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6"/>
  </p:notesMasterIdLst>
  <p:sldIdLst>
    <p:sldId id="256" r:id="rId2"/>
    <p:sldId id="1345" r:id="rId3"/>
    <p:sldId id="1346" r:id="rId4"/>
    <p:sldId id="1395" r:id="rId5"/>
    <p:sldId id="1343" r:id="rId6"/>
    <p:sldId id="1348" r:id="rId7"/>
    <p:sldId id="1349" r:id="rId8"/>
    <p:sldId id="1350" r:id="rId9"/>
    <p:sldId id="1351" r:id="rId10"/>
    <p:sldId id="1179" r:id="rId11"/>
    <p:sldId id="1218" r:id="rId12"/>
    <p:sldId id="1181" r:id="rId13"/>
    <p:sldId id="1182" r:id="rId14"/>
    <p:sldId id="1184" r:id="rId15"/>
    <p:sldId id="1185" r:id="rId16"/>
    <p:sldId id="1192" r:id="rId17"/>
    <p:sldId id="1203" r:id="rId18"/>
    <p:sldId id="1390" r:id="rId19"/>
    <p:sldId id="1396" r:id="rId20"/>
    <p:sldId id="1397" r:id="rId21"/>
    <p:sldId id="1398" r:id="rId22"/>
    <p:sldId id="1399" r:id="rId23"/>
    <p:sldId id="1402" r:id="rId24"/>
    <p:sldId id="1403" r:id="rId25"/>
    <p:sldId id="1400" r:id="rId26"/>
    <p:sldId id="1401" r:id="rId27"/>
    <p:sldId id="1404" r:id="rId28"/>
    <p:sldId id="1405" r:id="rId29"/>
    <p:sldId id="1408" r:id="rId30"/>
    <p:sldId id="1410" r:id="rId31"/>
    <p:sldId id="1409" r:id="rId32"/>
    <p:sldId id="1412" r:id="rId33"/>
    <p:sldId id="1411" r:id="rId34"/>
    <p:sldId id="1413" r:id="rId35"/>
    <p:sldId id="1414" r:id="rId36"/>
    <p:sldId id="1406" r:id="rId37"/>
    <p:sldId id="1407" r:id="rId38"/>
    <p:sldId id="1415" r:id="rId39"/>
    <p:sldId id="1416" r:id="rId40"/>
    <p:sldId id="1417" r:id="rId41"/>
    <p:sldId id="1418" r:id="rId42"/>
    <p:sldId id="1391" r:id="rId43"/>
    <p:sldId id="1419" r:id="rId44"/>
    <p:sldId id="1420" r:id="rId45"/>
    <p:sldId id="1421" r:id="rId46"/>
    <p:sldId id="1422" r:id="rId47"/>
    <p:sldId id="1423" r:id="rId48"/>
    <p:sldId id="1392" r:id="rId49"/>
    <p:sldId id="1424" r:id="rId50"/>
    <p:sldId id="1425" r:id="rId51"/>
    <p:sldId id="1426" r:id="rId52"/>
    <p:sldId id="1393" r:id="rId53"/>
    <p:sldId id="1427" r:id="rId54"/>
    <p:sldId id="1428" r:id="rId55"/>
    <p:sldId id="1429" r:id="rId56"/>
    <p:sldId id="1430" r:id="rId57"/>
    <p:sldId id="1431" r:id="rId58"/>
    <p:sldId id="1432" r:id="rId59"/>
    <p:sldId id="1433" r:id="rId60"/>
    <p:sldId id="1394" r:id="rId61"/>
    <p:sldId id="1365" r:id="rId62"/>
    <p:sldId id="1367" r:id="rId63"/>
    <p:sldId id="1366" r:id="rId64"/>
    <p:sldId id="1368"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364" autoAdjust="0"/>
  </p:normalViewPr>
  <p:slideViewPr>
    <p:cSldViewPr>
      <p:cViewPr varScale="1">
        <p:scale>
          <a:sx n="77" d="100"/>
          <a:sy n="77" d="100"/>
        </p:scale>
        <p:origin x="1722" y="9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103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0C8EC-C51A-4640-B02B-ED2B311CCEF2}" type="datetimeFigureOut">
              <a:rPr lang="en-US" smtClean="0"/>
              <a:t>5/8/2023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28EB4-FB9C-4696-8ECB-AEE2A9FC4C05}" type="slidenum">
              <a:rPr lang="en-US" smtClean="0"/>
              <a:t>‹#›</a:t>
            </a:fld>
            <a:endParaRPr lang="en-US"/>
          </a:p>
        </p:txBody>
      </p:sp>
    </p:spTree>
    <p:extLst>
      <p:ext uri="{BB962C8B-B14F-4D97-AF65-F5344CB8AC3E}">
        <p14:creationId xmlns:p14="http://schemas.microsoft.com/office/powerpoint/2010/main" val="323583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1</a:t>
            </a:fld>
            <a:endParaRPr lang="en-US"/>
          </a:p>
        </p:txBody>
      </p:sp>
    </p:spTree>
    <p:extLst>
      <p:ext uri="{BB962C8B-B14F-4D97-AF65-F5344CB8AC3E}">
        <p14:creationId xmlns:p14="http://schemas.microsoft.com/office/powerpoint/2010/main" val="2722746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are developing concurrency-theory foundations for SNN-based algorithms.</a:t>
            </a:r>
          </a:p>
          <a:p>
            <a:endParaRPr lang="en-US" b="1" dirty="0"/>
          </a:p>
          <a:p>
            <a:r>
              <a:rPr lang="en-US" b="0" dirty="0"/>
              <a:t>In our basic model, a neuron state contains firing status only (Boolean, firing/not-firing).</a:t>
            </a:r>
          </a:p>
          <a:p>
            <a:r>
              <a:rPr lang="en-US" b="0" dirty="0"/>
              <a:t>This paper deals with just the basic model.</a:t>
            </a:r>
          </a:p>
          <a:p>
            <a:r>
              <a:rPr lang="en-US" b="0" dirty="0"/>
              <a:t>Some of our algorithmic work uses extensions to the basic model, in which neurons have more elaborate state:</a:t>
            </a:r>
          </a:p>
          <a:p>
            <a:r>
              <a:rPr lang="en-US" baseline="0" dirty="0"/>
              <a:t>   History of firing or potential.</a:t>
            </a:r>
          </a:p>
          <a:p>
            <a:r>
              <a:rPr lang="en-US" baseline="0" dirty="0"/>
              <a:t>   Modes of operation, e.g., ready-to-learn.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Future work should involve extending the definitions</a:t>
            </a:r>
            <a:r>
              <a:rPr lang="en-US" baseline="0" dirty="0"/>
              <a:t> and results of this paper to accommodate such extensions.</a:t>
            </a:r>
          </a:p>
          <a:p>
            <a:endParaRPr lang="en-US" b="1" baseline="0" dirty="0"/>
          </a:p>
          <a:p>
            <a:r>
              <a:rPr lang="en-US" b="1" baseline="0" dirty="0"/>
              <a:t>-----------------------------------------------------</a:t>
            </a:r>
          </a:p>
          <a:p>
            <a:r>
              <a:rPr lang="en-US" b="0" baseline="0" dirty="0"/>
              <a:t>Definitions and results:</a:t>
            </a:r>
          </a:p>
          <a:p>
            <a:endParaRPr lang="en-US" b="0" baseline="0" dirty="0"/>
          </a:p>
          <a:p>
            <a:r>
              <a:rPr lang="en-US" b="0" baseline="0" dirty="0"/>
              <a:t>Theorems saying that these operators respect the external behavior:  e.g., external behavior of composition of networks depends only on the external behavior of the individual networks, and not on any internal behavior.</a:t>
            </a:r>
          </a:p>
          <a:p>
            <a:r>
              <a:rPr lang="en-US" b="0" baseline="0" dirty="0"/>
              <a:t>This type of foundational result is needed to support a compositional theory.</a:t>
            </a:r>
          </a:p>
        </p:txBody>
      </p:sp>
      <p:sp>
        <p:nvSpPr>
          <p:cNvPr id="4" name="Slide Number Placeholder 3"/>
          <p:cNvSpPr>
            <a:spLocks noGrp="1"/>
          </p:cNvSpPr>
          <p:nvPr>
            <p:ph type="sldNum" sz="quarter" idx="10"/>
          </p:nvPr>
        </p:nvSpPr>
        <p:spPr/>
        <p:txBody>
          <a:bodyPr/>
          <a:lstStyle/>
          <a:p>
            <a:fld id="{8577803C-146D-406E-B575-E96C64D63639}" type="slidenum">
              <a:rPr lang="en-US" smtClean="0"/>
              <a:t>10</a:t>
            </a:fld>
            <a:endParaRPr lang="en-US"/>
          </a:p>
        </p:txBody>
      </p:sp>
    </p:spTree>
    <p:extLst>
      <p:ext uri="{BB962C8B-B14F-4D97-AF65-F5344CB8AC3E}">
        <p14:creationId xmlns:p14="http://schemas.microsoft.com/office/powerpoint/2010/main" val="1223390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be able to describe neural networks compositionally---that</a:t>
            </a:r>
            <a:r>
              <a:rPr lang="en-US" baseline="0" dirty="0"/>
              <a:t> would certainly make the algorithms easier to understand.</a:t>
            </a:r>
            <a:endParaRPr lang="en-US" dirty="0"/>
          </a:p>
          <a:p>
            <a:r>
              <a:rPr lang="en-US" dirty="0"/>
              <a:t>It’s an open question to see where real brain activities</a:t>
            </a:r>
            <a:r>
              <a:rPr lang="en-US" baseline="0" dirty="0"/>
              <a:t> follow such decomposition.</a:t>
            </a:r>
          </a:p>
          <a:p>
            <a:endParaRPr lang="en-US" baseline="0" dirty="0"/>
          </a:p>
        </p:txBody>
      </p:sp>
      <p:sp>
        <p:nvSpPr>
          <p:cNvPr id="4" name="Slide Number Placeholder 3"/>
          <p:cNvSpPr>
            <a:spLocks noGrp="1"/>
          </p:cNvSpPr>
          <p:nvPr>
            <p:ph type="sldNum" sz="quarter" idx="10"/>
          </p:nvPr>
        </p:nvSpPr>
        <p:spPr/>
        <p:txBody>
          <a:bodyPr/>
          <a:lstStyle/>
          <a:p>
            <a:fld id="{8577803C-146D-406E-B575-E96C64D63639}" type="slidenum">
              <a:rPr lang="en-US" smtClean="0"/>
              <a:t>11</a:t>
            </a:fld>
            <a:endParaRPr lang="en-US"/>
          </a:p>
        </p:txBody>
      </p:sp>
    </p:spTree>
    <p:extLst>
      <p:ext uri="{BB962C8B-B14F-4D97-AF65-F5344CB8AC3E}">
        <p14:creationId xmlns:p14="http://schemas.microsoft.com/office/powerpoint/2010/main" val="1420161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a few details.</a:t>
            </a:r>
          </a:p>
          <a:p>
            <a:endParaRPr lang="en-US" baseline="0" dirty="0"/>
          </a:p>
          <a:p>
            <a:r>
              <a:rPr lang="en-US" baseline="0" dirty="0"/>
              <a:t>This follows the general style used for I/O automata modes, but with input/output neurons instead of input/output actions.</a:t>
            </a:r>
          </a:p>
        </p:txBody>
      </p:sp>
      <p:sp>
        <p:nvSpPr>
          <p:cNvPr id="4" name="Slide Number Placeholder 3"/>
          <p:cNvSpPr>
            <a:spLocks noGrp="1"/>
          </p:cNvSpPr>
          <p:nvPr>
            <p:ph type="sldNum" sz="quarter" idx="10"/>
          </p:nvPr>
        </p:nvSpPr>
        <p:spPr/>
        <p:txBody>
          <a:bodyPr/>
          <a:lstStyle/>
          <a:p>
            <a:fld id="{8577803C-146D-406E-B575-E96C64D63639}" type="slidenum">
              <a:rPr lang="en-US" smtClean="0"/>
              <a:t>12</a:t>
            </a:fld>
            <a:endParaRPr lang="en-US"/>
          </a:p>
        </p:txBody>
      </p:sp>
    </p:spTree>
    <p:extLst>
      <p:ext uri="{BB962C8B-B14F-4D97-AF65-F5344CB8AC3E}">
        <p14:creationId xmlns:p14="http://schemas.microsoft.com/office/powerpoint/2010/main" val="2474377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Configurations: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Input configuration, output configuration, internal configuration, external configuration, non-input (</a:t>
                </a:r>
                <a:r>
                  <a:rPr lang="en-US" dirty="0" err="1"/>
                  <a:t>lc</a:t>
                </a:r>
                <a:r>
                  <a:rPr lang="en-US" dirty="0"/>
                  <a:t>) configuration.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Initial values for the </a:t>
                </a:r>
                <a:r>
                  <a:rPr lang="en-US" baseline="0" dirty="0" err="1"/>
                  <a:t>lc</a:t>
                </a:r>
                <a:r>
                  <a:rPr lang="en-US" baseline="0" dirty="0"/>
                  <a:t> (output and internal) neurons are as specified for the initial firing pattern.</a:t>
                </a:r>
              </a:p>
              <a:p>
                <a:endParaRPr lang="en-US" dirty="0"/>
              </a:p>
              <a:p>
                <a:r>
                  <a:rPr lang="en-US" dirty="0"/>
                  <a:t>----------------------------------------------------</a:t>
                </a:r>
              </a:p>
              <a:p>
                <a:r>
                  <a:rPr lang="en-US" dirty="0"/>
                  <a:t>Executions:</a:t>
                </a:r>
              </a:p>
              <a:p>
                <a:endParaRPr lang="en-US" dirty="0"/>
              </a:p>
              <a:p>
                <a:r>
                  <a:rPr lang="en-US" dirty="0"/>
                  <a:t>Executions are not probabilistic---they just describe what</a:t>
                </a:r>
                <a:r>
                  <a:rPr lang="en-US" baseline="0" dirty="0"/>
                  <a:t> happens in one run of the network.</a:t>
                </a:r>
              </a:p>
              <a:p>
                <a:endParaRPr lang="en-US" baseline="0" dirty="0"/>
              </a:p>
              <a:p>
                <a:r>
                  <a:rPr lang="en-US" baseline="0" dirty="0"/>
                  <a:t>Here we allow any sequence of configurations---we have no “transition function” to restrict these.  </a:t>
                </a:r>
              </a:p>
              <a:p>
                <a:r>
                  <a:rPr lang="en-US" baseline="0" dirty="0"/>
                  <a:t>This is because all configurations are possible---any firing behavior has some nonzero probability of occurring, however small.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Length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a:latin typeface="Cambria Math" panose="02040503050406030204" pitchFamily="18" charset="0"/>
                          </a:rPr>
                          <m:t>0</m:t>
                        </m:r>
                      </m:sub>
                    </m:sSub>
                    <m: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𝐶</m:t>
                        </m:r>
                      </m:e>
                      <m:sub>
                        <m:r>
                          <a:rPr lang="en-US" i="1" dirty="0">
                            <a:latin typeface="Cambria Math" panose="02040503050406030204" pitchFamily="18" charset="0"/>
                          </a:rPr>
                          <m:t>1</m:t>
                        </m:r>
                      </m:sub>
                    </m:sSub>
                    <m:r>
                      <a:rPr lang="en-US">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𝑡</m:t>
                        </m:r>
                      </m:sub>
                    </m:sSub>
                    <m:r>
                      <m:rPr>
                        <m:nor/>
                      </m:rPr>
                      <a:rPr lang="en-US" b="0" i="0" smtClean="0">
                        <a:latin typeface="Cambria Math" panose="02040503050406030204" pitchFamily="18" charset="0"/>
                      </a:rPr>
                      <m:t> </m:t>
                    </m:r>
                  </m:oMath>
                </a14:m>
                <a:r>
                  <a:rPr lang="en-US" b="0"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b="0" dirty="0">
                    <a:latin typeface="Cambria Math" panose="02040503050406030204" pitchFamily="18" charset="0"/>
                  </a:rPr>
                  <a:t> </a:t>
                </a:r>
                <a:r>
                  <a:rPr lang="en-US" dirty="0">
                    <a:latin typeface="Cambria Math" panose="02040503050406030204" pitchFamily="18" charset="0"/>
                  </a:rPr>
                  <a:t>  </a:t>
                </a:r>
                <a:endParaRPr lang="en-US" baseline="0" dirty="0"/>
              </a:p>
              <a:p>
                <a:endParaRPr lang="en-US" baseline="0" dirty="0"/>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Configurations: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Input configuration, output configuration, internal configuration, external configuration, non-input (</a:t>
                </a:r>
                <a:r>
                  <a:rPr lang="en-US" dirty="0" err="1"/>
                  <a:t>lc</a:t>
                </a:r>
                <a:r>
                  <a:rPr lang="en-US" dirty="0"/>
                  <a:t>) configuration.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Initial values for the </a:t>
                </a:r>
                <a:r>
                  <a:rPr lang="en-US" baseline="0" dirty="0" err="1"/>
                  <a:t>lc</a:t>
                </a:r>
                <a:r>
                  <a:rPr lang="en-US" baseline="0" dirty="0"/>
                  <a:t> neurons are as specified for the initial firing pattern.</a:t>
                </a:r>
              </a:p>
              <a:p>
                <a:endParaRPr lang="en-US" dirty="0"/>
              </a:p>
              <a:p>
                <a:r>
                  <a:rPr lang="en-US" dirty="0"/>
                  <a:t>----------</a:t>
                </a:r>
              </a:p>
              <a:p>
                <a:r>
                  <a:rPr lang="en-US" dirty="0"/>
                  <a:t>Executions:</a:t>
                </a:r>
              </a:p>
              <a:p>
                <a:endParaRPr lang="en-US" dirty="0"/>
              </a:p>
              <a:p>
                <a:r>
                  <a:rPr lang="en-US" dirty="0"/>
                  <a:t>Executions are not probabilistic---they just describe what</a:t>
                </a:r>
                <a:r>
                  <a:rPr lang="en-US" baseline="0" dirty="0"/>
                  <a:t> happens in one run of the network.</a:t>
                </a:r>
              </a:p>
              <a:p>
                <a:endParaRPr lang="en-US" baseline="0" dirty="0"/>
              </a:p>
              <a:p>
                <a:r>
                  <a:rPr lang="en-US" baseline="0" dirty="0"/>
                  <a:t>Here we allow any sequence of configurations---we have no “transition function” to restrict these.  </a:t>
                </a:r>
              </a:p>
              <a:p>
                <a:r>
                  <a:rPr lang="en-US" baseline="0" dirty="0"/>
                  <a:t>This is because all configurations are possible---any firing behavior has some nonzero probability of occurring, however small.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Length of </a:t>
                </a:r>
                <a:r>
                  <a:rPr lang="en-US" i="0">
                    <a:latin typeface="Cambria Math" panose="02040503050406030204" pitchFamily="18" charset="0"/>
                  </a:rPr>
                  <a:t>𝐶_0,</a:t>
                </a:r>
                <a:r>
                  <a:rPr lang="en-US" i="0" dirty="0">
                    <a:latin typeface="Cambria Math" panose="02040503050406030204" pitchFamily="18" charset="0"/>
                  </a:rPr>
                  <a:t>𝐶_1</a:t>
                </a:r>
                <a:r>
                  <a:rPr lang="en-US" i="0">
                    <a:latin typeface="Cambria Math" panose="02040503050406030204" pitchFamily="18" charset="0"/>
                  </a:rPr>
                  <a:t>,</a:t>
                </a:r>
                <a:r>
                  <a:rPr lang="en-US" b="0" i="0">
                    <a:latin typeface="Cambria Math" panose="02040503050406030204" pitchFamily="18" charset="0"/>
                  </a:rPr>
                  <a:t>…,𝐶_𝑡 " "</a:t>
                </a:r>
                <a:r>
                  <a:rPr lang="en-US" b="0" dirty="0">
                    <a:latin typeface="Cambria Math" panose="02040503050406030204" pitchFamily="18" charset="0"/>
                  </a:rPr>
                  <a:t>= </a:t>
                </a:r>
                <a:r>
                  <a:rPr lang="en-US" b="0" i="0">
                    <a:latin typeface="Cambria Math" panose="02040503050406030204" pitchFamily="18" charset="0"/>
                  </a:rPr>
                  <a:t>𝑡.</a:t>
                </a:r>
                <a:r>
                  <a:rPr lang="en-US" b="0" dirty="0">
                    <a:latin typeface="Cambria Math" panose="02040503050406030204" pitchFamily="18" charset="0"/>
                  </a:rPr>
                  <a:t> </a:t>
                </a:r>
                <a:r>
                  <a:rPr lang="en-US" dirty="0">
                    <a:latin typeface="Cambria Math" panose="02040503050406030204" pitchFamily="18" charset="0"/>
                  </a:rPr>
                  <a:t>  </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as we projected configurations on any subset of the neurons, we can project sequences of configurations (executions).</a:t>
                </a:r>
              </a:p>
              <a:p>
                <a:endParaRPr lang="en-US" baseline="0" dirty="0"/>
              </a:p>
              <a:p>
                <a:endParaRPr lang="en-US" dirty="0"/>
              </a:p>
            </p:txBody>
          </p:sp>
        </mc:Fallback>
      </mc:AlternateContent>
      <p:sp>
        <p:nvSpPr>
          <p:cNvPr id="4" name="Slide Number Placeholder 3"/>
          <p:cNvSpPr>
            <a:spLocks noGrp="1"/>
          </p:cNvSpPr>
          <p:nvPr>
            <p:ph type="sldNum" sz="quarter" idx="10"/>
          </p:nvPr>
        </p:nvSpPr>
        <p:spPr/>
        <p:txBody>
          <a:bodyPr/>
          <a:lstStyle/>
          <a:p>
            <a:fld id="{8577803C-146D-406E-B575-E96C64D63639}" type="slidenum">
              <a:rPr lang="en-US" smtClean="0"/>
              <a:t>13</a:t>
            </a:fld>
            <a:endParaRPr lang="en-US"/>
          </a:p>
        </p:txBody>
      </p:sp>
    </p:spTree>
    <p:extLst>
      <p:ext uri="{BB962C8B-B14F-4D97-AF65-F5344CB8AC3E}">
        <p14:creationId xmlns:p14="http://schemas.microsoft.com/office/powerpoint/2010/main" val="542600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discussed so far was not probabilistic, just a single execution.</a:t>
            </a:r>
          </a:p>
          <a:p>
            <a:r>
              <a:rPr lang="en-US" dirty="0"/>
              <a:t>Now we introduce probabilities.</a:t>
            </a:r>
          </a:p>
          <a:p>
            <a:endParaRPr lang="en-US" dirty="0"/>
          </a:p>
          <a:p>
            <a:r>
              <a:rPr lang="en-US" dirty="0"/>
              <a:t>We want a probability distribution on executions; this means we must remove all nondeterminism.</a:t>
            </a:r>
          </a:p>
          <a:p>
            <a:r>
              <a:rPr lang="en-US" dirty="0"/>
              <a:t>To do this, we fix the input execution </a:t>
            </a:r>
            <a:r>
              <a:rPr lang="en-US" dirty="0" err="1"/>
              <a:t>beta_in</a:t>
            </a:r>
            <a:r>
              <a:rPr lang="en-US" dirty="0"/>
              <a:t>.</a:t>
            </a:r>
          </a:p>
          <a:p>
            <a:endParaRPr lang="en-US" dirty="0"/>
          </a:p>
          <a:p>
            <a:r>
              <a:rPr lang="en-US" b="0" dirty="0"/>
              <a:t>Which executions to consider?</a:t>
            </a:r>
          </a:p>
          <a:p>
            <a:r>
              <a:rPr lang="en-US" b="0" dirty="0"/>
              <a:t>Those consistent with </a:t>
            </a:r>
            <a:r>
              <a:rPr lang="en-US" b="0" dirty="0" err="1"/>
              <a:t>beta_in</a:t>
            </a:r>
            <a:r>
              <a:rPr lang="en-US" b="0" dirty="0"/>
              <a:t>.</a:t>
            </a:r>
            <a:endParaRPr lang="en-US" dirty="0"/>
          </a:p>
          <a:p>
            <a:r>
              <a:rPr lang="en-US" dirty="0"/>
              <a:t>We say that infinite execution alpha is consistent with </a:t>
            </a:r>
            <a:r>
              <a:rPr lang="en-US" dirty="0" err="1"/>
              <a:t>beta_in</a:t>
            </a:r>
            <a:r>
              <a:rPr lang="en-US" baseline="0" dirty="0"/>
              <a:t> if alpha \</a:t>
            </a:r>
            <a:r>
              <a:rPr lang="en-US" baseline="0" dirty="0" err="1"/>
              <a:t>lceil</a:t>
            </a:r>
            <a:r>
              <a:rPr lang="en-US" baseline="0" dirty="0"/>
              <a:t> </a:t>
            </a:r>
            <a:r>
              <a:rPr lang="en-US" baseline="0" dirty="0" err="1"/>
              <a:t>N_in</a:t>
            </a:r>
            <a:r>
              <a:rPr lang="en-US" baseline="0" dirty="0"/>
              <a:t> = </a:t>
            </a:r>
            <a:r>
              <a:rPr lang="en-US" baseline="0" dirty="0" err="1"/>
              <a:t>beta_in</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a finite execution, alpha \</a:t>
            </a:r>
            <a:r>
              <a:rPr lang="en-US" baseline="0" dirty="0" err="1"/>
              <a:t>lceil</a:t>
            </a:r>
            <a:r>
              <a:rPr lang="en-US" baseline="0" dirty="0"/>
              <a:t> </a:t>
            </a:r>
            <a:r>
              <a:rPr lang="en-US" baseline="0" dirty="0" err="1"/>
              <a:t>N_in</a:t>
            </a:r>
            <a:r>
              <a:rPr lang="en-US" baseline="0" dirty="0"/>
              <a:t> should be a prefix of = </a:t>
            </a:r>
            <a:r>
              <a:rPr lang="en-US" baseline="0" dirty="0" err="1"/>
              <a:t>beta_in</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Same initial configuration because we use the first (input) config from </a:t>
            </a:r>
            <a:r>
              <a:rPr lang="en-US" baseline="0" dirty="0" err="1"/>
              <a:t>beta_in</a:t>
            </a:r>
            <a:r>
              <a:rPr lang="en-US" baseline="0" dirty="0"/>
              <a:t> and F_0 for all the non-input neurons.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general style of the definitions follows </a:t>
            </a:r>
            <a:r>
              <a:rPr lang="en-US" baseline="0" dirty="0" err="1"/>
              <a:t>Segala’s</a:t>
            </a:r>
            <a:r>
              <a:rPr lang="en-US" baseline="0" dirty="0"/>
              <a:t>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14</a:t>
            </a:fld>
            <a:endParaRPr lang="en-US"/>
          </a:p>
        </p:txBody>
      </p:sp>
    </p:spTree>
    <p:extLst>
      <p:ext uri="{BB962C8B-B14F-4D97-AF65-F5344CB8AC3E}">
        <p14:creationId xmlns:p14="http://schemas.microsoft.com/office/powerpoint/2010/main" val="2153496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for each infinite input execution, we get the probability distribution on executions, concretely expressed in terms of the cone probabilities.  </a:t>
            </a:r>
          </a:p>
          <a:p>
            <a:r>
              <a:rPr lang="en-US" dirty="0"/>
              <a:t>We project this on the external neurons to get a probability distribution on the (external) traces.</a:t>
            </a:r>
          </a:p>
          <a:p>
            <a:endParaRPr lang="en-US" dirty="0"/>
          </a:p>
          <a:p>
            <a:r>
              <a:rPr lang="en-US" dirty="0"/>
              <a:t>In the rest of the talk, I define the needed notions and state the compositionality results.</a:t>
            </a:r>
          </a:p>
        </p:txBody>
      </p:sp>
      <p:sp>
        <p:nvSpPr>
          <p:cNvPr id="4" name="Slide Number Placeholder 3"/>
          <p:cNvSpPr>
            <a:spLocks noGrp="1"/>
          </p:cNvSpPr>
          <p:nvPr>
            <p:ph type="sldNum" sz="quarter" idx="5"/>
          </p:nvPr>
        </p:nvSpPr>
        <p:spPr/>
        <p:txBody>
          <a:bodyPr/>
          <a:lstStyle/>
          <a:p>
            <a:fld id="{8577803C-146D-406E-B575-E96C64D63639}" type="slidenum">
              <a:rPr lang="en-US" smtClean="0"/>
              <a:t>15</a:t>
            </a:fld>
            <a:endParaRPr lang="en-US"/>
          </a:p>
        </p:txBody>
      </p:sp>
    </p:spTree>
    <p:extLst>
      <p:ext uri="{BB962C8B-B14F-4D97-AF65-F5344CB8AC3E}">
        <p14:creationId xmlns:p14="http://schemas.microsoft.com/office/powerpoint/2010/main" val="3478210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Two networks, for simplicity.  </a:t>
                </a:r>
              </a:p>
              <a:p>
                <a:r>
                  <a:rPr lang="en-US" dirty="0"/>
                  <a:t>We can generalize to more networks, or just use repeated 2-network composition.</a:t>
                </a:r>
              </a:p>
              <a:p>
                <a:endParaRPr lang="en-US" dirty="0"/>
              </a:p>
              <a:p>
                <a:r>
                  <a:rPr lang="en-US" dirty="0"/>
                  <a:t>---------------------------------------------------------------</a:t>
                </a:r>
              </a:p>
              <a:p>
                <a:r>
                  <a:rPr lang="en-US" b="0" dirty="0"/>
                  <a:t>Compatibility:</a:t>
                </a:r>
              </a:p>
              <a:p>
                <a:r>
                  <a:rPr lang="en-US" b="0" dirty="0"/>
                  <a:t>These natural conditions are directly inspired by those used in I/O automata models. </a:t>
                </a:r>
              </a:p>
              <a:p>
                <a:endParaRPr lang="en-US" b="1" dirty="0"/>
              </a:p>
              <a:p>
                <a:r>
                  <a:rPr lang="en-US" b="0" dirty="0"/>
                  <a:t>Composition definition:</a:t>
                </a:r>
              </a:p>
              <a:p>
                <a:r>
                  <a:rPr lang="en-US" dirty="0"/>
                  <a:t>Since </a:t>
                </a:r>
                <a14:m>
                  <m:oMath xmlns:m="http://schemas.openxmlformats.org/officeDocument/2006/math">
                    <m:r>
                      <a:rPr lang="en-US" b="1" i="1">
                        <a:latin typeface="Cambria Math" panose="02040503050406030204" pitchFamily="18" charset="0"/>
                      </a:rPr>
                      <m:t>𝑵</m:t>
                    </m:r>
                    <m:r>
                      <a:rPr lang="en-US"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r>
                      <a:rPr lang="en-US" i="1">
                        <a:latin typeface="Cambria Math" panose="02040503050406030204" pitchFamily="18" charset="0"/>
                      </a:rPr>
                      <m:t>×</m:t>
                    </m:r>
                  </m:oMath>
                </a14:m>
                <a:r>
                  <a:rPr lang="en-US" dirty="0"/>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oMath>
                </a14:m>
                <a:r>
                  <a:rPr lang="en-US" dirty="0"/>
                  <a:t> is just another SNN, we automatically have definitions for its executions and probabilistic executions.</a:t>
                </a:r>
              </a:p>
            </p:txBody>
          </p:sp>
        </mc:Choice>
        <mc:Fallback xmlns="">
          <p:sp>
            <p:nvSpPr>
              <p:cNvPr id="3" name="Notes Placeholder 2"/>
              <p:cNvSpPr>
                <a:spLocks noGrp="1"/>
              </p:cNvSpPr>
              <p:nvPr>
                <p:ph type="body" idx="1"/>
              </p:nvPr>
            </p:nvSpPr>
            <p:spPr/>
            <p:txBody>
              <a:bodyPr/>
              <a:lstStyle/>
              <a:p>
                <a:r>
                  <a:rPr lang="en-US" dirty="0"/>
                  <a:t>Two networks, for simplicity.  We can generalize this in a natural way to more networks, or just build using repeated 2-network composition.</a:t>
                </a:r>
              </a:p>
              <a:p>
                <a:endParaRPr lang="en-US" dirty="0"/>
              </a:p>
              <a:p>
                <a:r>
                  <a:rPr lang="en-US" b="1" dirty="0"/>
                  <a:t>Compatibility:</a:t>
                </a:r>
              </a:p>
              <a:p>
                <a:endParaRPr lang="en-US" b="1" dirty="0"/>
              </a:p>
              <a:p>
                <a:r>
                  <a:rPr lang="en-US" b="0" dirty="0"/>
                  <a:t>These conditions are directly inspired by those used in I/O automata models, from distributed computing theory.  They are very natural.</a:t>
                </a:r>
              </a:p>
              <a:p>
                <a:endParaRPr lang="en-US" b="1" dirty="0"/>
              </a:p>
              <a:p>
                <a:r>
                  <a:rPr lang="en-US" dirty="0"/>
                  <a:t>Lemma 11:  Compatible networks can’t have any edges in common (case analysis).</a:t>
                </a:r>
              </a:p>
              <a:p>
                <a:endParaRPr lang="en-US" dirty="0"/>
              </a:p>
              <a:p>
                <a:r>
                  <a:rPr lang="en-US" b="1" dirty="0"/>
                  <a:t>Composition definition:</a:t>
                </a:r>
              </a:p>
              <a:p>
                <a:endParaRPr lang="en-US" dirty="0"/>
              </a:p>
              <a:p>
                <a:r>
                  <a:rPr lang="en-US" dirty="0"/>
                  <a:t>Union of sets of neurons means that any common neuron is included only once.</a:t>
                </a:r>
              </a:p>
              <a:p>
                <a:r>
                  <a:rPr lang="en-US" dirty="0"/>
                  <a:t>Discuss the conditions…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a:t>
                </a:r>
                <a:r>
                  <a:rPr lang="en-US" b="1" i="0">
                    <a:latin typeface="Cambria Math" panose="02040503050406030204" pitchFamily="18" charset="0"/>
                  </a:rPr>
                  <a:t>𝑵</a:t>
                </a:r>
                <a:r>
                  <a:rPr lang="en-US" i="0">
                    <a:latin typeface="Cambria Math" panose="02040503050406030204" pitchFamily="18" charset="0"/>
                  </a:rPr>
                  <a:t>=</a:t>
                </a:r>
                <a:r>
                  <a:rPr lang="en-US" b="1" i="0">
                    <a:latin typeface="Cambria Math" panose="02040503050406030204" pitchFamily="18" charset="0"/>
                  </a:rPr>
                  <a:t>𝑵^𝟏</a:t>
                </a:r>
                <a:r>
                  <a:rPr lang="en-US" i="0">
                    <a:latin typeface="Cambria Math" panose="02040503050406030204" pitchFamily="18" charset="0"/>
                  </a:rPr>
                  <a:t>×</a:t>
                </a:r>
                <a:r>
                  <a:rPr lang="en-US" dirty="0"/>
                  <a:t> </a:t>
                </a:r>
                <a:r>
                  <a:rPr lang="en-US" b="1" i="0">
                    <a:latin typeface="Cambria Math" panose="02040503050406030204" pitchFamily="18" charset="0"/>
                  </a:rPr>
                  <a:t>𝑵^𝟐</a:t>
                </a:r>
                <a:r>
                  <a:rPr lang="en-US" dirty="0"/>
                  <a:t> is just another SNN, we automatically have definitions for its executions and probabilistic executions.</a:t>
                </a:r>
              </a:p>
              <a:p>
                <a:endParaRPr lang="en-US" dirty="0"/>
              </a:p>
              <a:p>
                <a:endParaRPr lang="en-US" dirty="0"/>
              </a:p>
              <a:p>
                <a:r>
                  <a:rPr lang="en-US" dirty="0"/>
                  <a:t>We give a lot of basic lemmas, see paper.</a:t>
                </a:r>
              </a:p>
            </p:txBody>
          </p:sp>
        </mc:Fallback>
      </mc:AlternateContent>
      <p:sp>
        <p:nvSpPr>
          <p:cNvPr id="4" name="Slide Number Placeholder 3"/>
          <p:cNvSpPr>
            <a:spLocks noGrp="1"/>
          </p:cNvSpPr>
          <p:nvPr>
            <p:ph type="sldNum" sz="quarter" idx="5"/>
          </p:nvPr>
        </p:nvSpPr>
        <p:spPr/>
        <p:txBody>
          <a:bodyPr/>
          <a:lstStyle/>
          <a:p>
            <a:fld id="{8577803C-146D-406E-B575-E96C64D63639}" type="slidenum">
              <a:rPr lang="en-US" smtClean="0"/>
              <a:t>16</a:t>
            </a:fld>
            <a:endParaRPr lang="en-US"/>
          </a:p>
        </p:txBody>
      </p:sp>
    </p:spTree>
    <p:extLst>
      <p:ext uri="{BB962C8B-B14F-4D97-AF65-F5344CB8AC3E}">
        <p14:creationId xmlns:p14="http://schemas.microsoft.com/office/powerpoint/2010/main" val="750492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Beh</a:t>
            </a:r>
            <a:r>
              <a:rPr lang="en-US" b="0" dirty="0"/>
              <a:t>:  Mapping from inputs to probability distributions on traces.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one behavior notion is compositional, then any “equivalent” behavior notion is also compositional.</a:t>
            </a:r>
          </a:p>
          <a:p>
            <a:r>
              <a:rPr lang="en-US" dirty="0"/>
              <a:t>This relies on the definition of equivalence for behaviors.</a:t>
            </a:r>
          </a:p>
        </p:txBody>
      </p:sp>
      <p:sp>
        <p:nvSpPr>
          <p:cNvPr id="4" name="Slide Number Placeholder 3"/>
          <p:cNvSpPr>
            <a:spLocks noGrp="1"/>
          </p:cNvSpPr>
          <p:nvPr>
            <p:ph type="sldNum" sz="quarter" idx="5"/>
          </p:nvPr>
        </p:nvSpPr>
        <p:spPr/>
        <p:txBody>
          <a:bodyPr/>
          <a:lstStyle/>
          <a:p>
            <a:fld id="{8577803C-146D-406E-B575-E96C64D63639}" type="slidenum">
              <a:rPr lang="en-US" smtClean="0"/>
              <a:t>17</a:t>
            </a:fld>
            <a:endParaRPr lang="en-US"/>
          </a:p>
        </p:txBody>
      </p:sp>
    </p:spTree>
    <p:extLst>
      <p:ext uri="{BB962C8B-B14F-4D97-AF65-F5344CB8AC3E}">
        <p14:creationId xmlns:p14="http://schemas.microsoft.com/office/powerpoint/2010/main" val="772994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memory:</a:t>
            </a:r>
          </a:p>
          <a:p>
            <a:r>
              <a:rPr lang="en-US" dirty="0"/>
              <a:t>Points to symbols and intuitive concepts that the brain is currently focusing 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Working Memory neurons may represent special “roles” being played by the symbols or concepts, such as the “current number” in a series of numbers, a partial result in an arithmetic calculation, or the subject in a sentence.</a:t>
            </a:r>
          </a:p>
        </p:txBody>
      </p:sp>
      <p:sp>
        <p:nvSpPr>
          <p:cNvPr id="4" name="Slide Number Placeholder 3"/>
          <p:cNvSpPr>
            <a:spLocks noGrp="1"/>
          </p:cNvSpPr>
          <p:nvPr>
            <p:ph type="sldNum" sz="quarter" idx="5"/>
          </p:nvPr>
        </p:nvSpPr>
        <p:spPr/>
        <p:txBody>
          <a:bodyPr/>
          <a:lstStyle/>
          <a:p>
            <a:fld id="{D6828EB4-FB9C-4696-8ECB-AEE2A9FC4C05}" type="slidenum">
              <a:rPr lang="en-US" smtClean="0"/>
              <a:t>18</a:t>
            </a:fld>
            <a:endParaRPr lang="en-US"/>
          </a:p>
        </p:txBody>
      </p:sp>
    </p:spTree>
    <p:extLst>
      <p:ext uri="{BB962C8B-B14F-4D97-AF65-F5344CB8AC3E}">
        <p14:creationId xmlns:p14="http://schemas.microsoft.com/office/powerpoint/2010/main" val="143293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828EB4-FB9C-4696-8ECB-AEE2A9FC4C05}" type="slidenum">
              <a:rPr lang="en-US" smtClean="0"/>
              <a:t>19</a:t>
            </a:fld>
            <a:endParaRPr lang="en-US"/>
          </a:p>
        </p:txBody>
      </p:sp>
    </p:spTree>
    <p:extLst>
      <p:ext uri="{BB962C8B-B14F-4D97-AF65-F5344CB8AC3E}">
        <p14:creationId xmlns:p14="http://schemas.microsoft.com/office/powerpoint/2010/main" val="389870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2</a:t>
            </a:fld>
            <a:endParaRPr lang="en-US"/>
          </a:p>
        </p:txBody>
      </p:sp>
    </p:spTree>
    <p:extLst>
      <p:ext uri="{BB962C8B-B14F-4D97-AF65-F5344CB8AC3E}">
        <p14:creationId xmlns:p14="http://schemas.microsoft.com/office/powerpoint/2010/main" val="3873930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IKS contains entities (neurons, or collections of neurons) that represent intuitive concepts. Reasoning using the IKS is intuitive reasoning, which I might not even call “reasoning”—it is more like just following associations.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SKS contains entities that represent symbols. Reasoning using the SKS is logical, rather precise reasoning.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Animals vs. humans: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believe that the IKS is present in nearly all animals, not just humans. The Lexicon and the SKS, however, seem to be (mostly) characteristic of humans.</a:t>
            </a:r>
            <a:br>
              <a:rPr lang="en-US" dirty="0"/>
            </a:br>
            <a:r>
              <a:rPr lang="en-US" sz="1200" kern="1200" dirty="0">
                <a:solidFill>
                  <a:schemeClr val="tx1"/>
                </a:solidFill>
                <a:effectLst/>
                <a:latin typeface="+mn-lt"/>
                <a:ea typeface="+mn-ea"/>
                <a:cs typeface="+mn-cs"/>
              </a:rPr>
              <a:t>Some research indicates that some apes (Bonobo, e.g.) may have rudimentary versions of these two structures, allowing them to process some symbols and perhaps perform some elementary symbolic manipulations.</a:t>
            </a:r>
          </a:p>
          <a:p>
            <a:r>
              <a:rPr lang="en-US" sz="1200" kern="1200" dirty="0">
                <a:solidFill>
                  <a:schemeClr val="tx1"/>
                </a:solidFill>
                <a:effectLst/>
                <a:latin typeface="+mn-lt"/>
                <a:ea typeface="+mn-ea"/>
                <a:cs typeface="+mn-cs"/>
              </a:rPr>
              <a:t>But in general, these structures are reserved for humans.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  True?  Maybe some other kinds of animals?</a:t>
            </a:r>
          </a:p>
          <a:p>
            <a:endParaRPr lang="en-US" dirty="0"/>
          </a:p>
          <a:p>
            <a:r>
              <a:rPr lang="en-US" dirty="0"/>
              <a:t>-------------------------------------------------------------</a:t>
            </a:r>
          </a:p>
          <a:p>
            <a:r>
              <a:rPr lang="en-US" dirty="0"/>
              <a:t>Modeling:</a:t>
            </a:r>
          </a:p>
          <a:p>
            <a:br>
              <a:rPr lang="en-US" dirty="0"/>
            </a:br>
            <a:r>
              <a:rPr lang="en-US" sz="1200" kern="1200" dirty="0">
                <a:solidFill>
                  <a:schemeClr val="tx1"/>
                </a:solidFill>
                <a:effectLst/>
                <a:latin typeface="+mn-lt"/>
                <a:ea typeface="+mn-ea"/>
                <a:cs typeface="+mn-cs"/>
              </a:rPr>
              <a:t>In the rest of Section 2, I sketch how we might model the various components formally. </a:t>
            </a:r>
          </a:p>
          <a:p>
            <a:r>
              <a:rPr lang="en-US" sz="1200" kern="1200" dirty="0">
                <a:solidFill>
                  <a:schemeClr val="tx1"/>
                </a:solidFill>
                <a:effectLst/>
                <a:latin typeface="+mn-lt"/>
                <a:ea typeface="+mn-ea"/>
                <a:cs typeface="+mn-cs"/>
              </a:rPr>
              <a:t>My starting point is the synchronous, stochastic Spiking Neural Network (SNN) model of Lynch and </a:t>
            </a:r>
            <a:r>
              <a:rPr lang="en-US" sz="1200" kern="1200" dirty="0" err="1">
                <a:solidFill>
                  <a:schemeClr val="tx1"/>
                </a:solidFill>
                <a:effectLst/>
                <a:latin typeface="+mn-lt"/>
                <a:ea typeface="+mn-ea"/>
                <a:cs typeface="+mn-cs"/>
              </a:rPr>
              <a:t>Musco</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expect that we will want to augment this model to include recent history, learning readiness, and other features.</a:t>
            </a: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20</a:t>
            </a:fld>
            <a:endParaRPr lang="en-US"/>
          </a:p>
        </p:txBody>
      </p:sp>
    </p:spTree>
    <p:extLst>
      <p:ext uri="{BB962C8B-B14F-4D97-AF65-F5344CB8AC3E}">
        <p14:creationId xmlns:p14="http://schemas.microsoft.com/office/powerpoint/2010/main" val="2869510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level related to Papadimitriou’s work, </a:t>
            </a:r>
            <a:r>
              <a:rPr lang="en-US" dirty="0" err="1"/>
              <a:t>Valiant’s</a:t>
            </a:r>
            <a:r>
              <a:rPr lang="en-US" dirty="0"/>
              <a:t> work.</a:t>
            </a:r>
          </a:p>
        </p:txBody>
      </p:sp>
      <p:sp>
        <p:nvSpPr>
          <p:cNvPr id="4" name="Slide Number Placeholder 3"/>
          <p:cNvSpPr>
            <a:spLocks noGrp="1"/>
          </p:cNvSpPr>
          <p:nvPr>
            <p:ph type="sldNum" sz="quarter" idx="5"/>
          </p:nvPr>
        </p:nvSpPr>
        <p:spPr/>
        <p:txBody>
          <a:bodyPr/>
          <a:lstStyle/>
          <a:p>
            <a:fld id="{D6828EB4-FB9C-4696-8ECB-AEE2A9FC4C05}" type="slidenum">
              <a:rPr lang="en-US" smtClean="0"/>
              <a:t>21</a:t>
            </a:fld>
            <a:endParaRPr lang="en-US"/>
          </a:p>
        </p:txBody>
      </p:sp>
    </p:spTree>
    <p:extLst>
      <p:ext uri="{BB962C8B-B14F-4D97-AF65-F5344CB8AC3E}">
        <p14:creationId xmlns:p14="http://schemas.microsoft.com/office/powerpoint/2010/main" val="3213184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This graph serves as the basis for a neural network model:  at each round, each neuron exhibits firing behavior based on its total incoming potential, which is the sum of the weights of the incoming edges from currently-firing incoming neighbors. </a:t>
            </a:r>
          </a:p>
          <a:p>
            <a:endParaRPr lang="en-US" dirty="0">
              <a:effectLst/>
              <a:latin typeface="Arial" panose="020B0604020202020204" pitchFamily="34" charset="0"/>
            </a:endParaRPr>
          </a:p>
          <a:p>
            <a:r>
              <a:rPr lang="en-US" dirty="0">
                <a:effectLst/>
                <a:latin typeface="Arial" panose="020B0604020202020204" pitchFamily="34" charset="0"/>
              </a:rPr>
              <a:t>The graph is dynamic:  it may change over time as concepts get learned, get seen together, get seen in apparent causal relationships, and so on.</a:t>
            </a:r>
          </a:p>
          <a:p>
            <a:endParaRPr lang="en-US" dirty="0"/>
          </a:p>
          <a:p>
            <a:r>
              <a:rPr lang="en-US" dirty="0"/>
              <a:t>----------</a:t>
            </a:r>
          </a:p>
          <a:p>
            <a:r>
              <a:rPr lang="en-US" dirty="0"/>
              <a:t>Unreliability:</a:t>
            </a:r>
          </a:p>
          <a:p>
            <a:endParaRPr lang="en-US" dirty="0">
              <a:effectLst/>
              <a:latin typeface="Arial" panose="020B0604020202020204" pitchFamily="34" charset="0"/>
            </a:endParaRPr>
          </a:p>
          <a:p>
            <a:r>
              <a:rPr lang="en-US" dirty="0">
                <a:effectLst/>
                <a:latin typeface="Arial" panose="020B0604020202020204" pitchFamily="34" charset="0"/>
              </a:rPr>
              <a:t>To model unreliability in neurons, note that the sigmoid function that is used in translating incoming potential to firing probability yields stochastic behavior; shallower sigmoid functions yield more uncertainty.</a:t>
            </a:r>
            <a:br>
              <a:rPr lang="en-US" dirty="0"/>
            </a:br>
            <a:r>
              <a:rPr lang="en-US" dirty="0">
                <a:effectLst/>
                <a:latin typeface="Arial" panose="020B0604020202020204" pitchFamily="34" charset="0"/>
              </a:rPr>
              <a:t>We might also associate a failure probability with each neuron; failure of a neuron might mean that it doesn’t fire even if its incoming potential indicates that it should, or fires even if it is not supposed to. </a:t>
            </a:r>
          </a:p>
          <a:p>
            <a:endParaRPr lang="en-US" dirty="0">
              <a:effectLst/>
              <a:latin typeface="Arial" panose="020B0604020202020204" pitchFamily="34" charset="0"/>
            </a:endParaRPr>
          </a:p>
          <a:p>
            <a:r>
              <a:rPr lang="en-US" dirty="0">
                <a:effectLst/>
                <a:latin typeface="Arial" panose="020B0604020202020204" pitchFamily="34" charset="0"/>
              </a:rPr>
              <a:t>To model unreliability in connections, we might introduce a probability distribution for the potential conveyed on each edge, rather than using a fixed value. We might also associate a failure probability with each edge; failure of an edge might mean that it doesn’t convey potential, or conveys a different potential from what it should. </a:t>
            </a:r>
          </a:p>
          <a:p>
            <a:endParaRPr lang="en-US" dirty="0">
              <a:effectLst/>
              <a:latin typeface="Arial" panose="020B0604020202020204" pitchFamily="34" charset="0"/>
            </a:endParaRPr>
          </a:p>
          <a:p>
            <a:r>
              <a:rPr lang="en-US" dirty="0">
                <a:effectLst/>
                <a:latin typeface="Arial" panose="020B0604020202020204" pitchFamily="34" charset="0"/>
              </a:rPr>
              <a:t>We might consider other failure modes, temporary or permanent.</a:t>
            </a:r>
          </a:p>
          <a:p>
            <a:endParaRPr lang="en-US" dirty="0"/>
          </a:p>
          <a:p>
            <a:r>
              <a:rPr lang="en-US" dirty="0"/>
              <a:t>----------</a:t>
            </a:r>
          </a:p>
          <a:p>
            <a:r>
              <a:rPr lang="en-US" dirty="0"/>
              <a:t>Constructing the IKS:</a:t>
            </a:r>
          </a:p>
          <a:p>
            <a:br>
              <a:rPr lang="en-US" dirty="0"/>
            </a:br>
            <a:r>
              <a:rPr lang="en-US" dirty="0">
                <a:effectLst/>
                <a:latin typeface="Arial" panose="020B0604020202020204" pitchFamily="34" charset="0"/>
              </a:rPr>
              <a:t>I imagine that the IKS is constructed using operations like those presented by Valiant, and Papadimitriou and </a:t>
            </a:r>
            <a:r>
              <a:rPr lang="en-US" dirty="0" err="1">
                <a:effectLst/>
                <a:latin typeface="Arial" panose="020B0604020202020204" pitchFamily="34" charset="0"/>
              </a:rPr>
              <a:t>Vempala</a:t>
            </a:r>
            <a:r>
              <a:rPr lang="en-US" dirty="0">
                <a:effectLst/>
                <a:latin typeface="Arial" panose="020B0604020202020204" pitchFamily="34" charset="0"/>
              </a:rPr>
              <a:t> , notably Join/Merge. </a:t>
            </a:r>
          </a:p>
          <a:p>
            <a:endParaRPr lang="en-US" dirty="0">
              <a:effectLst/>
              <a:latin typeface="Arial" panose="020B0604020202020204" pitchFamily="34" charset="0"/>
            </a:endParaRPr>
          </a:p>
          <a:p>
            <a:r>
              <a:rPr lang="en-US" dirty="0">
                <a:effectLst/>
                <a:latin typeface="Arial" panose="020B0604020202020204" pitchFamily="34" charset="0"/>
              </a:rPr>
              <a:t>Performing a Join/Merge involves creating an entirely new concept that is built from other concepts, that is, a hierarchical concept. </a:t>
            </a:r>
          </a:p>
          <a:p>
            <a:r>
              <a:rPr lang="en-US" dirty="0">
                <a:effectLst/>
                <a:latin typeface="Arial" panose="020B0604020202020204" pitchFamily="34" charset="0"/>
              </a:rPr>
              <a:t>Another operation is Associate/Link.</a:t>
            </a:r>
          </a:p>
          <a:p>
            <a:r>
              <a:rPr lang="en-US" dirty="0">
                <a:effectLst/>
                <a:latin typeface="Arial" panose="020B0604020202020204" pitchFamily="34" charset="0"/>
              </a:rPr>
              <a:t>Other structural relationships that might appear in the IKS include causality and temporal predictions.</a:t>
            </a:r>
          </a:p>
          <a:p>
            <a:endParaRPr lang="en-US" dirty="0"/>
          </a:p>
          <a:p>
            <a:r>
              <a:rPr lang="en-US" dirty="0"/>
              <a:t>----------</a:t>
            </a:r>
          </a:p>
          <a:p>
            <a:r>
              <a:rPr lang="en-US" dirty="0"/>
              <a:t>Additional structure:</a:t>
            </a:r>
          </a:p>
          <a:p>
            <a:endParaRPr lang="en-US" dirty="0">
              <a:effectLst/>
              <a:latin typeface="Arial" panose="020B0604020202020204" pitchFamily="34" charset="0"/>
            </a:endParaRPr>
          </a:p>
          <a:p>
            <a:r>
              <a:rPr lang="en-US" dirty="0">
                <a:effectLst/>
                <a:latin typeface="Arial" panose="020B0604020202020204" pitchFamily="34" charset="0"/>
              </a:rPr>
              <a:t>We will sometimes want additional structure in the IKS, besides just neurons and directed edges. </a:t>
            </a:r>
          </a:p>
          <a:p>
            <a:r>
              <a:rPr lang="en-US" dirty="0">
                <a:effectLst/>
                <a:latin typeface="Arial" panose="020B0604020202020204" pitchFamily="34" charset="0"/>
              </a:rPr>
              <a:t>For example, we might want to include the information that one concept neuron is a “child” of another concept neuron.</a:t>
            </a:r>
            <a:br>
              <a:rPr lang="en-US" dirty="0"/>
            </a:br>
            <a:r>
              <a:rPr lang="en-US" dirty="0">
                <a:effectLst/>
                <a:latin typeface="Arial" panose="020B0604020202020204" pitchFamily="34" charset="0"/>
              </a:rPr>
              <a:t>That is, we might classify some of the directed edges as parent edges or child edges, as in work by L and M-T.</a:t>
            </a:r>
          </a:p>
          <a:p>
            <a:endParaRPr lang="en-US" dirty="0">
              <a:effectLst/>
              <a:latin typeface="Arial" panose="020B0604020202020204" pitchFamily="34" charset="0"/>
            </a:endParaRPr>
          </a:p>
          <a:p>
            <a:r>
              <a:rPr lang="en-US" dirty="0">
                <a:effectLst/>
                <a:latin typeface="Arial" panose="020B0604020202020204" pitchFamily="34" charset="0"/>
              </a:rPr>
              <a:t>For a sequence, we might have successor edges and predecessor edges. </a:t>
            </a:r>
          </a:p>
          <a:p>
            <a:r>
              <a:rPr lang="en-US" dirty="0">
                <a:effectLst/>
                <a:latin typeface="Arial" panose="020B0604020202020204" pitchFamily="34" charset="0"/>
              </a:rPr>
              <a:t>For a sentence, we might have subject edges and predicate edges. </a:t>
            </a:r>
          </a:p>
          <a:p>
            <a:r>
              <a:rPr lang="en-US" dirty="0">
                <a:effectLst/>
                <a:latin typeface="Arial" panose="020B0604020202020204" pitchFamily="34" charset="0"/>
              </a:rPr>
              <a:t>Other labels might be appropriate for other kinds of relationships. </a:t>
            </a:r>
          </a:p>
          <a:p>
            <a:endParaRPr lang="en-US"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6828EB4-FB9C-4696-8ECB-AEE2A9FC4C05}" type="slidenum">
              <a:rPr lang="en-US" smtClean="0"/>
              <a:t>22</a:t>
            </a:fld>
            <a:endParaRPr lang="en-US"/>
          </a:p>
        </p:txBody>
      </p:sp>
    </p:spTree>
    <p:extLst>
      <p:ext uri="{BB962C8B-B14F-4D97-AF65-F5344CB8AC3E}">
        <p14:creationId xmlns:p14="http://schemas.microsoft.com/office/powerpoint/2010/main" val="2900826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recognition of concepts:</a:t>
            </a:r>
          </a:p>
          <a:p>
            <a:endParaRPr lang="en-US" dirty="0"/>
          </a:p>
          <a:p>
            <a:r>
              <a:rPr lang="en-US" dirty="0">
                <a:effectLst/>
                <a:latin typeface="Arial" panose="020B0604020202020204" pitchFamily="34" charset="0"/>
              </a:rPr>
              <a:t>When an input is presented for one of the concepts in the IKS (in whatever form we allow for inputs, see Section 2.4), it can cause a particular neuron, or neurons, to fire. </a:t>
            </a:r>
          </a:p>
          <a:p>
            <a:r>
              <a:rPr lang="en-US" dirty="0">
                <a:effectLst/>
                <a:latin typeface="Arial" panose="020B0604020202020204" pitchFamily="34" charset="0"/>
              </a:rPr>
              <a:t>This should happen very fast, in milliseconds. </a:t>
            </a:r>
          </a:p>
          <a:p>
            <a:endParaRPr lang="en-US" dirty="0">
              <a:effectLst/>
              <a:latin typeface="Arial" panose="020B0604020202020204" pitchFamily="34" charset="0"/>
            </a:endParaRPr>
          </a:p>
          <a:p>
            <a:r>
              <a:rPr lang="en-US" dirty="0">
                <a:effectLst/>
                <a:latin typeface="Arial" panose="020B0604020202020204" pitchFamily="34" charset="0"/>
              </a:rPr>
              <a:t>This might also trigger some outputs (in whatever form we allow for outputs, see Section 2.4).</a:t>
            </a:r>
            <a:br>
              <a:rPr lang="en-US" dirty="0"/>
            </a:br>
            <a:r>
              <a:rPr lang="en-US" dirty="0">
                <a:effectLst/>
                <a:latin typeface="Arial" panose="020B0604020202020204" pitchFamily="34" charset="0"/>
              </a:rPr>
              <a:t>This kind of operation corresponds to recognizing something directly, and responding in some automatic way. </a:t>
            </a:r>
          </a:p>
          <a:p>
            <a:r>
              <a:rPr lang="en-US" dirty="0">
                <a:effectLst/>
                <a:latin typeface="Arial" panose="020B0604020202020204" pitchFamily="34" charset="0"/>
              </a:rPr>
              <a:t>This is “fast thinking”, in Kahneman’s terminology.</a:t>
            </a:r>
          </a:p>
          <a:p>
            <a:endParaRPr lang="en-US" dirty="0">
              <a:effectLst/>
              <a:latin typeface="Arial" panose="020B0604020202020204" pitchFamily="34" charset="0"/>
            </a:endParaRPr>
          </a:p>
          <a:p>
            <a:r>
              <a:rPr lang="en-US" dirty="0">
                <a:effectLst/>
                <a:latin typeface="Arial" panose="020B0604020202020204" pitchFamily="34" charset="0"/>
              </a:rPr>
              <a:t>---------------------------------------------------------------------------------------------------------------------------</a:t>
            </a:r>
          </a:p>
          <a:p>
            <a:r>
              <a:rPr lang="en-US" dirty="0">
                <a:effectLst/>
                <a:latin typeface="Arial" panose="020B0604020202020204" pitchFamily="34" charset="0"/>
              </a:rPr>
              <a:t>Indirect recognition of concepts: </a:t>
            </a:r>
          </a:p>
          <a:p>
            <a:endParaRPr lang="en-US" dirty="0">
              <a:effectLst/>
              <a:latin typeface="Arial" panose="020B0604020202020204" pitchFamily="34" charset="0"/>
            </a:endParaRPr>
          </a:p>
          <a:p>
            <a:r>
              <a:rPr lang="en-US" dirty="0">
                <a:effectLst/>
                <a:latin typeface="Arial" panose="020B0604020202020204" pitchFamily="34" charset="0"/>
              </a:rPr>
              <a:t>An input is presented, but instead of causing immediate recognition, it triggers a cascade of neurons firing. </a:t>
            </a:r>
          </a:p>
          <a:p>
            <a:r>
              <a:rPr lang="en-US" dirty="0">
                <a:effectLst/>
                <a:latin typeface="Arial" panose="020B0604020202020204" pitchFamily="34" charset="0"/>
              </a:rPr>
              <a:t>This might eventually result in an output. </a:t>
            </a:r>
          </a:p>
          <a:p>
            <a:r>
              <a:rPr lang="en-US" dirty="0">
                <a:effectLst/>
                <a:latin typeface="Arial" panose="020B0604020202020204" pitchFamily="34" charset="0"/>
              </a:rPr>
              <a:t>This overall process should still be fast, because each link is fast, as long as we are not talking about too long a chain of</a:t>
            </a:r>
            <a:br>
              <a:rPr lang="en-US" dirty="0"/>
            </a:br>
            <a:r>
              <a:rPr lang="en-US" dirty="0">
                <a:effectLst/>
                <a:latin typeface="Arial" panose="020B0604020202020204" pitchFamily="34" charset="0"/>
              </a:rPr>
              <a:t>links.</a:t>
            </a:r>
          </a:p>
          <a:p>
            <a:br>
              <a:rPr lang="en-US" dirty="0"/>
            </a:br>
            <a:r>
              <a:rPr lang="en-US" dirty="0">
                <a:effectLst/>
                <a:latin typeface="Arial" panose="020B0604020202020204" pitchFamily="34" charset="0"/>
              </a:rPr>
              <a:t>This corresponds to producing a collection of associations for the input concept. </a:t>
            </a:r>
          </a:p>
          <a:p>
            <a:r>
              <a:rPr lang="en-US" dirty="0">
                <a:effectLst/>
                <a:latin typeface="Arial" panose="020B0604020202020204" pitchFamily="34" charset="0"/>
              </a:rPr>
              <a:t>This is still “fast thinking”, in Kahneman’s sense, since it is automatic, and each step of the cascade is very fast.</a:t>
            </a:r>
          </a:p>
          <a:p>
            <a:br>
              <a:rPr lang="en-US" dirty="0"/>
            </a:br>
            <a:r>
              <a:rPr lang="en-US" dirty="0">
                <a:effectLst/>
                <a:latin typeface="Arial" panose="020B0604020202020204" pitchFamily="34" charset="0"/>
              </a:rPr>
              <a:t>The behavior the network exhibits in such a cascade is as follows: </a:t>
            </a:r>
          </a:p>
          <a:p>
            <a:r>
              <a:rPr lang="en-US" dirty="0">
                <a:effectLst/>
                <a:latin typeface="Arial" panose="020B0604020202020204" pitchFamily="34" charset="0"/>
              </a:rPr>
              <a:t>Input of some sort arrives, triggering some particular concept neurons to fire.</a:t>
            </a:r>
            <a:br>
              <a:rPr lang="en-US" dirty="0"/>
            </a:br>
            <a:r>
              <a:rPr lang="en-US" dirty="0">
                <a:effectLst/>
                <a:latin typeface="Arial" panose="020B0604020202020204" pitchFamily="34" charset="0"/>
              </a:rPr>
              <a:t>These cause potential to flow to their outgoing neighbor concept neurons.</a:t>
            </a:r>
            <a:br>
              <a:rPr lang="en-US" dirty="0"/>
            </a:br>
            <a:r>
              <a:rPr lang="en-US" dirty="0">
                <a:effectLst/>
                <a:latin typeface="Arial" panose="020B0604020202020204" pitchFamily="34" charset="0"/>
              </a:rPr>
              <a:t>If these receive enough potential, they fire with some probability, based on their sigmoid firing function (and possibly other uncertainty). </a:t>
            </a:r>
          </a:p>
          <a:p>
            <a:r>
              <a:rPr lang="en-US" dirty="0">
                <a:effectLst/>
                <a:latin typeface="Arial" panose="020B0604020202020204" pitchFamily="34" charset="0"/>
              </a:rPr>
              <a:t>Thus, the effect of inputs is somewhat unpredictable, based on how this uncertainty is resolved. </a:t>
            </a:r>
          </a:p>
          <a:p>
            <a:r>
              <a:rPr lang="en-US" dirty="0">
                <a:effectLst/>
                <a:latin typeface="Arial" panose="020B0604020202020204" pitchFamily="34" charset="0"/>
              </a:rPr>
              <a:t>The overall result from the input is a somewhat unpredictable cascade of firing of related concepts.</a:t>
            </a:r>
          </a:p>
          <a:p>
            <a:endParaRPr lang="en-US" dirty="0">
              <a:effectLst/>
              <a:latin typeface="Arial" panose="020B0604020202020204" pitchFamily="34" charset="0"/>
            </a:endParaRPr>
          </a:p>
          <a:p>
            <a:r>
              <a:rPr lang="en-US" dirty="0">
                <a:effectLst/>
                <a:latin typeface="Arial" panose="020B0604020202020204" pitchFamily="34" charset="0"/>
              </a:rPr>
              <a:t>-----------------------------------------------------------</a:t>
            </a:r>
          </a:p>
          <a:p>
            <a:r>
              <a:rPr lang="en-US" dirty="0">
                <a:effectLst/>
                <a:latin typeface="Arial" panose="020B0604020202020204" pitchFamily="34" charset="0"/>
              </a:rPr>
              <a:t>Learning of concepts or relationships: </a:t>
            </a:r>
          </a:p>
          <a:p>
            <a:endParaRPr lang="en-US" dirty="0">
              <a:effectLst/>
              <a:latin typeface="Arial" panose="020B0604020202020204" pitchFamily="34" charset="0"/>
            </a:endParaRPr>
          </a:p>
          <a:p>
            <a:r>
              <a:rPr lang="en-US" dirty="0">
                <a:effectLst/>
                <a:latin typeface="Arial" panose="020B0604020202020204" pitchFamily="34" charset="0"/>
              </a:rPr>
              <a:t>Some concept or relationship inputs are presented, causing new concepts or new relationships to be learned.</a:t>
            </a:r>
            <a:br>
              <a:rPr lang="en-US" dirty="0"/>
            </a:br>
            <a:r>
              <a:rPr lang="en-US" dirty="0">
                <a:effectLst/>
                <a:latin typeface="Arial" panose="020B0604020202020204" pitchFamily="34" charset="0"/>
              </a:rPr>
              <a:t>Also, already-learned concepts and relationships could have their representations strengthened when they are presented again.</a:t>
            </a:r>
          </a:p>
          <a:p>
            <a:br>
              <a:rPr lang="en-US" dirty="0"/>
            </a:br>
            <a:r>
              <a:rPr lang="en-US" dirty="0">
                <a:effectLst/>
                <a:latin typeface="Arial" panose="020B0604020202020204" pitchFamily="34" charset="0"/>
              </a:rPr>
              <a:t>Learning a new concept should involve associating the new concept with an unused internal neuron, plus strengthening the weights of edges that connect the input neurons encoding the concept to the internal representing neuron (and weakening others).</a:t>
            </a:r>
          </a:p>
          <a:p>
            <a:r>
              <a:rPr lang="en-US" dirty="0">
                <a:effectLst/>
                <a:latin typeface="Arial" panose="020B0604020202020204" pitchFamily="34" charset="0"/>
              </a:rPr>
              <a:t>This process might use a Winner-Take-All mechanism to select a suitable unused neuron, as in [L, M-T].</a:t>
            </a:r>
          </a:p>
          <a:p>
            <a:endParaRPr lang="en-US" dirty="0">
              <a:effectLst/>
              <a:latin typeface="Arial" panose="020B0604020202020204" pitchFamily="34" charset="0"/>
            </a:endParaRPr>
          </a:p>
          <a:p>
            <a:r>
              <a:rPr lang="en-US" dirty="0">
                <a:effectLst/>
                <a:latin typeface="Arial" panose="020B0604020202020204" pitchFamily="34" charset="0"/>
              </a:rPr>
              <a:t>Reinforcing a concept should involve modifying these edge weights.</a:t>
            </a:r>
          </a:p>
          <a:p>
            <a:br>
              <a:rPr lang="en-US" dirty="0"/>
            </a:br>
            <a:r>
              <a:rPr lang="en-US" dirty="0">
                <a:effectLst/>
                <a:latin typeface="Arial" panose="020B0604020202020204" pitchFamily="34" charset="0"/>
              </a:rPr>
              <a:t>Learning a new relationship between two concepts, or strengthening an existing relationship, should involve increasing the weights of edges that connect the concepts to each other.</a:t>
            </a:r>
          </a:p>
          <a:p>
            <a:br>
              <a:rPr lang="en-US" dirty="0"/>
            </a:br>
            <a:r>
              <a:rPr lang="en-US" dirty="0">
                <a:effectLst/>
                <a:latin typeface="Arial" panose="020B0604020202020204" pitchFamily="34" charset="0"/>
              </a:rPr>
              <a:t>These learning operations should be fairly slow—seconds, or minutes.</a:t>
            </a:r>
            <a:br>
              <a:rPr lang="en-US" dirty="0"/>
            </a:br>
            <a:r>
              <a:rPr lang="en-US" dirty="0">
                <a:effectLst/>
                <a:latin typeface="Arial" panose="020B0604020202020204" pitchFamily="34" charset="0"/>
              </a:rPr>
              <a:t>They use some form of Hebbian learning, such as </a:t>
            </a:r>
            <a:r>
              <a:rPr lang="en-US" dirty="0" err="1">
                <a:effectLst/>
                <a:latin typeface="Arial" panose="020B0604020202020204" pitchFamily="34" charset="0"/>
              </a:rPr>
              <a:t>Oja’s</a:t>
            </a:r>
            <a:r>
              <a:rPr lang="en-US" dirty="0">
                <a:effectLst/>
                <a:latin typeface="Arial" panose="020B0604020202020204" pitchFamily="34" charset="0"/>
              </a:rPr>
              <a:t> rule [10]</a:t>
            </a:r>
          </a:p>
          <a:p>
            <a:endParaRPr lang="en-US"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6828EB4-FB9C-4696-8ECB-AEE2A9FC4C05}" type="slidenum">
              <a:rPr lang="en-US" smtClean="0"/>
              <a:t>23</a:t>
            </a:fld>
            <a:endParaRPr lang="en-US"/>
          </a:p>
        </p:txBody>
      </p:sp>
    </p:spTree>
    <p:extLst>
      <p:ext uri="{BB962C8B-B14F-4D97-AF65-F5344CB8AC3E}">
        <p14:creationId xmlns:p14="http://schemas.microsoft.com/office/powerpoint/2010/main" val="1562646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Among the concept neurons in the IKS, we can identify some as output neurons, which represent certain decisions. </a:t>
            </a:r>
          </a:p>
          <a:p>
            <a:r>
              <a:rPr lang="en-US" dirty="0">
                <a:effectLst/>
                <a:latin typeface="Arial" panose="020B0604020202020204" pitchFamily="34" charset="0"/>
              </a:rPr>
              <a:t>For example, the decision may be an evaluation of a situation as “good”, “neutral”, “bad”, or “terrible”. </a:t>
            </a:r>
          </a:p>
          <a:p>
            <a:r>
              <a:rPr lang="en-US" dirty="0">
                <a:effectLst/>
                <a:latin typeface="Arial" panose="020B0604020202020204" pitchFamily="34" charset="0"/>
              </a:rPr>
              <a:t>These neurons can also trigger emotional responses, by activating other neurons outside the IKS.</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24</a:t>
            </a:fld>
            <a:endParaRPr lang="en-US"/>
          </a:p>
        </p:txBody>
      </p:sp>
    </p:spTree>
    <p:extLst>
      <p:ext uri="{BB962C8B-B14F-4D97-AF65-F5344CB8AC3E}">
        <p14:creationId xmlns:p14="http://schemas.microsoft.com/office/powerpoint/2010/main" val="2522534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This is more like </a:t>
            </a:r>
            <a:r>
              <a:rPr lang="en-US" dirty="0" err="1">
                <a:effectLst/>
                <a:latin typeface="Arial" panose="020B0604020202020204" pitchFamily="34" charset="0"/>
              </a:rPr>
              <a:t>Valiant’s</a:t>
            </a:r>
            <a:r>
              <a:rPr lang="en-US" dirty="0">
                <a:effectLst/>
                <a:latin typeface="Arial" panose="020B0604020202020204" pitchFamily="34" charset="0"/>
              </a:rPr>
              <a:t> work.</a:t>
            </a:r>
          </a:p>
          <a:p>
            <a:endParaRPr lang="en-US" dirty="0">
              <a:effectLst/>
              <a:latin typeface="Arial" panose="020B0604020202020204" pitchFamily="34" charset="0"/>
            </a:endParaRPr>
          </a:p>
          <a:p>
            <a:r>
              <a:rPr lang="en-US" dirty="0">
                <a:effectLst/>
                <a:latin typeface="Arial" panose="020B0604020202020204" pitchFamily="34" charset="0"/>
              </a:rPr>
              <a:t>------------------------------</a:t>
            </a:r>
          </a:p>
          <a:p>
            <a:r>
              <a:rPr lang="en-US" dirty="0">
                <a:effectLst/>
                <a:latin typeface="Arial" panose="020B0604020202020204" pitchFamily="34" charset="0"/>
              </a:rPr>
              <a:t>Basic representation:</a:t>
            </a:r>
          </a:p>
          <a:p>
            <a:endParaRPr lang="en-US" dirty="0">
              <a:effectLst/>
              <a:latin typeface="Arial" panose="020B0604020202020204" pitchFamily="34" charset="0"/>
            </a:endParaRPr>
          </a:p>
          <a:p>
            <a:r>
              <a:rPr lang="en-US" dirty="0">
                <a:effectLst/>
                <a:latin typeface="Arial" panose="020B0604020202020204" pitchFamily="34" charset="0"/>
              </a:rPr>
              <a:t>To make things simple here, we assume the same number m of neurons for every concept. </a:t>
            </a:r>
          </a:p>
          <a:p>
            <a:r>
              <a:rPr lang="en-US" dirty="0">
                <a:effectLst/>
                <a:latin typeface="Arial" panose="020B0604020202020204" pitchFamily="34" charset="0"/>
              </a:rPr>
              <a:t>Edges connect every neuron representing one concept c1 to every neuron representing another concept c2 </a:t>
            </a:r>
            <a:r>
              <a:rPr lang="en-US" dirty="0" err="1">
                <a:effectLst/>
                <a:latin typeface="Arial" panose="020B0604020202020204" pitchFamily="34" charset="0"/>
              </a:rPr>
              <a:t>iff</a:t>
            </a:r>
            <a:r>
              <a:rPr lang="en-US" dirty="0">
                <a:effectLst/>
                <a:latin typeface="Arial" panose="020B0604020202020204" pitchFamily="34" charset="0"/>
              </a:rPr>
              <a:t> the unique reps for c1 and c2 are connected in the higher-level graph.</a:t>
            </a:r>
          </a:p>
          <a:p>
            <a:endParaRPr lang="en-US" dirty="0">
              <a:effectLst/>
              <a:latin typeface="Arial" panose="020B0604020202020204" pitchFamily="34" charset="0"/>
            </a:endParaRPr>
          </a:p>
          <a:p>
            <a:r>
              <a:rPr lang="en-US" dirty="0">
                <a:effectLst/>
                <a:latin typeface="Arial" panose="020B0604020202020204" pitchFamily="34" charset="0"/>
              </a:rPr>
              <a:t>------------------------------</a:t>
            </a:r>
          </a:p>
          <a:p>
            <a:r>
              <a:rPr lang="en-US" dirty="0">
                <a:effectLst/>
                <a:latin typeface="Arial" panose="020B0604020202020204" pitchFamily="34" charset="0"/>
              </a:rPr>
              <a:t>Dynamic, unreliable,…</a:t>
            </a:r>
          </a:p>
          <a:p>
            <a:endParaRPr lang="en-US" dirty="0">
              <a:effectLst/>
              <a:latin typeface="Arial" panose="020B0604020202020204" pitchFamily="34" charset="0"/>
            </a:endParaRPr>
          </a:p>
          <a:p>
            <a:r>
              <a:rPr lang="en-US" dirty="0">
                <a:effectLst/>
                <a:latin typeface="Arial" panose="020B0604020202020204" pitchFamily="34" charset="0"/>
              </a:rPr>
              <a:t>As for the higher-level model, this model may be dynamic, and may include some unreliability. </a:t>
            </a:r>
          </a:p>
          <a:p>
            <a:r>
              <a:rPr lang="en-US" dirty="0">
                <a:effectLst/>
                <a:latin typeface="Arial" panose="020B0604020202020204" pitchFamily="34" charset="0"/>
              </a:rPr>
              <a:t>As before, we will want to allow multi-edges and labels, and we will need a neural network model based on this graph model.</a:t>
            </a:r>
          </a:p>
          <a:p>
            <a:endParaRPr lang="en-US" dirty="0"/>
          </a:p>
          <a:p>
            <a:r>
              <a:rPr lang="en-US" dirty="0"/>
              <a:t>--------------------</a:t>
            </a:r>
          </a:p>
          <a:p>
            <a:r>
              <a:rPr lang="en-US" dirty="0"/>
              <a:t>Operations:</a:t>
            </a:r>
          </a:p>
          <a:p>
            <a:br>
              <a:rPr lang="en-US" dirty="0"/>
            </a:br>
            <a:r>
              <a:rPr lang="en-US" dirty="0">
                <a:effectLst/>
                <a:latin typeface="Arial" panose="020B0604020202020204" pitchFamily="34" charset="0"/>
              </a:rPr>
              <a:t>The lower-level model supports the same kinds of operations as the higher-level model. </a:t>
            </a:r>
          </a:p>
          <a:p>
            <a:r>
              <a:rPr lang="en-US" dirty="0">
                <a:effectLst/>
                <a:latin typeface="Arial" panose="020B0604020202020204" pitchFamily="34" charset="0"/>
              </a:rPr>
              <a:t>The direct and indirect recognition operations should work in essentially the same way as before, except that now the inputs will trigger multiple representing neurons to fire, propagation of firing will involve all the replicas, and the final output neurons will receive their potential from multiple internal neurons. </a:t>
            </a:r>
          </a:p>
          <a:p>
            <a:endParaRPr lang="en-US" dirty="0">
              <a:effectLst/>
              <a:latin typeface="Arial" panose="020B0604020202020204" pitchFamily="34" charset="0"/>
            </a:endParaRPr>
          </a:p>
          <a:p>
            <a:r>
              <a:rPr lang="en-US" dirty="0">
                <a:effectLst/>
                <a:latin typeface="Arial" panose="020B0604020202020204" pitchFamily="34" charset="0"/>
              </a:rPr>
              <a:t>The learning operations will also involve replication, in that the same learning rule will be applied on all the edges that correspond to a single higher-level edge. </a:t>
            </a:r>
          </a:p>
          <a:p>
            <a:r>
              <a:rPr lang="en-US" dirty="0">
                <a:effectLst/>
                <a:latin typeface="Arial" panose="020B0604020202020204" pitchFamily="34" charset="0"/>
              </a:rPr>
              <a:t>However, since the behavior of each individual neuron is stochastic, the behavior of the different replicas for the same concept will tend to diverge as the cascade proceeds.</a:t>
            </a:r>
          </a:p>
          <a:p>
            <a:endParaRPr lang="en-US" dirty="0"/>
          </a:p>
          <a:p>
            <a:r>
              <a:rPr lang="en-US" dirty="0"/>
              <a:t>----------------------------------------------------------------------------</a:t>
            </a:r>
          </a:p>
          <a:p>
            <a:r>
              <a:rPr lang="en-US" dirty="0"/>
              <a:t>Overlap:</a:t>
            </a:r>
            <a:br>
              <a:rPr lang="en-US" dirty="0"/>
            </a:br>
            <a:endParaRPr lang="en-US" dirty="0"/>
          </a:p>
          <a:p>
            <a:r>
              <a:rPr lang="en-US" dirty="0">
                <a:effectLst/>
                <a:latin typeface="Arial" panose="020B0604020202020204" pitchFamily="34" charset="0"/>
              </a:rPr>
              <a:t>Valiant, and Papadimitriou/</a:t>
            </a:r>
            <a:r>
              <a:rPr lang="en-US" dirty="0" err="1">
                <a:effectLst/>
                <a:latin typeface="Arial" panose="020B0604020202020204" pitchFamily="34" charset="0"/>
              </a:rPr>
              <a:t>Vempala</a:t>
            </a:r>
            <a:r>
              <a:rPr lang="en-US" dirty="0">
                <a:effectLst/>
                <a:latin typeface="Arial" panose="020B0604020202020204" pitchFamily="34" charset="0"/>
              </a:rPr>
              <a:t>, allow such overlap; PV analyze overlap in detail, in their work on computing with assemblies. </a:t>
            </a:r>
          </a:p>
          <a:p>
            <a:r>
              <a:rPr lang="en-US" dirty="0">
                <a:effectLst/>
                <a:latin typeface="Arial" panose="020B0604020202020204" pitchFamily="34" charset="0"/>
              </a:rPr>
              <a:t>Their simulations show that the set of neurons that represent a particular concept may shift over time, in response to presentations of the concept in relationship with other concepts.</a:t>
            </a:r>
          </a:p>
          <a:p>
            <a:r>
              <a:rPr lang="en-US" dirty="0">
                <a:effectLst/>
                <a:latin typeface="Arial" panose="020B0604020202020204" pitchFamily="34" charset="0"/>
              </a:rPr>
              <a:t>When concepts are presented together, their representations tend toward more overlap.</a:t>
            </a:r>
          </a:p>
          <a:p>
            <a:br>
              <a:rPr lang="en-US" dirty="0"/>
            </a:br>
            <a:r>
              <a:rPr lang="en-US" dirty="0">
                <a:effectLst/>
                <a:latin typeface="Arial" panose="020B0604020202020204" pitchFamily="34" charset="0"/>
              </a:rPr>
              <a:t>Alternative hypothesis:  </a:t>
            </a:r>
          </a:p>
          <a:p>
            <a:endParaRPr lang="en-US" dirty="0">
              <a:effectLst/>
              <a:latin typeface="Arial" panose="020B0604020202020204" pitchFamily="34" charset="0"/>
            </a:endParaRPr>
          </a:p>
          <a:p>
            <a:r>
              <a:rPr lang="en-US" dirty="0">
                <a:effectLst/>
                <a:latin typeface="Arial" panose="020B0604020202020204" pitchFamily="34" charset="0"/>
              </a:rPr>
              <a:t>The set of representing neurons for each concept c is fixed (possibly disjoint) and does not change over time. </a:t>
            </a:r>
          </a:p>
          <a:p>
            <a:r>
              <a:rPr lang="en-US" dirty="0">
                <a:effectLst/>
                <a:latin typeface="Arial" panose="020B0604020202020204" pitchFamily="34" charset="0"/>
              </a:rPr>
              <a:t>However, instead of observing the firing of a large set of representing neurons for a concept c that shifts over time, we might be observing the firing of a large set of neurons that participate in a multi-step firing cascade, initiated by the firing of a smaller, fixed set of actual representing neurons for c. </a:t>
            </a:r>
          </a:p>
          <a:p>
            <a:r>
              <a:rPr lang="en-US" dirty="0">
                <a:effectLst/>
                <a:latin typeface="Arial" panose="020B0604020202020204" pitchFamily="34" charset="0"/>
              </a:rPr>
              <a:t>Seems like a matter of definition…</a:t>
            </a:r>
          </a:p>
          <a:p>
            <a:endParaRPr lang="en-US" dirty="0">
              <a:effectLst/>
              <a:latin typeface="Arial" panose="020B0604020202020204" pitchFamily="34" charset="0"/>
            </a:endParaRPr>
          </a:p>
          <a:p>
            <a:r>
              <a:rPr lang="en-US" dirty="0">
                <a:effectLst/>
                <a:latin typeface="Arial" panose="020B0604020202020204" pitchFamily="34" charset="0"/>
              </a:rPr>
              <a:t>When two concepts are presented together, the connections between them strengthen, because of Hebbian learning. </a:t>
            </a:r>
          </a:p>
          <a:p>
            <a:r>
              <a:rPr lang="en-US" dirty="0">
                <a:effectLst/>
                <a:latin typeface="Arial" panose="020B0604020202020204" pitchFamily="34" charset="0"/>
              </a:rPr>
              <a:t>Then afterwards, presentation of one concept is likely to trigger firing of the rep neurons of the other, as part of a firing cascade. </a:t>
            </a:r>
          </a:p>
          <a:p>
            <a:r>
              <a:rPr lang="en-US" dirty="0">
                <a:effectLst/>
                <a:latin typeface="Arial" panose="020B0604020202020204" pitchFamily="34" charset="0"/>
              </a:rPr>
              <a:t>This might make it look like c has a larger, changing set of representing neurons, whereas actually, it has a smaller, fixed set of neurons, with changing edge weights.</a:t>
            </a: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25</a:t>
            </a:fld>
            <a:endParaRPr lang="en-US"/>
          </a:p>
        </p:txBody>
      </p:sp>
    </p:spTree>
    <p:extLst>
      <p:ext uri="{BB962C8B-B14F-4D97-AF65-F5344CB8AC3E}">
        <p14:creationId xmlns:p14="http://schemas.microsoft.com/office/powerpoint/2010/main" val="4012609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Once we have formal definitions of both the higher-level and lower-level models, we should describe a formal correspondence between the two system models and use it to prove that the less-reliable lower-level IKS model correctly simulates the more-reliable higher-level model. </a:t>
            </a:r>
          </a:p>
          <a:p>
            <a:r>
              <a:rPr lang="en-US" dirty="0">
                <a:effectLst/>
                <a:latin typeface="Arial" panose="020B0604020202020204" pitchFamily="34" charset="0"/>
              </a:rPr>
              <a:t>The correspondence will define formal relationships between the states of the two system models, and</a:t>
            </a:r>
            <a:br>
              <a:rPr lang="en-US" dirty="0"/>
            </a:br>
            <a:r>
              <a:rPr lang="en-US" dirty="0">
                <a:effectLst/>
                <a:latin typeface="Arial" panose="020B0604020202020204" pitchFamily="34" charset="0"/>
              </a:rPr>
              <a:t>between their transitions.</a:t>
            </a:r>
          </a:p>
          <a:p>
            <a:r>
              <a:rPr lang="en-US" dirty="0">
                <a:effectLst/>
                <a:latin typeface="Arial" panose="020B0604020202020204" pitchFamily="34" charset="0"/>
              </a:rPr>
              <a:t>Since the systems are probabilistic, we would need to consider simulations specifically designed for probabilistic systems, such as the ones studied by Canetti, Cheung, et al. [2], and Lynch and </a:t>
            </a:r>
            <a:r>
              <a:rPr lang="en-US" dirty="0" err="1">
                <a:effectLst/>
                <a:latin typeface="Arial" panose="020B0604020202020204" pitchFamily="34" charset="0"/>
              </a:rPr>
              <a:t>Segala</a:t>
            </a:r>
            <a:r>
              <a:rPr lang="en-US" dirty="0">
                <a:effectLst/>
                <a:latin typeface="Arial" panose="020B0604020202020204" pitchFamily="34" charset="0"/>
              </a:rPr>
              <a:t> [13].</a:t>
            </a: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26</a:t>
            </a:fld>
            <a:endParaRPr lang="en-US"/>
          </a:p>
        </p:txBody>
      </p:sp>
    </p:spTree>
    <p:extLst>
      <p:ext uri="{BB962C8B-B14F-4D97-AF65-F5344CB8AC3E}">
        <p14:creationId xmlns:p14="http://schemas.microsoft.com/office/powerpoint/2010/main" val="4125315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Random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Means that the firing of certain external neurons directly triggers the firing of neurons in the Lexicon, with no complex access mechanism involved.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A substantial Lexicon seems to be characteristic of humans, and does not seem to be present in other animals.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Input to Lexicon: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Input encoding a symbol is presented somehow, from outside the Lexicon, and triggers firing of corresponding neurons in the Lexicon.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This input may come from the outside world through vision, listening, or reading; from corresponding symbol neurons in the SKS; or from corresponding informal concept neurons in the IKS.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Perhaps the input from the outside world might not trigger the neurons in the Lexicon directly, but just indirectly, though symbol neurons in the SKS or IKS.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in the brain?</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effectLst/>
                <a:latin typeface="Arial" panose="020B0604020202020204" pitchFamily="34" charset="0"/>
              </a:rPr>
              <a:t>In the human brain, I assume the Lexicon could be implemented in the neocortex.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This is consistent with the fact that humans have large and highly developed </a:t>
            </a:r>
            <a:r>
              <a:rPr lang="en-US" dirty="0" err="1">
                <a:effectLst/>
                <a:latin typeface="Arial" panose="020B0604020202020204" pitchFamily="34" charset="0"/>
              </a:rPr>
              <a:t>neocortexes</a:t>
            </a:r>
            <a:r>
              <a:rPr lang="en-US" dirty="0">
                <a:effectLst/>
                <a:latin typeface="Arial" panose="020B0604020202020204" pitchFamily="34" charset="0"/>
              </a:rPr>
              <a:t>, which could store a large number of symbols.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Also, the neocortex has a fairly uniform structure, which is consistent with the needs of a large random-access store.</a:t>
            </a:r>
            <a:br>
              <a:rPr lang="en-US" dirty="0"/>
            </a:br>
            <a:endParaRPr lang="en-US" dirty="0">
              <a:effectLst/>
            </a:endParaRPr>
          </a:p>
        </p:txBody>
      </p:sp>
      <p:sp>
        <p:nvSpPr>
          <p:cNvPr id="4" name="Slide Number Placeholder 3"/>
          <p:cNvSpPr>
            <a:spLocks noGrp="1"/>
          </p:cNvSpPr>
          <p:nvPr>
            <p:ph type="sldNum" sz="quarter" idx="5"/>
          </p:nvPr>
        </p:nvSpPr>
        <p:spPr/>
        <p:txBody>
          <a:bodyPr/>
          <a:lstStyle/>
          <a:p>
            <a:fld id="{D6828EB4-FB9C-4696-8ECB-AEE2A9FC4C05}" type="slidenum">
              <a:rPr lang="en-US" smtClean="0"/>
              <a:t>27</a:t>
            </a:fld>
            <a:endParaRPr lang="en-US"/>
          </a:p>
        </p:txBody>
      </p:sp>
    </p:spTree>
    <p:extLst>
      <p:ext uri="{BB962C8B-B14F-4D97-AF65-F5344CB8AC3E}">
        <p14:creationId xmlns:p14="http://schemas.microsoft.com/office/powerpoint/2010/main" val="719013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28</a:t>
            </a:fld>
            <a:endParaRPr lang="en-US"/>
          </a:p>
        </p:txBody>
      </p:sp>
    </p:spTree>
    <p:extLst>
      <p:ext uri="{BB962C8B-B14F-4D97-AF65-F5344CB8AC3E}">
        <p14:creationId xmlns:p14="http://schemas.microsoft.com/office/powerpoint/2010/main" val="2541029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more elaborate, flexible symbolic structures arise.</a:t>
            </a:r>
          </a:p>
        </p:txBody>
      </p:sp>
      <p:sp>
        <p:nvSpPr>
          <p:cNvPr id="4" name="Slide Number Placeholder 3"/>
          <p:cNvSpPr>
            <a:spLocks noGrp="1"/>
          </p:cNvSpPr>
          <p:nvPr>
            <p:ph type="sldNum" sz="quarter" idx="5"/>
          </p:nvPr>
        </p:nvSpPr>
        <p:spPr/>
        <p:txBody>
          <a:bodyPr/>
          <a:lstStyle/>
          <a:p>
            <a:fld id="{D6828EB4-FB9C-4696-8ECB-AEE2A9FC4C05}" type="slidenum">
              <a:rPr lang="en-US" smtClean="0"/>
              <a:t>29</a:t>
            </a:fld>
            <a:endParaRPr lang="en-US"/>
          </a:p>
        </p:txBody>
      </p:sp>
    </p:spTree>
    <p:extLst>
      <p:ext uri="{BB962C8B-B14F-4D97-AF65-F5344CB8AC3E}">
        <p14:creationId xmlns:p14="http://schemas.microsoft.com/office/powerpoint/2010/main" val="180403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3</a:t>
            </a:fld>
            <a:endParaRPr lang="en-US"/>
          </a:p>
        </p:txBody>
      </p:sp>
    </p:spTree>
    <p:extLst>
      <p:ext uri="{BB962C8B-B14F-4D97-AF65-F5344CB8AC3E}">
        <p14:creationId xmlns:p14="http://schemas.microsoft.com/office/powerpoint/2010/main" val="282835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Reading/writing:</a:t>
            </a:r>
          </a:p>
          <a:p>
            <a:endParaRPr lang="en-US" dirty="0">
              <a:effectLst/>
              <a:latin typeface="Arial" panose="020B0604020202020204" pitchFamily="34" charset="0"/>
            </a:endParaRPr>
          </a:p>
          <a:p>
            <a:r>
              <a:rPr lang="en-US" dirty="0">
                <a:effectLst/>
                <a:latin typeface="Arial" panose="020B0604020202020204" pitchFamily="34" charset="0"/>
              </a:rPr>
              <a:t>Another important input/output mechanism for symbols involves reading and writing. </a:t>
            </a:r>
          </a:p>
          <a:p>
            <a:r>
              <a:rPr lang="en-US" dirty="0">
                <a:effectLst/>
                <a:latin typeface="Arial" panose="020B0604020202020204" pitchFamily="34" charset="0"/>
              </a:rPr>
              <a:t>Reading and writing differ from speech input/output in that they have the pleasant effect of expanding the SKS, increasing its size by utilizing paper or computer storage. </a:t>
            </a:r>
          </a:p>
          <a:p>
            <a:r>
              <a:rPr lang="en-US" dirty="0">
                <a:effectLst/>
                <a:latin typeface="Arial" panose="020B0604020202020204" pitchFamily="34" charset="0"/>
              </a:rPr>
              <a:t>Thus, humans can write down a long list of items, or a complicated math proof, or a very large parse tree. </a:t>
            </a:r>
          </a:p>
          <a:p>
            <a:r>
              <a:rPr lang="en-US" dirty="0">
                <a:effectLst/>
                <a:latin typeface="Arial" panose="020B0604020202020204" pitchFamily="34" charset="0"/>
              </a:rPr>
              <a:t>These symbolic structures can be much larger than what humans can remember, or manipulate, in their internal SKS structures.</a:t>
            </a:r>
          </a:p>
          <a:p>
            <a:endParaRPr lang="en-US" dirty="0">
              <a:effectLst/>
              <a:latin typeface="Arial" panose="020B0604020202020204" pitchFamily="34" charset="0"/>
            </a:endParaRPr>
          </a:p>
          <a:p>
            <a:r>
              <a:rPr lang="en-US" dirty="0">
                <a:effectLst/>
                <a:latin typeface="Arial" panose="020B0604020202020204" pitchFamily="34" charset="0"/>
              </a:rPr>
              <a:t>----------</a:t>
            </a:r>
          </a:p>
          <a:p>
            <a:r>
              <a:rPr lang="en-US" dirty="0">
                <a:effectLst/>
                <a:latin typeface="Arial" panose="020B0604020202020204" pitchFamily="34" charset="0"/>
              </a:rPr>
              <a:t>SKS connected to IKS: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effectLst/>
                <a:latin typeface="Arial" panose="020B0604020202020204" pitchFamily="34" charset="0"/>
              </a:rPr>
              <a:t>It seems clear that humans can generally move quickly from a symbol neuron to its corresponding intuitive concept neurons.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The reverse is also usually true, but there are exceptions—when you just can’t think of the name for a concept that you “know”!</a:t>
            </a:r>
            <a:endParaRPr lang="en-US" dirty="0">
              <a:effectLst/>
              <a:latin typeface="Courier New" panose="02070309020205020404" pitchFamily="49" charset="0"/>
            </a:endParaRPr>
          </a:p>
          <a:p>
            <a:endParaRPr lang="en-US" dirty="0">
              <a:effectLst/>
              <a:latin typeface="Courier New" panose="02070309020205020404" pitchFamily="49"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30</a:t>
            </a:fld>
            <a:endParaRPr lang="en-US"/>
          </a:p>
        </p:txBody>
      </p:sp>
    </p:spTree>
    <p:extLst>
      <p:ext uri="{BB962C8B-B14F-4D97-AF65-F5344CB8AC3E}">
        <p14:creationId xmlns:p14="http://schemas.microsoft.com/office/powerpoint/2010/main" val="3226671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effectLst/>
                <a:latin typeface="Arial" panose="020B0604020202020204" pitchFamily="34" charset="0"/>
              </a:rPr>
              <a:t>Direct recognition of symbols: </a:t>
            </a:r>
          </a:p>
          <a:p>
            <a:pPr marL="0" indent="0">
              <a:buNone/>
            </a:pPr>
            <a:endParaRPr lang="en-US" dirty="0">
              <a:effectLst/>
              <a:latin typeface="Arial" panose="020B0604020202020204" pitchFamily="34" charset="0"/>
            </a:endParaRPr>
          </a:p>
          <a:p>
            <a:pPr marL="0" indent="0">
              <a:buNone/>
            </a:pPr>
            <a:r>
              <a:rPr lang="en-US" dirty="0">
                <a:effectLst/>
                <a:latin typeface="Arial" panose="020B0604020202020204" pitchFamily="34" charset="0"/>
              </a:rPr>
              <a:t>As for the IKS, when an input is presented for one of the symbols in the SKS, it causes a particular neuron, or neurons, to fire. </a:t>
            </a:r>
          </a:p>
          <a:p>
            <a:pPr marL="0" indent="0">
              <a:buNone/>
            </a:pPr>
            <a:r>
              <a:rPr lang="en-US" dirty="0">
                <a:effectLst/>
                <a:latin typeface="Arial" panose="020B0604020202020204" pitchFamily="34" charset="0"/>
              </a:rPr>
              <a:t>As for the IKS, this should happen very fast, in milliseconds. </a:t>
            </a:r>
          </a:p>
          <a:p>
            <a:pPr marL="0" indent="0">
              <a:buNone/>
            </a:pPr>
            <a:r>
              <a:rPr lang="en-US" dirty="0">
                <a:effectLst/>
                <a:latin typeface="Arial" panose="020B0604020202020204" pitchFamily="34" charset="0"/>
              </a:rPr>
              <a:t>This might also trigger symbolic outputs. </a:t>
            </a:r>
          </a:p>
          <a:p>
            <a:pPr marL="0" indent="0">
              <a:buNone/>
            </a:pPr>
            <a:endParaRPr lang="en-US" dirty="0">
              <a:effectLst/>
              <a:latin typeface="Arial" panose="020B0604020202020204" pitchFamily="34" charset="0"/>
            </a:endParaRPr>
          </a:p>
          <a:p>
            <a:pPr marL="0" indent="0">
              <a:buNone/>
            </a:pPr>
            <a:r>
              <a:rPr lang="en-US" dirty="0">
                <a:effectLst/>
                <a:latin typeface="Arial" panose="020B0604020202020204" pitchFamily="34" charset="0"/>
              </a:rPr>
              <a:t>In addition, the firing of a symbol neuron in the SKS will trigger firing of the corresponding neuron in the Lexicon.</a:t>
            </a:r>
            <a:br>
              <a:rPr lang="en-US" dirty="0"/>
            </a:br>
            <a:r>
              <a:rPr lang="en-US" dirty="0">
                <a:effectLst/>
                <a:latin typeface="Arial" panose="020B0604020202020204" pitchFamily="34" charset="0"/>
              </a:rPr>
              <a:t>As before, this corresponds to recognizing a symbol quickly and directly, and perhaps responding in some automatic way. </a:t>
            </a:r>
          </a:p>
          <a:p>
            <a:pPr marL="0" indent="0">
              <a:buNone/>
            </a:pPr>
            <a:r>
              <a:rPr lang="en-US" dirty="0">
                <a:effectLst/>
                <a:latin typeface="Arial" panose="020B0604020202020204" pitchFamily="34" charset="0"/>
              </a:rPr>
              <a:t>As for the IKS, this part of the usage of the SKS corresponds to Kahneman’s fast thinking. </a:t>
            </a:r>
          </a:p>
          <a:p>
            <a:pPr marL="0" indent="0">
              <a:buNone/>
            </a:pPr>
            <a:r>
              <a:rPr lang="en-US" dirty="0">
                <a:effectLst/>
                <a:latin typeface="Arial" panose="020B0604020202020204" pitchFamily="34" charset="0"/>
              </a:rPr>
              <a:t>An example here is direct translation, such as hearing a spoken word and outputting a written version.</a:t>
            </a:r>
          </a:p>
          <a:p>
            <a:pPr marL="0" indent="0">
              <a:buNone/>
            </a:pP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31</a:t>
            </a:fld>
            <a:endParaRPr lang="en-US"/>
          </a:p>
        </p:txBody>
      </p:sp>
    </p:spTree>
    <p:extLst>
      <p:ext uri="{BB962C8B-B14F-4D97-AF65-F5344CB8AC3E}">
        <p14:creationId xmlns:p14="http://schemas.microsoft.com/office/powerpoint/2010/main" val="2781015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effectLst/>
                <a:latin typeface="Arial" panose="020B0604020202020204" pitchFamily="34" charset="0"/>
              </a:rPr>
              <a:t>Sentence recognition example:</a:t>
            </a:r>
          </a:p>
          <a:p>
            <a:pPr marL="0" indent="0">
              <a:buNone/>
            </a:pPr>
            <a:endParaRPr lang="en-US" dirty="0">
              <a:effectLst/>
              <a:latin typeface="Arial" panose="020B0604020202020204" pitchFamily="34" charset="0"/>
            </a:endParaRPr>
          </a:p>
          <a:p>
            <a:pPr marL="0" indent="0">
              <a:buNone/>
            </a:pPr>
            <a:r>
              <a:rPr lang="en-US" dirty="0">
                <a:effectLst/>
                <a:latin typeface="Arial" panose="020B0604020202020204" pitchFamily="34" charset="0"/>
              </a:rPr>
              <a:t>Input a stream of words, SKS determines whether or not the words form a syntactically correct sentence having a predetermined simple structure, say (subject, transitive verb, object).</a:t>
            </a:r>
          </a:p>
          <a:p>
            <a:pPr marL="0" indent="0">
              <a:buNone/>
            </a:pPr>
            <a:r>
              <a:rPr lang="en-US" dirty="0">
                <a:effectLst/>
                <a:latin typeface="Arial" panose="020B0604020202020204" pitchFamily="34" charset="0"/>
              </a:rPr>
              <a:t>The SKS might also output a representation of the sentence structure, such as a parse tree. </a:t>
            </a:r>
          </a:p>
          <a:p>
            <a:pPr marL="0" indent="0">
              <a:buNone/>
            </a:pPr>
            <a:endParaRPr lang="en-US" dirty="0">
              <a:effectLst/>
              <a:latin typeface="Arial" panose="020B0604020202020204" pitchFamily="34" charset="0"/>
            </a:endParaRPr>
          </a:p>
          <a:p>
            <a:pPr marL="0" indent="0">
              <a:buNone/>
            </a:pPr>
            <a:r>
              <a:rPr lang="en-US" dirty="0">
                <a:effectLst/>
                <a:latin typeface="Arial" panose="020B0604020202020204" pitchFamily="34" charset="0"/>
              </a:rPr>
              <a:t>More generally, SKS might determine whether the sentence fits any of a predetermined finite set of sentence structures, or fits any correct sentence structure. </a:t>
            </a:r>
          </a:p>
          <a:p>
            <a:pPr marL="0" indent="0">
              <a:buNone/>
            </a:pPr>
            <a:endParaRPr lang="en-US" dirty="0">
              <a:effectLst/>
              <a:latin typeface="Arial" panose="020B0604020202020204" pitchFamily="34" charset="0"/>
            </a:endParaRPr>
          </a:p>
          <a:p>
            <a:pPr marL="0" indent="0">
              <a:buNone/>
            </a:pPr>
            <a:r>
              <a:rPr lang="en-US" dirty="0">
                <a:effectLst/>
                <a:latin typeface="Arial" panose="020B0604020202020204" pitchFamily="34" charset="0"/>
              </a:rPr>
              <a:t>Other examples of multistep symbolic computation might include solving algebraic equations.</a:t>
            </a:r>
          </a:p>
          <a:p>
            <a:pPr marL="0" indent="0">
              <a:buNone/>
            </a:pPr>
            <a:endParaRPr lang="en-US" dirty="0"/>
          </a:p>
          <a:p>
            <a:pPr marL="0" indent="0">
              <a:buNone/>
            </a:pPr>
            <a:r>
              <a:rPr lang="en-US" dirty="0"/>
              <a:t>----------------------------------</a:t>
            </a:r>
            <a:br>
              <a:rPr lang="en-US" dirty="0"/>
            </a:br>
            <a:r>
              <a:rPr lang="en-US" dirty="0">
                <a:effectLst/>
                <a:latin typeface="Arial" panose="020B0604020202020204" pitchFamily="34" charset="0"/>
              </a:rPr>
              <a:t>Latency:</a:t>
            </a:r>
          </a:p>
          <a:p>
            <a:pPr marL="0" indent="0">
              <a:buNone/>
            </a:pPr>
            <a:endParaRPr lang="en-US" dirty="0">
              <a:effectLst/>
              <a:latin typeface="Arial" panose="020B0604020202020204" pitchFamily="34" charset="0"/>
            </a:endParaRPr>
          </a:p>
          <a:p>
            <a:pPr marL="0" indent="0">
              <a:buNone/>
            </a:pPr>
            <a:r>
              <a:rPr lang="en-US" dirty="0">
                <a:effectLst/>
                <a:latin typeface="Arial" panose="020B0604020202020204" pitchFamily="34" charset="0"/>
              </a:rPr>
              <a:t>For recognizing simple sentences, the response should be very fast: people parse simple sentences almost immediately after the input has been fully presented. </a:t>
            </a:r>
          </a:p>
          <a:p>
            <a:pPr marL="0" indent="0">
              <a:buNone/>
            </a:pPr>
            <a:r>
              <a:rPr lang="en-US" dirty="0">
                <a:effectLst/>
                <a:latin typeface="Arial" panose="020B0604020202020204" pitchFamily="34" charset="0"/>
              </a:rPr>
              <a:t>But processing even a simple sentence isn’t trivial: it requires finding the words in the SKS and the Lexicon, and fitting them into some representation of the sentence structure, such as a parse tree. </a:t>
            </a:r>
          </a:p>
          <a:p>
            <a:pPr marL="0" indent="0">
              <a:buNone/>
            </a:pPr>
            <a:endParaRPr lang="en-US" dirty="0">
              <a:effectLst/>
              <a:latin typeface="Arial" panose="020B0604020202020204" pitchFamily="34" charset="0"/>
            </a:endParaRPr>
          </a:p>
          <a:p>
            <a:pPr marL="0" indent="0">
              <a:buNone/>
            </a:pPr>
            <a:r>
              <a:rPr lang="en-US" dirty="0">
                <a:effectLst/>
                <a:latin typeface="Arial" panose="020B0604020202020204" pitchFamily="34" charset="0"/>
              </a:rPr>
              <a:t>Doing all of this fast might require that the sentence structure be built into the SKS ahead of time, so that what remains to be done is just fitting the arriving words into their proper places. </a:t>
            </a:r>
          </a:p>
          <a:p>
            <a:pPr marL="0" indent="0">
              <a:buNone/>
            </a:pPr>
            <a:r>
              <a:rPr lang="en-US" dirty="0">
                <a:effectLst/>
                <a:latin typeface="Arial" panose="020B0604020202020204" pitchFamily="34" charset="0"/>
              </a:rPr>
              <a:t>For more complicated sentences, time is also required for determining the sentence structure.</a:t>
            </a:r>
          </a:p>
          <a:p>
            <a:pPr marL="0" indent="0">
              <a:buNone/>
            </a:pPr>
            <a:br>
              <a:rPr lang="en-US" dirty="0"/>
            </a:br>
            <a:r>
              <a:rPr lang="en-US" dirty="0">
                <a:effectLst/>
                <a:latin typeface="Arial" panose="020B0604020202020204" pitchFamily="34" charset="0"/>
              </a:rPr>
              <a:t>Counting, or more elaborate arithmetic calculations, will give a slower response, on the order of seconds. </a:t>
            </a:r>
          </a:p>
          <a:p>
            <a:pPr marL="0" indent="0">
              <a:buNone/>
            </a:pPr>
            <a:r>
              <a:rPr lang="en-US" dirty="0">
                <a:effectLst/>
                <a:latin typeface="Arial" panose="020B0604020202020204" pitchFamily="34" charset="0"/>
              </a:rPr>
              <a:t>These require multi-step calculations, and following paths in the SKS. </a:t>
            </a:r>
          </a:p>
          <a:p>
            <a:pPr marL="0" indent="0">
              <a:buNone/>
            </a:pPr>
            <a:r>
              <a:rPr lang="en-US" dirty="0">
                <a:effectLst/>
                <a:latin typeface="Arial" panose="020B0604020202020204" pitchFamily="34" charset="0"/>
              </a:rPr>
              <a:t>They also require attention, and purposeful</a:t>
            </a:r>
            <a:r>
              <a:rPr lang="en-US" dirty="0">
                <a:effectLst/>
                <a:latin typeface="+mn-lt"/>
              </a:rPr>
              <a:t> </a:t>
            </a:r>
            <a:r>
              <a:rPr lang="en-US" dirty="0">
                <a:effectLst/>
                <a:latin typeface="Arial" panose="020B0604020202020204" pitchFamily="34" charset="0"/>
              </a:rPr>
              <a:t>focus on particular parts of the computation. </a:t>
            </a:r>
          </a:p>
          <a:p>
            <a:pPr marL="0" indent="0">
              <a:buNone/>
            </a:pPr>
            <a:r>
              <a:rPr lang="en-US" dirty="0">
                <a:effectLst/>
                <a:latin typeface="Arial" panose="020B0604020202020204" pitchFamily="34" charset="0"/>
              </a:rPr>
              <a:t>This focus will involve the use of Working Memory (see below), and perhaps some form of WTA. </a:t>
            </a:r>
          </a:p>
          <a:p>
            <a:pPr marL="0" indent="0">
              <a:buNone/>
            </a:pPr>
            <a:r>
              <a:rPr lang="en-US" dirty="0">
                <a:effectLst/>
                <a:latin typeface="Arial" panose="020B0604020202020204" pitchFamily="34" charset="0"/>
              </a:rPr>
              <a:t>This type of computation should correspond to Kahneman’s slow thinking.</a:t>
            </a:r>
          </a:p>
          <a:p>
            <a:br>
              <a:rPr lang="en-US" dirty="0"/>
            </a:br>
            <a:r>
              <a:rPr lang="en-US" dirty="0">
                <a:effectLst/>
                <a:latin typeface="Arial" panose="020B0604020202020204" pitchFamily="34" charset="0"/>
              </a:rPr>
              <a:t>All of these multi-step computations in the IKS should be precise and</a:t>
            </a:r>
            <a:br>
              <a:rPr lang="en-US" dirty="0"/>
            </a:br>
            <a:r>
              <a:rPr lang="en-US" dirty="0">
                <a:effectLst/>
                <a:latin typeface="Arial" panose="020B0604020202020204" pitchFamily="34" charset="0"/>
              </a:rPr>
              <a:t>reliable, in contrast to multi-step computations in the IKS.</a:t>
            </a:r>
          </a:p>
        </p:txBody>
      </p:sp>
      <p:sp>
        <p:nvSpPr>
          <p:cNvPr id="4" name="Slide Number Placeholder 3"/>
          <p:cNvSpPr>
            <a:spLocks noGrp="1"/>
          </p:cNvSpPr>
          <p:nvPr>
            <p:ph type="sldNum" sz="quarter" idx="5"/>
          </p:nvPr>
        </p:nvSpPr>
        <p:spPr/>
        <p:txBody>
          <a:bodyPr/>
          <a:lstStyle/>
          <a:p>
            <a:fld id="{D6828EB4-FB9C-4696-8ECB-AEE2A9FC4C05}" type="slidenum">
              <a:rPr lang="en-US" smtClean="0"/>
              <a:t>32</a:t>
            </a:fld>
            <a:endParaRPr lang="en-US"/>
          </a:p>
        </p:txBody>
      </p:sp>
    </p:spTree>
    <p:extLst>
      <p:ext uri="{BB962C8B-B14F-4D97-AF65-F5344CB8AC3E}">
        <p14:creationId xmlns:p14="http://schemas.microsoft.com/office/powerpoint/2010/main" val="2543116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The simplest case involves computation in the SKS, followed by triggering of neurons in the IKS and cascades of firing in the IKS. Our examples in Sections 3-5 are all of this type. </a:t>
            </a:r>
          </a:p>
          <a:p>
            <a:r>
              <a:rPr lang="en-US" dirty="0">
                <a:effectLst/>
                <a:latin typeface="Arial" panose="020B0604020202020204" pitchFamily="34" charset="0"/>
              </a:rPr>
              <a:t>More complicated cases would involve more elaborate interactions between the SKS and IKS.</a:t>
            </a:r>
          </a:p>
          <a:p>
            <a:endParaRPr lang="en-US" dirty="0">
              <a:effectLst/>
              <a:latin typeface="Arial" panose="020B0604020202020204" pitchFamily="34" charset="0"/>
            </a:endParaRPr>
          </a:p>
          <a:p>
            <a:r>
              <a:rPr lang="en-US" dirty="0">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One-way communication from SKS to IKS:</a:t>
            </a:r>
          </a:p>
          <a:p>
            <a:br>
              <a:rPr lang="en-US" dirty="0"/>
            </a:br>
            <a:r>
              <a:rPr lang="en-US" dirty="0">
                <a:effectLst/>
                <a:latin typeface="Arial" panose="020B0604020202020204" pitchFamily="34" charset="0"/>
              </a:rPr>
              <a:t>Input is presented, and it triggers some symbolic calculation in the SKS. </a:t>
            </a:r>
          </a:p>
          <a:p>
            <a:r>
              <a:rPr lang="en-US" dirty="0">
                <a:effectLst/>
                <a:latin typeface="Arial" panose="020B0604020202020204" pitchFamily="34" charset="0"/>
              </a:rPr>
              <a:t>The firing of some of the symbol neurons in the SKS triggers the firing of their corresponding concept neurons in the IKS.</a:t>
            </a:r>
            <a:br>
              <a:rPr lang="en-US" dirty="0"/>
            </a:br>
            <a:r>
              <a:rPr lang="en-US" dirty="0">
                <a:effectLst/>
                <a:latin typeface="Arial" panose="020B0604020202020204" pitchFamily="34" charset="0"/>
              </a:rPr>
              <a:t>These, in turn, trigger a cascade of firing in the IKS, eventually resulting in some output. </a:t>
            </a:r>
          </a:p>
          <a:p>
            <a:endParaRPr lang="en-US" dirty="0">
              <a:effectLst/>
              <a:latin typeface="Arial" panose="020B0604020202020204" pitchFamily="34" charset="0"/>
            </a:endParaRPr>
          </a:p>
          <a:p>
            <a:r>
              <a:rPr lang="en-US" dirty="0">
                <a:effectLst/>
                <a:latin typeface="Arial" panose="020B0604020202020204" pitchFamily="34" charset="0"/>
              </a:rPr>
              <a:t>For example, inputting the number k triggers firing of a symbol neuron for the symbol 7 in the SKS, which in turn can trigger</a:t>
            </a:r>
            <a:br>
              <a:rPr lang="en-US" dirty="0"/>
            </a:br>
            <a:r>
              <a:rPr lang="en-US" dirty="0">
                <a:effectLst/>
                <a:latin typeface="Arial" panose="020B0604020202020204" pitchFamily="34" charset="0"/>
              </a:rPr>
              <a:t>firing of some concept neuron for the number 7.</a:t>
            </a:r>
          </a:p>
          <a:p>
            <a:r>
              <a:rPr lang="en-US" dirty="0">
                <a:effectLst/>
                <a:latin typeface="Arial" panose="020B0604020202020204" pitchFamily="34" charset="0"/>
              </a:rPr>
              <a:t>The IKS then produces a cascade of associations for that concept; for instance, for number 7, we can get the concept of seven deadly sins, seven samurai, seven dwarfs,…</a:t>
            </a:r>
          </a:p>
          <a:p>
            <a:r>
              <a:rPr lang="en-US" dirty="0">
                <a:effectLst/>
                <a:latin typeface="Arial" panose="020B0604020202020204" pitchFamily="34" charset="0"/>
              </a:rPr>
              <a:t>An output might be a mental picture of one of these.</a:t>
            </a:r>
            <a:br>
              <a:rPr lang="en-US" dirty="0"/>
            </a:br>
            <a:r>
              <a:rPr lang="en-US" dirty="0">
                <a:effectLst/>
                <a:latin typeface="Arial" panose="020B0604020202020204" pitchFamily="34" charset="0"/>
              </a:rPr>
              <a:t>The latency for this sort of operation is only a bit more than that for the multistep calculations within the SKS, because the computation in the IKS is fast.</a:t>
            </a:r>
          </a:p>
          <a:p>
            <a:endParaRPr lang="en-US" dirty="0"/>
          </a:p>
          <a:p>
            <a:r>
              <a:rPr lang="en-US" dirty="0"/>
              <a:t>----------</a:t>
            </a:r>
          </a:p>
          <a:p>
            <a:r>
              <a:rPr lang="en-US" dirty="0"/>
              <a:t>More complicated 2-way interaction:</a:t>
            </a:r>
          </a:p>
          <a:p>
            <a:br>
              <a:rPr lang="en-US" dirty="0"/>
            </a:br>
            <a:r>
              <a:rPr lang="en-US" dirty="0">
                <a:effectLst/>
                <a:latin typeface="Arial" panose="020B0604020202020204" pitchFamily="34" charset="0"/>
              </a:rPr>
              <a:t>The semantics and intuitive associations for words, which arise in the IKS, can help the SKS in determining a sensible parse tree for a given input sentence. </a:t>
            </a:r>
          </a:p>
          <a:p>
            <a:endParaRPr lang="en-US" dirty="0">
              <a:effectLst/>
              <a:latin typeface="Arial" panose="020B0604020202020204" pitchFamily="34" charset="0"/>
            </a:endParaRPr>
          </a:p>
          <a:p>
            <a:r>
              <a:rPr lang="en-US" dirty="0">
                <a:effectLst/>
                <a:latin typeface="Arial" panose="020B0604020202020204" pitchFamily="34" charset="0"/>
              </a:rPr>
              <a:t>Solving a math problem:  The problem is input to the IKS, which uses its intuitive reasoning to produce ideas for solving the problem. </a:t>
            </a:r>
          </a:p>
          <a:p>
            <a:r>
              <a:rPr lang="en-US" dirty="0">
                <a:effectLst/>
                <a:latin typeface="Arial" panose="020B0604020202020204" pitchFamily="34" charset="0"/>
              </a:rPr>
              <a:t>These trigger the SKS to perform some formal calculations, producing partial results. </a:t>
            </a:r>
          </a:p>
          <a:p>
            <a:r>
              <a:rPr lang="en-US" dirty="0">
                <a:effectLst/>
                <a:latin typeface="Arial" panose="020B0604020202020204" pitchFamily="34" charset="0"/>
              </a:rPr>
              <a:t>These partial results then serve as new inputs to the IKS, which uses them to produce more ideas, and so on. </a:t>
            </a:r>
          </a:p>
          <a:p>
            <a:endParaRPr lang="en-US" dirty="0">
              <a:effectLst/>
              <a:latin typeface="Arial" panose="020B0604020202020204" pitchFamily="34" charset="0"/>
            </a:endParaRPr>
          </a:p>
          <a:p>
            <a:r>
              <a:rPr lang="en-US" dirty="0">
                <a:effectLst/>
                <a:latin typeface="Arial" panose="020B0604020202020204" pitchFamily="34" charset="0"/>
              </a:rPr>
              <a:t>The latency for such complex operations is the sum of all the computation times in the IKS and SKS during all the phases of the interaction.</a:t>
            </a:r>
          </a:p>
          <a:p>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33</a:t>
            </a:fld>
            <a:endParaRPr lang="en-US"/>
          </a:p>
        </p:txBody>
      </p:sp>
    </p:spTree>
    <p:extLst>
      <p:ext uri="{BB962C8B-B14F-4D97-AF65-F5344CB8AC3E}">
        <p14:creationId xmlns:p14="http://schemas.microsoft.com/office/powerpoint/2010/main" val="1222920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Analogously to the IKS, the SKS can be modified by adding new symbol nodes and new connections, and by strengthening existing connections. </a:t>
            </a:r>
          </a:p>
          <a:p>
            <a:r>
              <a:rPr lang="en-US" dirty="0">
                <a:effectLst/>
                <a:latin typeface="Arial" panose="020B0604020202020204" pitchFamily="34" charset="0"/>
              </a:rPr>
              <a:t>Learning a new symbol should be as in the IKS, using some generic process for selecting an unused neuron.</a:t>
            </a:r>
            <a:br>
              <a:rPr lang="en-US" dirty="0"/>
            </a:br>
            <a:r>
              <a:rPr lang="en-US" dirty="0">
                <a:effectLst/>
                <a:latin typeface="Arial" panose="020B0604020202020204" pitchFamily="34" charset="0"/>
              </a:rPr>
              <a:t>Again, this may use a Winner-Take-All mechanism.</a:t>
            </a:r>
          </a:p>
          <a:p>
            <a:br>
              <a:rPr lang="en-US" dirty="0"/>
            </a:br>
            <a:r>
              <a:rPr lang="en-US" dirty="0">
                <a:effectLst/>
                <a:latin typeface="Arial" panose="020B0604020202020204" pitchFamily="34" charset="0"/>
              </a:rPr>
              <a:t>However, adding or strengthening connections between neurons should be different in the SKS from in the IKS: instead of using incremental Hebbian rules to strengthen edges, the SKS may make bigger, “all-at-once” increases in weights. </a:t>
            </a:r>
          </a:p>
          <a:p>
            <a:r>
              <a:rPr lang="en-US" dirty="0">
                <a:effectLst/>
                <a:latin typeface="Arial" panose="020B0604020202020204" pitchFamily="34" charset="0"/>
              </a:rPr>
              <a:t>This makes sense in view</a:t>
            </a:r>
            <a:r>
              <a:rPr lang="en-US" dirty="0">
                <a:effectLst/>
                <a:latin typeface="+mn-lt"/>
              </a:rPr>
              <a:t> </a:t>
            </a:r>
            <a:r>
              <a:rPr lang="en-US" dirty="0">
                <a:effectLst/>
                <a:latin typeface="Arial" panose="020B0604020202020204" pitchFamily="34" charset="0"/>
              </a:rPr>
              <a:t>of the assumption that the changes in the SKS are produced purposefully, triggered by some external stimulus, rather than emerging accidentally as a result of random experiences. </a:t>
            </a:r>
          </a:p>
          <a:p>
            <a:r>
              <a:rPr lang="en-US" dirty="0">
                <a:effectLst/>
                <a:latin typeface="Arial" panose="020B0604020202020204" pitchFamily="34" charset="0"/>
              </a:rPr>
              <a:t>Making larger changes should lead to faster learning than an incremental Hebbian learning process.</a:t>
            </a:r>
            <a:br>
              <a:rPr lang="en-US" dirty="0"/>
            </a:b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34</a:t>
            </a:fld>
            <a:endParaRPr lang="en-US"/>
          </a:p>
        </p:txBody>
      </p:sp>
    </p:spTree>
    <p:extLst>
      <p:ext uri="{BB962C8B-B14F-4D97-AF65-F5344CB8AC3E}">
        <p14:creationId xmlns:p14="http://schemas.microsoft.com/office/powerpoint/2010/main" val="224089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Lower-level model:</a:t>
            </a:r>
          </a:p>
          <a:p>
            <a:endParaRPr lang="en-US" dirty="0">
              <a:effectLst/>
              <a:latin typeface="Arial" panose="020B0604020202020204" pitchFamily="34" charset="0"/>
            </a:endParaRPr>
          </a:p>
          <a:p>
            <a:r>
              <a:rPr lang="en-US" dirty="0">
                <a:effectLst/>
                <a:latin typeface="Arial" panose="020B0604020202020204" pitchFamily="34" charset="0"/>
              </a:rPr>
              <a:t>Individual elements of the SKS models should be more reliable than those in the IKS models, which implies that processing should be generally more reliable. </a:t>
            </a:r>
          </a:p>
          <a:p>
            <a:endParaRPr lang="en-US" dirty="0">
              <a:effectLst/>
              <a:latin typeface="Arial" panose="020B0604020202020204" pitchFamily="34" charset="0"/>
            </a:endParaRPr>
          </a:p>
          <a:p>
            <a:r>
              <a:rPr lang="en-US" dirty="0">
                <a:effectLst/>
                <a:latin typeface="Arial" panose="020B0604020202020204" pitchFamily="34" charset="0"/>
              </a:rPr>
              <a:t>----------</a:t>
            </a:r>
          </a:p>
          <a:p>
            <a:r>
              <a:rPr lang="en-US" dirty="0">
                <a:effectLst/>
                <a:latin typeface="Arial" panose="020B0604020202020204" pitchFamily="34" charset="0"/>
              </a:rPr>
              <a:t>Differences:</a:t>
            </a:r>
          </a:p>
          <a:p>
            <a:endParaRPr lang="en-US" dirty="0">
              <a:effectLst/>
              <a:latin typeface="Arial" panose="020B0604020202020204" pitchFamily="34" charset="0"/>
            </a:endParaRPr>
          </a:p>
          <a:p>
            <a:r>
              <a:rPr lang="en-US" dirty="0">
                <a:effectLst/>
                <a:latin typeface="Arial" panose="020B0604020202020204" pitchFamily="34" charset="0"/>
              </a:rPr>
              <a:t>In the IKS, when neurons fire, they trigger neighboring neurons to fire, according to general stochastic firing rules. </a:t>
            </a:r>
          </a:p>
          <a:p>
            <a:r>
              <a:rPr lang="en-US" dirty="0">
                <a:effectLst/>
                <a:latin typeface="Arial" panose="020B0604020202020204" pitchFamily="34" charset="0"/>
              </a:rPr>
              <a:t>On the other hand, the SKS is subject to more external control, which chooses which symbols to focus on and guides the computation step-by-step. </a:t>
            </a:r>
          </a:p>
          <a:p>
            <a:r>
              <a:rPr lang="en-US" dirty="0">
                <a:effectLst/>
                <a:latin typeface="Arial" panose="020B0604020202020204" pitchFamily="34" charset="0"/>
              </a:rPr>
              <a:t>An external mechanism probably helps in keeping track of intermediate results of the computation—see Section 2.5 for Working Memory. </a:t>
            </a:r>
          </a:p>
          <a:p>
            <a:r>
              <a:rPr lang="en-US" dirty="0">
                <a:effectLst/>
                <a:latin typeface="Arial" panose="020B0604020202020204" pitchFamily="34" charset="0"/>
              </a:rPr>
              <a:t>Thus, the SKS can carry out precise, systematic computations, such as arithmetic calculations, whereas the IKS just produces general associations.</a:t>
            </a:r>
            <a:br>
              <a:rPr lang="en-US" dirty="0"/>
            </a:b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35</a:t>
            </a:fld>
            <a:endParaRPr lang="en-US"/>
          </a:p>
        </p:txBody>
      </p:sp>
    </p:spTree>
    <p:extLst>
      <p:ext uri="{BB962C8B-B14F-4D97-AF65-F5344CB8AC3E}">
        <p14:creationId xmlns:p14="http://schemas.microsoft.com/office/powerpoint/2010/main" val="1462441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Both the Symbolic and Intuitive Knowledge Structures accept inputs and produce outputs.</a:t>
            </a:r>
          </a:p>
          <a:p>
            <a:endParaRPr lang="en-US" dirty="0"/>
          </a:p>
          <a:p>
            <a:r>
              <a:rPr lang="en-US" dirty="0"/>
              <a:t>----------</a:t>
            </a:r>
            <a:br>
              <a:rPr lang="en-US" dirty="0"/>
            </a:br>
            <a:r>
              <a:rPr lang="en-US" dirty="0">
                <a:effectLst/>
                <a:latin typeface="Arial" panose="020B0604020202020204" pitchFamily="34" charset="0"/>
              </a:rPr>
              <a:t>Inputs: </a:t>
            </a:r>
          </a:p>
          <a:p>
            <a:endParaRPr lang="en-US" dirty="0">
              <a:effectLst/>
              <a:latin typeface="Arial" panose="020B0604020202020204" pitchFamily="34" charset="0"/>
            </a:endParaRPr>
          </a:p>
          <a:p>
            <a:r>
              <a:rPr lang="en-US" dirty="0">
                <a:effectLst/>
                <a:latin typeface="Arial" panose="020B0604020202020204" pitchFamily="34" charset="0"/>
              </a:rPr>
              <a:t>In both the SKS and IKS, inputs arrive via special input neurons. </a:t>
            </a:r>
          </a:p>
          <a:p>
            <a:r>
              <a:rPr lang="en-US" dirty="0">
                <a:effectLst/>
                <a:latin typeface="Arial" panose="020B0604020202020204" pitchFamily="34" charset="0"/>
              </a:rPr>
              <a:t>For the SKS, these inputs encode symbols, and for the IKS, they encode intuitive concepts. </a:t>
            </a:r>
          </a:p>
          <a:p>
            <a:endParaRPr lang="en-US" dirty="0">
              <a:effectLst/>
              <a:latin typeface="Arial" panose="020B0604020202020204" pitchFamily="34" charset="0"/>
            </a:endParaRPr>
          </a:p>
          <a:p>
            <a:r>
              <a:rPr lang="en-US" dirty="0">
                <a:effectLst/>
                <a:latin typeface="Arial" panose="020B0604020202020204" pitchFamily="34" charset="0"/>
              </a:rPr>
              <a:t>The encoding scheme may depend on the type of input. </a:t>
            </a:r>
          </a:p>
          <a:p>
            <a:r>
              <a:rPr lang="en-US" dirty="0">
                <a:effectLst/>
                <a:latin typeface="Arial" panose="020B0604020202020204" pitchFamily="34" charset="0"/>
              </a:rPr>
              <a:t>For example, number inputs to the SKS could be input in unary or binary. </a:t>
            </a:r>
          </a:p>
          <a:p>
            <a:r>
              <a:rPr lang="en-US" dirty="0">
                <a:effectLst/>
                <a:latin typeface="Arial" panose="020B0604020202020204" pitchFamily="34" charset="0"/>
              </a:rPr>
              <a:t>For the IKS, we could have a unique input neuron for each intuitive concept, or a set of neurons (possibly with overlap between the sets for different concepts), or even a binary code. </a:t>
            </a:r>
          </a:p>
          <a:p>
            <a:r>
              <a:rPr lang="en-US" dirty="0">
                <a:effectLst/>
                <a:latin typeface="Arial" panose="020B0604020202020204" pitchFamily="34" charset="0"/>
              </a:rPr>
              <a:t>The inputs can be visual, auditory, written, olfactory, or tactile. </a:t>
            </a:r>
          </a:p>
          <a:p>
            <a:r>
              <a:rPr lang="en-US" dirty="0">
                <a:effectLst/>
                <a:latin typeface="Arial" panose="020B0604020202020204" pitchFamily="34" charset="0"/>
              </a:rPr>
              <a:t>Visual input might be provided using a feature vector, as in machine learning.</a:t>
            </a:r>
            <a:br>
              <a:rPr lang="en-US" dirty="0"/>
            </a:br>
            <a:endParaRPr lang="en-US" dirty="0"/>
          </a:p>
          <a:p>
            <a:r>
              <a:rPr lang="en-US" dirty="0">
                <a:effectLst/>
              </a:rPr>
              <a:t>----------</a:t>
            </a:r>
          </a:p>
          <a:p>
            <a:r>
              <a:rPr lang="en-US" dirty="0">
                <a:effectLst/>
                <a:latin typeface="Arial" panose="020B0604020202020204" pitchFamily="34" charset="0"/>
              </a:rPr>
              <a:t>Outputs: </a:t>
            </a:r>
          </a:p>
          <a:p>
            <a:endParaRPr lang="en-US" dirty="0">
              <a:effectLst/>
              <a:latin typeface="Arial" panose="020B0604020202020204" pitchFamily="34" charset="0"/>
            </a:endParaRPr>
          </a:p>
          <a:p>
            <a:r>
              <a:rPr lang="en-US" dirty="0">
                <a:effectLst/>
                <a:latin typeface="Arial" panose="020B0604020202020204" pitchFamily="34" charset="0"/>
              </a:rPr>
              <a:t>For the SKS, the outputs take the form of symbolic output, which might be drawn, written, spoken, or gestured. </a:t>
            </a:r>
          </a:p>
          <a:p>
            <a:r>
              <a:rPr lang="en-US" dirty="0">
                <a:effectLst/>
                <a:latin typeface="Arial" panose="020B0604020202020204" pitchFamily="34" charset="0"/>
              </a:rPr>
              <a:t>For the IKS, the outputs may be general impressions, such as an assessment of whether something is good, bad, or terrible, or it could be an emotional response, or motor actions.</a:t>
            </a:r>
            <a:br>
              <a:rPr lang="en-US" dirty="0"/>
            </a:b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36</a:t>
            </a:fld>
            <a:endParaRPr lang="en-US"/>
          </a:p>
        </p:txBody>
      </p:sp>
    </p:spTree>
    <p:extLst>
      <p:ext uri="{BB962C8B-B14F-4D97-AF65-F5344CB8AC3E}">
        <p14:creationId xmlns:p14="http://schemas.microsoft.com/office/powerpoint/2010/main" val="3190722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A rudimentary type of Working Memory might also be used with the IKS, allowing the brain to focus attention on some intuitive concept without naming it with a symbol.</a:t>
            </a:r>
          </a:p>
          <a:p>
            <a:endParaRPr lang="en-US" dirty="0">
              <a:effectLst/>
              <a:latin typeface="Arial" panose="020B0604020202020204" pitchFamily="34" charset="0"/>
            </a:endParaRPr>
          </a:p>
          <a:p>
            <a:r>
              <a:rPr lang="en-US" dirty="0">
                <a:effectLst/>
                <a:latin typeface="Arial" panose="020B0604020202020204" pitchFamily="34" charset="0"/>
              </a:rPr>
              <a:t>The Working Memory contains a limited number of neurons that are used to keep track of intermediate results in an SKS computation. </a:t>
            </a:r>
          </a:p>
          <a:p>
            <a:r>
              <a:rPr lang="en-US" dirty="0">
                <a:effectLst/>
                <a:latin typeface="Arial" panose="020B0604020202020204" pitchFamily="34" charset="0"/>
              </a:rPr>
              <a:t>I think of the Working Memory neurons as representing “roles” in a computation, to be filled by specific numbers, words, or other symbols during computation. </a:t>
            </a:r>
          </a:p>
          <a:p>
            <a:r>
              <a:rPr lang="en-US" dirty="0">
                <a:effectLst/>
                <a:latin typeface="Arial" panose="020B0604020202020204" pitchFamily="34" charset="0"/>
              </a:rPr>
              <a:t>It might be useful to think of them as pointers into the SKS structure.</a:t>
            </a:r>
          </a:p>
          <a:p>
            <a:br>
              <a:rPr lang="en-US" dirty="0"/>
            </a:br>
            <a:r>
              <a:rPr lang="en-US" dirty="0">
                <a:effectLst/>
                <a:latin typeface="Arial" panose="020B0604020202020204" pitchFamily="34" charset="0"/>
              </a:rPr>
              <a:t>For example, in a counting process, one Working Memory neuron might keep track of the number k that the system is up to in the count. </a:t>
            </a:r>
          </a:p>
          <a:p>
            <a:r>
              <a:rPr lang="en-US" dirty="0">
                <a:effectLst/>
                <a:latin typeface="Arial" panose="020B0604020202020204" pitchFamily="34" charset="0"/>
              </a:rPr>
              <a:t>If the system is counting symbols in a memorized sequence, another Working Memory neuron might keep track of the current symbol in the sequence. </a:t>
            </a:r>
          </a:p>
          <a:p>
            <a:r>
              <a:rPr lang="en-US" dirty="0">
                <a:effectLst/>
                <a:latin typeface="Arial" panose="020B0604020202020204" pitchFamily="34" charset="0"/>
              </a:rPr>
              <a:t>If the system is counting up to some goal number g (for example, because it is counting up to the </a:t>
            </a:r>
            <a:r>
              <a:rPr lang="en-US" dirty="0" err="1">
                <a:effectLst/>
                <a:latin typeface="Arial" panose="020B0604020202020204" pitchFamily="34" charset="0"/>
              </a:rPr>
              <a:t>gth</a:t>
            </a:r>
            <a:r>
              <a:rPr lang="en-US" dirty="0">
                <a:effectLst/>
                <a:latin typeface="Arial" panose="020B0604020202020204" pitchFamily="34" charset="0"/>
              </a:rPr>
              <a:t> element in a memorized sequence), then a third Working Memory neuron might indicate the goal. </a:t>
            </a:r>
          </a:p>
          <a:p>
            <a:endParaRPr lang="en-US" dirty="0">
              <a:effectLst/>
              <a:latin typeface="Arial" panose="020B0604020202020204" pitchFamily="34" charset="0"/>
            </a:endParaRPr>
          </a:p>
          <a:p>
            <a:r>
              <a:rPr lang="en-US" dirty="0">
                <a:effectLst/>
                <a:latin typeface="Arial" panose="020B0604020202020204" pitchFamily="34" charset="0"/>
              </a:rPr>
              <a:t>For parsing a simple sentence, the Working Memory might keep track of the subject, predicate, and object in the sentence.</a:t>
            </a:r>
          </a:p>
        </p:txBody>
      </p:sp>
      <p:sp>
        <p:nvSpPr>
          <p:cNvPr id="4" name="Slide Number Placeholder 3"/>
          <p:cNvSpPr>
            <a:spLocks noGrp="1"/>
          </p:cNvSpPr>
          <p:nvPr>
            <p:ph type="sldNum" sz="quarter" idx="5"/>
          </p:nvPr>
        </p:nvSpPr>
        <p:spPr/>
        <p:txBody>
          <a:bodyPr/>
          <a:lstStyle/>
          <a:p>
            <a:fld id="{D6828EB4-FB9C-4696-8ECB-AEE2A9FC4C05}" type="slidenum">
              <a:rPr lang="en-US" smtClean="0"/>
              <a:t>37</a:t>
            </a:fld>
            <a:endParaRPr lang="en-US"/>
          </a:p>
        </p:txBody>
      </p:sp>
    </p:spTree>
    <p:extLst>
      <p:ext uri="{BB962C8B-B14F-4D97-AF65-F5344CB8AC3E}">
        <p14:creationId xmlns:p14="http://schemas.microsoft.com/office/powerpoint/2010/main" val="50662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An important question is exactly how we should implement the Working Memory in a Spiking Neural Network model, specifically, how to represent the idea that a “role neuron” in Working Memory “points to” a particular symbol neuron in the SKS. </a:t>
            </a:r>
          </a:p>
          <a:p>
            <a:r>
              <a:rPr lang="en-US" dirty="0">
                <a:effectLst/>
                <a:latin typeface="Arial" panose="020B0604020202020204" pitchFamily="34" charset="0"/>
              </a:rPr>
              <a:t>We can’t actually store a pointer in a neuron, as we do in a programming system, so we need to emulate this connection somehow.</a:t>
            </a:r>
          </a:p>
          <a:p>
            <a:br>
              <a:rPr lang="en-US" dirty="0"/>
            </a:br>
            <a:r>
              <a:rPr lang="en-US" dirty="0">
                <a:effectLst/>
                <a:latin typeface="Arial" panose="020B0604020202020204" pitchFamily="34" charset="0"/>
              </a:rPr>
              <a:t>One idea is to say that a role neuron points to a symbol neuron at a certain time t if and only if the two neurons both fire at that same time t. </a:t>
            </a:r>
          </a:p>
          <a:p>
            <a:r>
              <a:rPr lang="en-US" dirty="0">
                <a:effectLst/>
                <a:latin typeface="Arial" panose="020B0604020202020204" pitchFamily="34" charset="0"/>
              </a:rPr>
              <a:t>We might interpret this as meaning that the Working Memory is paying attention to, or focusing on, a particular symbol, at time t. </a:t>
            </a:r>
          </a:p>
          <a:p>
            <a:r>
              <a:rPr lang="en-US" dirty="0">
                <a:effectLst/>
                <a:latin typeface="Arial" panose="020B0604020202020204" pitchFamily="34" charset="0"/>
              </a:rPr>
              <a:t>In this case, we might say that the role neuron is “bound to” its current corresponding symbol neuron. </a:t>
            </a:r>
          </a:p>
          <a:p>
            <a:r>
              <a:rPr lang="en-US" dirty="0">
                <a:effectLst/>
                <a:latin typeface="Arial" panose="020B0604020202020204" pitchFamily="34" charset="0"/>
              </a:rPr>
              <a:t>We might strengthen this condition by requiring that the role neuron and symbol neuron fire together for some number of consecutive times. </a:t>
            </a:r>
          </a:p>
          <a:p>
            <a:r>
              <a:rPr lang="en-US" dirty="0">
                <a:effectLst/>
                <a:latin typeface="Arial" panose="020B0604020202020204" pitchFamily="34" charset="0"/>
              </a:rPr>
              <a:t>Perhaps other conditions will need to be added.</a:t>
            </a:r>
          </a:p>
          <a:p>
            <a:br>
              <a:rPr lang="en-US" dirty="0"/>
            </a:br>
            <a:r>
              <a:rPr lang="en-US" dirty="0">
                <a:effectLst/>
                <a:latin typeface="Arial" panose="020B0604020202020204" pitchFamily="34" charset="0"/>
              </a:rPr>
              <a:t>But this has an obvious problem: the same role neuron can fire together with two (or more) symbol neurons. </a:t>
            </a:r>
          </a:p>
          <a:p>
            <a:r>
              <a:rPr lang="en-US" dirty="0">
                <a:effectLst/>
                <a:latin typeface="Arial" panose="020B0604020202020204" pitchFamily="34" charset="0"/>
              </a:rPr>
              <a:t>So according to this definition, that would mean that one role neuron is pointing to more than one neuron at the same time. </a:t>
            </a:r>
          </a:p>
          <a:p>
            <a:r>
              <a:rPr lang="en-US" dirty="0">
                <a:effectLst/>
                <a:latin typeface="Arial" panose="020B0604020202020204" pitchFamily="34" charset="0"/>
              </a:rPr>
              <a:t>This does not seem too sensible if the binding between role neurons and symbol neurons is supposed to represent focus. </a:t>
            </a:r>
          </a:p>
          <a:p>
            <a:endParaRPr lang="en-US" dirty="0">
              <a:effectLst/>
              <a:latin typeface="Arial" panose="020B0604020202020204" pitchFamily="34" charset="0"/>
            </a:endParaRPr>
          </a:p>
          <a:p>
            <a:r>
              <a:rPr lang="en-US" dirty="0">
                <a:effectLst/>
                <a:latin typeface="Arial" panose="020B0604020202020204" pitchFamily="34" charset="0"/>
              </a:rPr>
              <a:t>One way out might be to have the system maintain an invariant that prohibits such “split attention”.</a:t>
            </a:r>
            <a:br>
              <a:rPr lang="en-US" dirty="0"/>
            </a:br>
            <a:r>
              <a:rPr lang="en-US" dirty="0">
                <a:effectLst/>
                <a:latin typeface="Arial" panose="020B0604020202020204" pitchFamily="34" charset="0"/>
              </a:rPr>
              <a:t>Implementing such an invariant might require a Winner-Take-All mechanism.</a:t>
            </a:r>
          </a:p>
          <a:p>
            <a:br>
              <a:rPr lang="en-US" dirty="0"/>
            </a:br>
            <a:r>
              <a:rPr lang="en-US" dirty="0">
                <a:effectLst/>
                <a:latin typeface="Arial" panose="020B0604020202020204" pitchFamily="34" charset="0"/>
              </a:rPr>
              <a:t>Other technical issues arise, for example:</a:t>
            </a:r>
          </a:p>
          <a:p>
            <a:br>
              <a:rPr lang="en-US" dirty="0"/>
            </a:br>
            <a:r>
              <a:rPr lang="en-US" dirty="0">
                <a:effectLst/>
                <a:latin typeface="Courier New" panose="02070309020205020404" pitchFamily="49" charset="0"/>
              </a:rPr>
              <a:t>• </a:t>
            </a:r>
            <a:r>
              <a:rPr lang="en-US" dirty="0">
                <a:effectLst/>
                <a:latin typeface="Arial" panose="020B0604020202020204" pitchFamily="34" charset="0"/>
              </a:rPr>
              <a:t>Suppose that we have two role neurons, each pointing to its own symbol neuron. </a:t>
            </a:r>
          </a:p>
          <a:p>
            <a:r>
              <a:rPr lang="en-US" dirty="0">
                <a:effectLst/>
                <a:latin typeface="Arial" panose="020B0604020202020204" pitchFamily="34" charset="0"/>
              </a:rPr>
              <a:t>In that case, we could allow all four neurons to fire together, but this seems confusing. </a:t>
            </a:r>
          </a:p>
          <a:p>
            <a:r>
              <a:rPr lang="en-US" dirty="0">
                <a:effectLst/>
                <a:latin typeface="Arial" panose="020B0604020202020204" pitchFamily="34" charset="0"/>
              </a:rPr>
              <a:t>It might be cleaner to separate the firing for the different bindings, for example, alternating the firing of the two pairs of</a:t>
            </a:r>
            <a:br>
              <a:rPr lang="en-US" dirty="0"/>
            </a:br>
            <a:r>
              <a:rPr lang="en-US" dirty="0">
                <a:effectLst/>
                <a:latin typeface="Arial" panose="020B0604020202020204" pitchFamily="34" charset="0"/>
              </a:rPr>
              <a:t>neurons according to some simple pattern.</a:t>
            </a:r>
          </a:p>
          <a:p>
            <a:br>
              <a:rPr lang="en-US" dirty="0"/>
            </a:br>
            <a:r>
              <a:rPr lang="en-US" dirty="0">
                <a:effectLst/>
                <a:latin typeface="Courier New" panose="02070309020205020404" pitchFamily="49" charset="0"/>
              </a:rPr>
              <a:t>• </a:t>
            </a:r>
            <a:r>
              <a:rPr lang="en-US" dirty="0">
                <a:effectLst/>
                <a:latin typeface="Arial" panose="020B0604020202020204" pitchFamily="34" charset="0"/>
              </a:rPr>
              <a:t>What about two role neurons that point to the same symbol neuron? </a:t>
            </a:r>
          </a:p>
          <a:p>
            <a:r>
              <a:rPr lang="en-US" dirty="0">
                <a:effectLst/>
                <a:latin typeface="Arial" panose="020B0604020202020204" pitchFamily="34" charset="0"/>
              </a:rPr>
              <a:t>In that case, we could allow all three neurons to fire together. </a:t>
            </a:r>
          </a:p>
          <a:p>
            <a:r>
              <a:rPr lang="en-US" dirty="0">
                <a:effectLst/>
                <a:latin typeface="Arial" panose="020B0604020202020204" pitchFamily="34" charset="0"/>
              </a:rPr>
              <a:t>But again, an alternation discipline would probably be cleaner here: at some times, one role neuron fires along with the symbol neuron, and at other times, the other role neuron fires along with the same symbol neuron.</a:t>
            </a:r>
          </a:p>
          <a:p>
            <a:br>
              <a:rPr lang="en-US" dirty="0"/>
            </a:br>
            <a:r>
              <a:rPr lang="en-US" dirty="0">
                <a:effectLst/>
                <a:latin typeface="Arial" panose="020B0604020202020204" pitchFamily="34" charset="0"/>
              </a:rPr>
              <a:t>Just having a role neuron and a symbol neuron firing together, in some pattern, doesn’t give us very much. </a:t>
            </a:r>
          </a:p>
          <a:p>
            <a:r>
              <a:rPr lang="en-US" dirty="0">
                <a:effectLst/>
                <a:latin typeface="Arial" panose="020B0604020202020204" pitchFamily="34" charset="0"/>
              </a:rPr>
              <a:t>We have to understand how this synchronized firing helps in performing computation in the SKS, for example, in counting.</a:t>
            </a:r>
            <a:br>
              <a:rPr lang="en-US" dirty="0"/>
            </a:br>
            <a:r>
              <a:rPr lang="en-US" dirty="0">
                <a:effectLst/>
                <a:latin typeface="Arial" panose="020B0604020202020204" pitchFamily="34" charset="0"/>
              </a:rPr>
              <a:t>Some preliminary thoughts about this appear in Section 4. For now, we leave this as:</a:t>
            </a:r>
          </a:p>
          <a:p>
            <a:br>
              <a:rPr lang="en-US" dirty="0"/>
            </a:br>
            <a:r>
              <a:rPr lang="en-US" dirty="0">
                <a:solidFill>
                  <a:schemeClr val="tx2">
                    <a:lumMod val="75000"/>
                  </a:schemeClr>
                </a:solidFill>
                <a:effectLst/>
                <a:latin typeface="Arial" panose="020B0604020202020204" pitchFamily="34" charset="0"/>
              </a:rPr>
              <a:t>Open question 1: </a:t>
            </a:r>
            <a:r>
              <a:rPr lang="en-US" dirty="0">
                <a:effectLst/>
                <a:latin typeface="Arial" panose="020B0604020202020204" pitchFamily="34" charset="0"/>
              </a:rPr>
              <a:t>Devise a concrete SNN mechanism for implementing a Working Memory, based on synchronizing role neurons and symbol neurons.</a:t>
            </a:r>
            <a:br>
              <a:rPr lang="en-US" dirty="0"/>
            </a:br>
            <a:r>
              <a:rPr lang="en-US" dirty="0">
                <a:effectLst/>
                <a:latin typeface="Arial" panose="020B0604020202020204" pitchFamily="34" charset="0"/>
              </a:rPr>
              <a:t>Give specific examples of how this mechanism can be used in symbolic reasoning.</a:t>
            </a: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38</a:t>
            </a:fld>
            <a:endParaRPr lang="en-US"/>
          </a:p>
        </p:txBody>
      </p:sp>
    </p:spTree>
    <p:extLst>
      <p:ext uri="{BB962C8B-B14F-4D97-AF65-F5344CB8AC3E}">
        <p14:creationId xmlns:p14="http://schemas.microsoft.com/office/powerpoint/2010/main" val="987362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Considering two knowledge structures, intuitive and symbolic, may help us to understand differences in thinking between humans and other animals. </a:t>
            </a:r>
          </a:p>
          <a:p>
            <a:r>
              <a:rPr lang="en-US" dirty="0">
                <a:effectLst/>
                <a:latin typeface="Arial" panose="020B0604020202020204" pitchFamily="34" charset="0"/>
              </a:rPr>
              <a:t>Non-human primates and other mammals have very well developed intuitive knowledge structures, in some ways better than humans’ structures, at least for the types of concepts that are important for the animals’ survival and comfort. </a:t>
            </a:r>
          </a:p>
          <a:p>
            <a:r>
              <a:rPr lang="en-US" dirty="0">
                <a:effectLst/>
                <a:latin typeface="Arial" panose="020B0604020202020204" pitchFamily="34" charset="0"/>
              </a:rPr>
              <a:t>I imagine that this structure is very similar to intuitive knowledge structure in humans.</a:t>
            </a:r>
          </a:p>
          <a:p>
            <a:br>
              <a:rPr lang="en-US" dirty="0"/>
            </a:br>
            <a:r>
              <a:rPr lang="en-US" dirty="0">
                <a:effectLst/>
                <a:latin typeface="Arial" panose="020B0604020202020204" pitchFamily="34" charset="0"/>
              </a:rPr>
              <a:t>Thus, like a human’s IKS, an animal’s IKS is a labeled, weighted, directed multigraph, with unreliable nodes and edges. </a:t>
            </a:r>
          </a:p>
          <a:p>
            <a:r>
              <a:rPr lang="en-US" dirty="0">
                <a:effectLst/>
                <a:latin typeface="Arial" panose="020B0604020202020204" pitchFamily="34" charset="0"/>
              </a:rPr>
              <a:t>It connects to visual, auditory, and olfactory input neurons, and decision, emotion, and motor action output neurons. </a:t>
            </a:r>
          </a:p>
          <a:p>
            <a:r>
              <a:rPr lang="en-US" dirty="0">
                <a:effectLst/>
                <a:latin typeface="Arial" panose="020B0604020202020204" pitchFamily="34" charset="0"/>
              </a:rPr>
              <a:t>It receives input signals, which trigger a cascade of firings, which eventually trigger output behavior. </a:t>
            </a:r>
          </a:p>
          <a:p>
            <a:r>
              <a:rPr lang="en-US" dirty="0">
                <a:effectLst/>
                <a:latin typeface="Arial" panose="020B0604020202020204" pitchFamily="34" charset="0"/>
              </a:rPr>
              <a:t>It also supports learning, in that inputs can cause modifications to this structure, using Hebbian-style rules.</a:t>
            </a:r>
          </a:p>
          <a:p>
            <a:br>
              <a:rPr lang="en-US" dirty="0"/>
            </a:br>
            <a:r>
              <a:rPr lang="en-US" dirty="0">
                <a:effectLst/>
                <a:latin typeface="Arial" panose="020B0604020202020204" pitchFamily="34" charset="0"/>
              </a:rPr>
              <a:t>However, I believe that animals have only a small, rudimentary symbolic knowledge structure (SKS), if any. </a:t>
            </a:r>
          </a:p>
          <a:p>
            <a:r>
              <a:rPr lang="en-US" dirty="0">
                <a:effectLst/>
                <a:latin typeface="Arial" panose="020B0604020202020204" pitchFamily="34" charset="0"/>
              </a:rPr>
              <a:t>Some animals (the most advanced apes) seem to be able to acquire a small vocabulary of symbols and use them in simple ways. </a:t>
            </a:r>
          </a:p>
          <a:p>
            <a:r>
              <a:rPr lang="en-US" dirty="0">
                <a:effectLst/>
                <a:latin typeface="Arial" panose="020B0604020202020204" pitchFamily="34" charset="0"/>
              </a:rPr>
              <a:t>These should be able to fit into a small Lexicon, and might be processed in simple ways using a rudimentary SKS. </a:t>
            </a:r>
          </a:p>
          <a:p>
            <a:r>
              <a:rPr lang="en-US" dirty="0">
                <a:effectLst/>
                <a:latin typeface="Arial" panose="020B0604020202020204" pitchFamily="34" charset="0"/>
              </a:rPr>
              <a:t>We might say that animals that exhibit some basic ability to use symbols have a limited form of this fundamentally human characteristic. </a:t>
            </a:r>
          </a:p>
          <a:p>
            <a:r>
              <a:rPr lang="en-US" dirty="0">
                <a:effectLst/>
                <a:latin typeface="Arial" panose="020B0604020202020204" pitchFamily="34" charset="0"/>
              </a:rPr>
              <a:t>I don’t consider that to be a contradiction, only an indication of the beginnings of a human capability in some higher primates.</a:t>
            </a:r>
          </a:p>
          <a:p>
            <a:endParaRPr lang="en-US" dirty="0"/>
          </a:p>
          <a:p>
            <a:r>
              <a:rPr lang="en-US" dirty="0"/>
              <a:t>----------</a:t>
            </a:r>
          </a:p>
          <a:p>
            <a:r>
              <a:rPr lang="en-US" dirty="0"/>
              <a:t>Match with actual brain areas?</a:t>
            </a:r>
          </a:p>
          <a:p>
            <a:br>
              <a:rPr lang="en-US" dirty="0"/>
            </a:br>
            <a:r>
              <a:rPr lang="en-US" dirty="0">
                <a:effectLst/>
                <a:latin typeface="Arial" panose="020B0604020202020204" pitchFamily="34" charset="0"/>
              </a:rPr>
              <a:t>Can we match the theoretical IKS and SKS structures with actual areas of the human brain? </a:t>
            </a:r>
          </a:p>
          <a:p>
            <a:r>
              <a:rPr lang="en-US" dirty="0">
                <a:effectLst/>
                <a:latin typeface="Arial" panose="020B0604020202020204" pitchFamily="34" charset="0"/>
              </a:rPr>
              <a:t>For example, can we map the SKS to some part of the left brain and the IKS to some part of the right brain? </a:t>
            </a:r>
          </a:p>
          <a:p>
            <a:endParaRPr lang="en-US" dirty="0">
              <a:effectLst/>
              <a:latin typeface="Arial" panose="020B0604020202020204" pitchFamily="34" charset="0"/>
            </a:endParaRPr>
          </a:p>
          <a:p>
            <a:r>
              <a:rPr lang="en-US" dirty="0">
                <a:effectLst/>
                <a:latin typeface="Arial" panose="020B0604020202020204" pitchFamily="34" charset="0"/>
              </a:rPr>
              <a:t>Also, </a:t>
            </a:r>
            <a:r>
              <a:rPr lang="en-US" dirty="0" err="1">
                <a:effectLst/>
                <a:latin typeface="Arial" panose="020B0604020202020204" pitchFamily="34" charset="0"/>
              </a:rPr>
              <a:t>Friederici</a:t>
            </a:r>
            <a:r>
              <a:rPr lang="en-US" dirty="0">
                <a:effectLst/>
                <a:latin typeface="Arial" panose="020B0604020202020204" pitchFamily="34" charset="0"/>
              </a:rPr>
              <a:t> says that certain connections between brain areas involved in language processing are much stronger in adult humans than in animals (or infant humans).</a:t>
            </a:r>
            <a:br>
              <a:rPr lang="en-US" dirty="0"/>
            </a:br>
            <a:r>
              <a:rPr lang="en-US" dirty="0">
                <a:effectLst/>
                <a:latin typeface="Arial" panose="020B0604020202020204" pitchFamily="34" charset="0"/>
              </a:rPr>
              <a:t>Can we match these real connections with theoretical connections between the SKS and IKS?</a:t>
            </a:r>
          </a:p>
        </p:txBody>
      </p:sp>
      <p:sp>
        <p:nvSpPr>
          <p:cNvPr id="4" name="Slide Number Placeholder 3"/>
          <p:cNvSpPr>
            <a:spLocks noGrp="1"/>
          </p:cNvSpPr>
          <p:nvPr>
            <p:ph type="sldNum" sz="quarter" idx="5"/>
          </p:nvPr>
        </p:nvSpPr>
        <p:spPr/>
        <p:txBody>
          <a:bodyPr/>
          <a:lstStyle/>
          <a:p>
            <a:fld id="{D6828EB4-FB9C-4696-8ECB-AEE2A9FC4C05}" type="slidenum">
              <a:rPr lang="en-US" smtClean="0"/>
              <a:t>39</a:t>
            </a:fld>
            <a:endParaRPr lang="en-US"/>
          </a:p>
        </p:txBody>
      </p:sp>
    </p:spTree>
    <p:extLst>
      <p:ext uri="{BB962C8B-B14F-4D97-AF65-F5344CB8AC3E}">
        <p14:creationId xmlns:p14="http://schemas.microsoft.com/office/powerpoint/2010/main" val="206274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first bullet: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SKS includes precise representations of linguistic elements such as words and parts of speech. </a:t>
            </a:r>
          </a:p>
          <a:p>
            <a:r>
              <a:rPr lang="en-US" sz="1200" kern="1200" dirty="0">
                <a:solidFill>
                  <a:schemeClr val="tx1"/>
                </a:solidFill>
                <a:effectLst/>
                <a:latin typeface="+mn-lt"/>
                <a:ea typeface="+mn-ea"/>
                <a:cs typeface="+mn-cs"/>
              </a:rPr>
              <a:t>It also encodes formal structures such as parse trees, and other relationships between linguistic elements.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IKS includes imprecise representations of concepts that are denoted by words and sentences, such as pictures and simple stories. It also encodes informally-understood relationships between concepts.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Key difference between humans and other animals?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Both humans and many animals utilize intuitive knowledge and computation to understand their world and plan their activities. </a:t>
            </a:r>
          </a:p>
          <a:p>
            <a:r>
              <a:rPr lang="en-US" sz="1200" kern="1200" dirty="0">
                <a:solidFill>
                  <a:schemeClr val="tx1"/>
                </a:solidFill>
                <a:effectLst/>
                <a:latin typeface="+mn-lt"/>
                <a:ea typeface="+mn-ea"/>
                <a:cs typeface="+mn-cs"/>
              </a:rPr>
              <a:t>Humans also make extensive use of symbolic knowledge and computation.  </a:t>
            </a:r>
          </a:p>
          <a:p>
            <a:r>
              <a:rPr lang="en-US" sz="1200" kern="1200" dirty="0">
                <a:solidFill>
                  <a:schemeClr val="tx1"/>
                </a:solidFill>
                <a:effectLst/>
                <a:latin typeface="+mn-lt"/>
                <a:ea typeface="+mn-ea"/>
                <a:cs typeface="+mn-cs"/>
              </a:rPr>
              <a:t>Animals don’t do this very much, exc. primitive symbolic capabilities in some monkeys.</a:t>
            </a:r>
            <a:br>
              <a:rPr lang="en-US" dirty="0"/>
            </a:b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4</a:t>
            </a:fld>
            <a:endParaRPr lang="en-US"/>
          </a:p>
        </p:txBody>
      </p:sp>
    </p:spTree>
    <p:extLst>
      <p:ext uri="{BB962C8B-B14F-4D97-AF65-F5344CB8AC3E}">
        <p14:creationId xmlns:p14="http://schemas.microsoft.com/office/powerpoint/2010/main" val="4158483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What is the relationship between the SKS/IKS dichotomy and language processing? </a:t>
            </a:r>
          </a:p>
          <a:p>
            <a:r>
              <a:rPr lang="en-US" dirty="0">
                <a:effectLst/>
                <a:latin typeface="Arial" panose="020B0604020202020204" pitchFamily="34" charset="0"/>
              </a:rPr>
              <a:t>I think it is natural to regard a parse tree, and more generally, the collection of parse trees representing the possible structures of sentences in a language, as a symbolic knowledge structure. </a:t>
            </a:r>
          </a:p>
          <a:p>
            <a:r>
              <a:rPr lang="en-US" dirty="0">
                <a:effectLst/>
                <a:latin typeface="Arial" panose="020B0604020202020204" pitchFamily="34" charset="0"/>
              </a:rPr>
              <a:t>Let’s assume for now that this collection of possible parse trees is already memorized in the SKS, and not worry now about how it got there, whether by learning or evolution.</a:t>
            </a:r>
          </a:p>
          <a:p>
            <a:br>
              <a:rPr lang="en-US" dirty="0"/>
            </a:br>
            <a:r>
              <a:rPr lang="en-US" dirty="0">
                <a:effectLst/>
                <a:latin typeface="Arial" panose="020B0604020202020204" pitchFamily="34" charset="0"/>
              </a:rPr>
              <a:t>Then what happens when a person hears (or reads) a sentence? </a:t>
            </a:r>
          </a:p>
          <a:p>
            <a:r>
              <a:rPr lang="en-US" dirty="0">
                <a:effectLst/>
                <a:latin typeface="Arial" panose="020B0604020202020204" pitchFamily="34" charset="0"/>
              </a:rPr>
              <a:t>They match up the words of the sentence with leaves in the parse trees in the SKS, and larger parts of the sentence with internal nodes in the parse trees. </a:t>
            </a:r>
          </a:p>
          <a:p>
            <a:r>
              <a:rPr lang="en-US" dirty="0">
                <a:effectLst/>
                <a:latin typeface="Arial" panose="020B0604020202020204" pitchFamily="34" charset="0"/>
              </a:rPr>
              <a:t>Somehow, this happens quickly, at least for sentences with simple structure (such as (noun, transitive verb, noun) sentences). </a:t>
            </a:r>
          </a:p>
          <a:p>
            <a:endParaRPr lang="en-US" dirty="0">
              <a:effectLst/>
              <a:latin typeface="Arial" panose="020B0604020202020204" pitchFamily="34" charset="0"/>
            </a:endParaRPr>
          </a:p>
          <a:p>
            <a:r>
              <a:rPr lang="en-US" dirty="0">
                <a:effectLst/>
                <a:latin typeface="Arial" panose="020B0604020202020204" pitchFamily="34" charset="0"/>
              </a:rPr>
              <a:t>The process of parsing a simple sentence may use WM to describe the “roles” of the major parts of the sentence, such as subject, predicate, and object. </a:t>
            </a:r>
          </a:p>
          <a:p>
            <a:r>
              <a:rPr lang="en-US" dirty="0">
                <a:effectLst/>
                <a:latin typeface="Arial" panose="020B0604020202020204" pitchFamily="34" charset="0"/>
              </a:rPr>
              <a:t>It may also use semantic knowledge from the IKS, to help in disambiguating the sentence. </a:t>
            </a:r>
          </a:p>
          <a:p>
            <a:r>
              <a:rPr lang="en-US" dirty="0">
                <a:effectLst/>
                <a:latin typeface="Arial" panose="020B0604020202020204" pitchFamily="34" charset="0"/>
              </a:rPr>
              <a:t>Viewed in this way, the problem of parsing a sentence is a special case of symbolic computation in the SKS, possibly with some contribution from intuitive processing in the IKS.</a:t>
            </a:r>
          </a:p>
        </p:txBody>
      </p:sp>
      <p:sp>
        <p:nvSpPr>
          <p:cNvPr id="4" name="Slide Number Placeholder 3"/>
          <p:cNvSpPr>
            <a:spLocks noGrp="1"/>
          </p:cNvSpPr>
          <p:nvPr>
            <p:ph type="sldNum" sz="quarter" idx="5"/>
          </p:nvPr>
        </p:nvSpPr>
        <p:spPr/>
        <p:txBody>
          <a:bodyPr/>
          <a:lstStyle/>
          <a:p>
            <a:fld id="{D6828EB4-FB9C-4696-8ECB-AEE2A9FC4C05}" type="slidenum">
              <a:rPr lang="en-US" smtClean="0"/>
              <a:t>40</a:t>
            </a:fld>
            <a:endParaRPr lang="en-US"/>
          </a:p>
        </p:txBody>
      </p:sp>
    </p:spTree>
    <p:extLst>
      <p:ext uri="{BB962C8B-B14F-4D97-AF65-F5344CB8AC3E}">
        <p14:creationId xmlns:p14="http://schemas.microsoft.com/office/powerpoint/2010/main" val="1361328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So then, what is the most important difference between human and animal capabilities with respect to language processing? </a:t>
            </a:r>
          </a:p>
          <a:p>
            <a:r>
              <a:rPr lang="en-US" dirty="0">
                <a:effectLst/>
                <a:latin typeface="Arial" panose="020B0604020202020204" pitchFamily="34" charset="0"/>
              </a:rPr>
              <a:t>I believe it is just that humans have a well-developed SKS that is capable of representing and manipulating formal relationships among linguistic symbols.</a:t>
            </a:r>
          </a:p>
          <a:p>
            <a:br>
              <a:rPr lang="en-US" dirty="0"/>
            </a:br>
            <a:r>
              <a:rPr lang="en-US" dirty="0">
                <a:effectLst/>
                <a:latin typeface="Arial" panose="020B0604020202020204" pitchFamily="34" charset="0"/>
              </a:rPr>
              <a:t>Berwick and Chomsky’s theory of linguistic processing [1] reaches a different conclusion. </a:t>
            </a:r>
          </a:p>
          <a:p>
            <a:r>
              <a:rPr lang="en-US" dirty="0">
                <a:effectLst/>
                <a:latin typeface="Arial" panose="020B0604020202020204" pitchFamily="34" charset="0"/>
              </a:rPr>
              <a:t>They propose that the key difference is the ability of humans to build arbitrarily complex hierarchical mental structures, such as complex sentences, using Merge operations and recursive grammar rules.</a:t>
            </a:r>
            <a:br>
              <a:rPr lang="en-US" dirty="0"/>
            </a:br>
            <a:r>
              <a:rPr lang="en-US" dirty="0">
                <a:effectLst/>
                <a:latin typeface="Arial" panose="020B0604020202020204" pitchFamily="34" charset="0"/>
              </a:rPr>
              <a:t>I don’t think that can be exactly right:</a:t>
            </a:r>
          </a:p>
          <a:p>
            <a:endParaRPr lang="en-US" dirty="0">
              <a:effectLst/>
              <a:latin typeface="Arial" panose="020B0604020202020204" pitchFamily="34" charset="0"/>
            </a:endParaRPr>
          </a:p>
          <a:p>
            <a:pPr marL="228600" indent="-228600">
              <a:buAutoNum type="arabicPeriod"/>
            </a:pPr>
            <a:r>
              <a:rPr lang="en-US" dirty="0">
                <a:effectLst/>
                <a:latin typeface="Arial" panose="020B0604020202020204" pitchFamily="34" charset="0"/>
              </a:rPr>
              <a:t>The Join/Merge operation, as studied, for example, by Valiant, seems to be applicable for intuitive concepts in the IKS, at least as much as for symbols in the SKS. Since the IKS is present in both humans and animals, it is likely that animals can perform simple intuitive Merges. In fact, I suspect that there is little difference between the abilities of humans and higher animals to construct intuitive hierarchies in the IKS.</a:t>
            </a:r>
          </a:p>
          <a:p>
            <a:pPr marL="228600" indent="-228600">
              <a:buAutoNum type="arabicPeriod"/>
            </a:pPr>
            <a:endParaRPr lang="en-US" dirty="0">
              <a:effectLst/>
              <a:latin typeface="Arial" panose="020B0604020202020204" pitchFamily="34" charset="0"/>
            </a:endParaRPr>
          </a:p>
          <a:p>
            <a:pPr marL="228600" indent="-228600">
              <a:buAutoNum type="arabicPeriod"/>
            </a:pPr>
            <a:r>
              <a:rPr lang="en-US" dirty="0">
                <a:effectLst/>
                <a:latin typeface="Arial" panose="020B0604020202020204" pitchFamily="34" charset="0"/>
              </a:rPr>
              <a:t>When we talk about recursive grammar rules, we are talking about sophisticated symbol manipulations, which humans can do and animals cannot.</a:t>
            </a:r>
            <a:br>
              <a:rPr lang="en-US" dirty="0"/>
            </a:br>
            <a:r>
              <a:rPr lang="en-US" dirty="0">
                <a:effectLst/>
                <a:latin typeface="Arial" panose="020B0604020202020204" pitchFamily="34" charset="0"/>
              </a:rPr>
              <a:t>Then we are in the realm of symbolic reasoning, which involves the SKS.</a:t>
            </a:r>
          </a:p>
          <a:p>
            <a:pPr marL="228600" indent="-228600">
              <a:buAutoNum type="arabicPeriod"/>
            </a:pPr>
            <a:endParaRPr lang="en-US" dirty="0">
              <a:effectLst/>
              <a:latin typeface="Arial" panose="020B0604020202020204" pitchFamily="34" charset="0"/>
            </a:endParaRPr>
          </a:p>
          <a:p>
            <a:pPr marL="228600" indent="-228600">
              <a:buAutoNum type="arabicPeriod"/>
            </a:pPr>
            <a:r>
              <a:rPr lang="en-US" dirty="0">
                <a:effectLst/>
                <a:latin typeface="Arial" panose="020B0604020202020204" pitchFamily="34" charset="0"/>
              </a:rPr>
              <a:t>I don’t think that humans can construct arbitrarily complex hierarchies in their SKSs. </a:t>
            </a:r>
          </a:p>
          <a:p>
            <a:pPr marL="0" indent="0">
              <a:buNone/>
            </a:pPr>
            <a:r>
              <a:rPr lang="en-US" dirty="0">
                <a:effectLst/>
                <a:latin typeface="Arial" panose="020B0604020202020204" pitchFamily="34" charset="0"/>
              </a:rPr>
              <a:t>      For instance, it seems to me that a human can keep track of only three or four levels of structural depth in a sentence’s </a:t>
            </a:r>
          </a:p>
          <a:p>
            <a:pPr marL="0" indent="0">
              <a:buNone/>
            </a:pPr>
            <a:r>
              <a:rPr lang="en-US" dirty="0">
                <a:effectLst/>
                <a:latin typeface="Arial" panose="020B0604020202020204" pitchFamily="34" charset="0"/>
              </a:rPr>
              <a:t>      parse tree. </a:t>
            </a:r>
          </a:p>
          <a:p>
            <a:pPr marL="0" indent="0">
              <a:buNone/>
            </a:pPr>
            <a:r>
              <a:rPr lang="en-US" dirty="0">
                <a:effectLst/>
                <a:latin typeface="Arial" panose="020B0604020202020204" pitchFamily="34" charset="0"/>
              </a:rPr>
              <a:t>     The human SKS probably has some limitations, which impose limits on the size and depth of the linguistic structures that can be represented. </a:t>
            </a:r>
          </a:p>
          <a:p>
            <a:pPr marL="0" indent="0">
              <a:buNone/>
            </a:pPr>
            <a:r>
              <a:rPr lang="en-US" dirty="0">
                <a:effectLst/>
                <a:latin typeface="Arial" panose="020B0604020202020204" pitchFamily="34" charset="0"/>
              </a:rPr>
              <a:t>     Also, perhaps understanding a sentence with very complex structure requires focusing on a large number of symbols at once—more than can be handled in  WM.</a:t>
            </a:r>
          </a:p>
          <a:p>
            <a:pPr marL="0" indent="0">
              <a:buNone/>
            </a:pPr>
            <a:r>
              <a:rPr lang="en-US" dirty="0">
                <a:effectLst/>
                <a:latin typeface="Arial" panose="020B0604020202020204" pitchFamily="34" charset="0"/>
              </a:rPr>
              <a:t>     (Of course, if we expand the SKS and Working Memory by writing things down on paper, as humans can do, then much more complex hierarchies could be represented. But this is not a fair comparison—let’s stick to the internal capabilities of the brain.)</a:t>
            </a:r>
          </a:p>
          <a:p>
            <a:br>
              <a:rPr lang="en-US" dirty="0"/>
            </a:br>
            <a:r>
              <a:rPr lang="en-US" dirty="0">
                <a:effectLst/>
                <a:latin typeface="Arial" panose="020B0604020202020204" pitchFamily="34" charset="0"/>
              </a:rPr>
              <a:t>At any rate, it seems to me that the important distinction in linguistic abilities is simply that humans can do sophisticated symbolic processing, whereas animals cannot.</a:t>
            </a: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41</a:t>
            </a:fld>
            <a:endParaRPr lang="en-US"/>
          </a:p>
        </p:txBody>
      </p:sp>
    </p:spTree>
    <p:extLst>
      <p:ext uri="{BB962C8B-B14F-4D97-AF65-F5344CB8AC3E}">
        <p14:creationId xmlns:p14="http://schemas.microsoft.com/office/powerpoint/2010/main" val="3111535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simplified, special case of an SKS, namely, a memorized finite sequence of distinct symbols. </a:t>
            </a:r>
          </a:p>
          <a:p>
            <a:r>
              <a:rPr lang="en-US" dirty="0"/>
              <a:t>Using this SKS, one might compute, for example, the symbol that appears in a particular position in the sequence.</a:t>
            </a:r>
          </a:p>
          <a:p>
            <a:r>
              <a:rPr lang="en-US" dirty="0"/>
              <a:t>Following this computation with further computation using an IKS might produce some reactions related to a concept denoted by this symbol.</a:t>
            </a:r>
          </a:p>
        </p:txBody>
      </p:sp>
      <p:sp>
        <p:nvSpPr>
          <p:cNvPr id="4" name="Slide Number Placeholder 3"/>
          <p:cNvSpPr>
            <a:spLocks noGrp="1"/>
          </p:cNvSpPr>
          <p:nvPr>
            <p:ph type="sldNum" sz="quarter" idx="5"/>
          </p:nvPr>
        </p:nvSpPr>
        <p:spPr/>
        <p:txBody>
          <a:bodyPr/>
          <a:lstStyle/>
          <a:p>
            <a:fld id="{D6828EB4-FB9C-4696-8ECB-AEE2A9FC4C05}" type="slidenum">
              <a:rPr lang="en-US" smtClean="0"/>
              <a:t>42</a:t>
            </a:fld>
            <a:endParaRPr lang="en-US"/>
          </a:p>
        </p:txBody>
      </p:sp>
    </p:spTree>
    <p:extLst>
      <p:ext uri="{BB962C8B-B14F-4D97-AF65-F5344CB8AC3E}">
        <p14:creationId xmlns:p14="http://schemas.microsoft.com/office/powerpoint/2010/main" val="1178540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Let’s consider a finite sequence of k distinct symbols, s1, s2, ..., sk. </a:t>
            </a:r>
          </a:p>
          <a:p>
            <a:r>
              <a:rPr lang="en-US" dirty="0">
                <a:effectLst/>
                <a:latin typeface="Arial" panose="020B0604020202020204" pitchFamily="34" charset="0"/>
              </a:rPr>
              <a:t>Let S denote the set of symbols in the sequence.</a:t>
            </a:r>
            <a:br>
              <a:rPr lang="en-US" dirty="0"/>
            </a:br>
            <a:endParaRPr lang="en-US" dirty="0"/>
          </a:p>
          <a:p>
            <a:r>
              <a:rPr lang="en-US" dirty="0"/>
              <a:t>----------</a:t>
            </a:r>
          </a:p>
          <a:p>
            <a:r>
              <a:rPr lang="en-US" dirty="0">
                <a:effectLst/>
                <a:latin typeface="Arial" panose="020B0604020202020204" pitchFamily="34" charset="0"/>
              </a:rPr>
              <a:t>SKS:</a:t>
            </a:r>
          </a:p>
          <a:p>
            <a:endParaRPr lang="en-US" dirty="0">
              <a:effectLst/>
              <a:latin typeface="Arial" panose="020B0604020202020204" pitchFamily="34" charset="0"/>
            </a:endParaRPr>
          </a:p>
          <a:p>
            <a:r>
              <a:rPr lang="en-US" dirty="0">
                <a:effectLst/>
                <a:latin typeface="Arial" panose="020B0604020202020204" pitchFamily="34" charset="0"/>
              </a:rPr>
              <a:t>We assume that the SKS is a linear directed graph, with nodes (= neurons) corresponding to the k symbols. </a:t>
            </a:r>
          </a:p>
          <a:p>
            <a:r>
              <a:rPr lang="en-US" dirty="0">
                <a:effectLst/>
                <a:latin typeface="Arial" panose="020B0604020202020204" pitchFamily="34" charset="0"/>
              </a:rPr>
              <a:t>Denote the node for symbol s by rep(s). </a:t>
            </a:r>
          </a:p>
          <a:p>
            <a:r>
              <a:rPr lang="en-US" dirty="0">
                <a:effectLst/>
                <a:latin typeface="Arial" panose="020B0604020202020204" pitchFamily="34" charset="0"/>
              </a:rPr>
              <a:t>These nodes are connected in increasing sequential order, where each rep(</a:t>
            </a:r>
            <a:r>
              <a:rPr lang="en-US" dirty="0" err="1">
                <a:effectLst/>
                <a:latin typeface="Arial" panose="020B0604020202020204" pitchFamily="34" charset="0"/>
              </a:rPr>
              <a:t>si</a:t>
            </a:r>
            <a:r>
              <a:rPr lang="en-US" dirty="0">
                <a:effectLst/>
                <a:latin typeface="Arial" panose="020B0604020202020204" pitchFamily="34" charset="0"/>
              </a:rPr>
              <a:t>) has a directed edge to rep(si+1). </a:t>
            </a:r>
          </a:p>
          <a:p>
            <a:r>
              <a:rPr lang="en-US" dirty="0">
                <a:effectLst/>
                <a:latin typeface="Arial" panose="020B0604020202020204" pitchFamily="34" charset="0"/>
              </a:rPr>
              <a:t>In addition, each rep node has a self-loop. </a:t>
            </a:r>
          </a:p>
          <a:p>
            <a:endParaRPr lang="en-US" dirty="0">
              <a:effectLst/>
              <a:latin typeface="Arial" panose="020B0604020202020204" pitchFamily="34" charset="0"/>
            </a:endParaRPr>
          </a:p>
          <a:p>
            <a:r>
              <a:rPr lang="en-US" dirty="0">
                <a:effectLst/>
                <a:latin typeface="Arial" panose="020B0604020202020204" pitchFamily="34" charset="0"/>
              </a:rPr>
              <a:t>Weights on all these edges are positive, so that </a:t>
            </a:r>
            <a:r>
              <a:rPr lang="en-US" b="1" dirty="0">
                <a:effectLst/>
                <a:latin typeface="Arial" panose="020B0604020202020204" pitchFamily="34" charset="0"/>
              </a:rPr>
              <a:t>firing of one rep node at one time t encourages the firing of the next rep node in the sequence, and also encourages its own firing, at time t+1. </a:t>
            </a:r>
          </a:p>
          <a:p>
            <a:r>
              <a:rPr lang="en-US" dirty="0">
                <a:effectLst/>
                <a:latin typeface="Arial" panose="020B0604020202020204" pitchFamily="34" charset="0"/>
              </a:rPr>
              <a:t>We assume that the nodes are threshold elements or have their firing determined by very steep </a:t>
            </a:r>
            <a:r>
              <a:rPr lang="en-US" dirty="0" err="1">
                <a:effectLst/>
                <a:latin typeface="Arial" panose="020B0604020202020204" pitchFamily="34" charset="0"/>
              </a:rPr>
              <a:t>sigmoids</a:t>
            </a:r>
            <a:r>
              <a:rPr lang="en-US" dirty="0">
                <a:effectLst/>
                <a:latin typeface="Arial" panose="020B0604020202020204" pitchFamily="34" charset="0"/>
              </a:rPr>
              <a:t>, and all components behave reliably.</a:t>
            </a:r>
          </a:p>
          <a:p>
            <a:endParaRPr lang="en-US" dirty="0"/>
          </a:p>
          <a:p>
            <a:r>
              <a:rPr lang="en-US" dirty="0"/>
              <a:t>----------</a:t>
            </a:r>
          </a:p>
          <a:p>
            <a:r>
              <a:rPr lang="en-US" dirty="0"/>
              <a:t>IKS:</a:t>
            </a:r>
          </a:p>
          <a:p>
            <a:br>
              <a:rPr lang="en-US" dirty="0"/>
            </a:br>
            <a:r>
              <a:rPr lang="en-US" dirty="0">
                <a:effectLst/>
                <a:latin typeface="Arial" panose="020B0604020202020204" pitchFamily="34" charset="0"/>
              </a:rPr>
              <a:t>The IKS contains one or more intuitive concept neurons for each symbol in the SKS. </a:t>
            </a:r>
          </a:p>
          <a:p>
            <a:r>
              <a:rPr lang="en-US" dirty="0">
                <a:effectLst/>
                <a:latin typeface="Arial" panose="020B0604020202020204" pitchFamily="34" charset="0"/>
              </a:rPr>
              <a:t>These connect to other concepts using positive weight edges, in arbitrary ways. </a:t>
            </a:r>
          </a:p>
          <a:p>
            <a:r>
              <a:rPr lang="en-US" dirty="0">
                <a:effectLst/>
                <a:latin typeface="Arial" panose="020B0604020202020204" pitchFamily="34" charset="0"/>
              </a:rPr>
              <a:t>Concept neurons for the successive elements of S are not connected to each other in a systematic pattern. </a:t>
            </a:r>
          </a:p>
          <a:p>
            <a:r>
              <a:rPr lang="en-US" dirty="0">
                <a:effectLst/>
                <a:latin typeface="Arial" panose="020B0604020202020204" pitchFamily="34" charset="0"/>
              </a:rPr>
              <a:t>The neurons may use shallow </a:t>
            </a:r>
            <a:r>
              <a:rPr lang="en-US" dirty="0" err="1">
                <a:effectLst/>
                <a:latin typeface="Arial" panose="020B0604020202020204" pitchFamily="34" charset="0"/>
              </a:rPr>
              <a:t>sigmoids</a:t>
            </a:r>
            <a:r>
              <a:rPr lang="en-US" dirty="0">
                <a:effectLst/>
                <a:latin typeface="Arial" panose="020B0604020202020204" pitchFamily="34" charset="0"/>
              </a:rPr>
              <a:t>, and the components need not behave completely reliably.</a:t>
            </a:r>
          </a:p>
          <a:p>
            <a:endParaRPr lang="en-US" dirty="0">
              <a:effectLst/>
              <a:latin typeface="Arial" panose="020B0604020202020204" pitchFamily="34" charset="0"/>
            </a:endParaRPr>
          </a:p>
          <a:p>
            <a:r>
              <a:rPr lang="en-US" dirty="0">
                <a:effectLst/>
                <a:latin typeface="Arial" panose="020B0604020202020204" pitchFamily="34" charset="0"/>
              </a:rPr>
              <a:t>----------</a:t>
            </a:r>
          </a:p>
          <a:p>
            <a:r>
              <a:rPr lang="en-US" dirty="0">
                <a:effectLst/>
                <a:latin typeface="Arial" panose="020B0604020202020204" pitchFamily="34" charset="0"/>
              </a:rPr>
              <a:t>Edges between SKS and IKS:</a:t>
            </a:r>
          </a:p>
          <a:p>
            <a:br>
              <a:rPr lang="en-US" dirty="0"/>
            </a:br>
            <a:r>
              <a:rPr lang="en-US" dirty="0">
                <a:effectLst/>
                <a:latin typeface="Arial" panose="020B0604020202020204" pitchFamily="34" charset="0"/>
              </a:rPr>
              <a:t>For each symbol s ∈ S, we also have directed edges between rep(s) and each intuitive concept neuron for s, in both directions.</a:t>
            </a:r>
            <a:br>
              <a:rPr lang="en-US" dirty="0"/>
            </a:br>
            <a:r>
              <a:rPr lang="en-US" dirty="0">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43</a:t>
            </a:fld>
            <a:endParaRPr lang="en-US"/>
          </a:p>
        </p:txBody>
      </p:sp>
    </p:spTree>
    <p:extLst>
      <p:ext uri="{BB962C8B-B14F-4D97-AF65-F5344CB8AC3E}">
        <p14:creationId xmlns:p14="http://schemas.microsoft.com/office/powerpoint/2010/main" val="16215108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We consider the sequence of 24 Greek letters, alpha, beta, ..., omega. </a:t>
            </a:r>
          </a:p>
          <a:p>
            <a:r>
              <a:rPr lang="en-US" dirty="0">
                <a:effectLst/>
                <a:latin typeface="Arial" panose="020B0604020202020204" pitchFamily="34" charset="0"/>
              </a:rPr>
              <a:t>This can be memorized in the SKS, in the manner just described.</a:t>
            </a:r>
          </a:p>
          <a:p>
            <a:br>
              <a:rPr lang="en-US" dirty="0"/>
            </a:br>
            <a:r>
              <a:rPr lang="en-US" dirty="0">
                <a:effectLst/>
                <a:latin typeface="Arial" panose="020B0604020202020204" pitchFamily="34" charset="0"/>
              </a:rPr>
              <a:t>Each Greek letter is associated with numerous intuitive concepts, including mathematical notions, hurricanes, and most importantly for this paper, a variant of a certain aggressive virus. </a:t>
            </a:r>
          </a:p>
          <a:p>
            <a:r>
              <a:rPr lang="en-US" dirty="0">
                <a:effectLst/>
                <a:latin typeface="Arial" panose="020B0604020202020204" pitchFamily="34" charset="0"/>
              </a:rPr>
              <a:t>Each of these intuitive concepts has a corresponding intuitive concept node in the IKS.</a:t>
            </a:r>
          </a:p>
          <a:p>
            <a:endParaRPr lang="en-US" dirty="0">
              <a:effectLst/>
              <a:latin typeface="Arial" panose="020B0604020202020204" pitchFamily="34" charset="0"/>
            </a:endParaRPr>
          </a:p>
          <a:p>
            <a:r>
              <a:rPr lang="en-US" dirty="0">
                <a:effectLst/>
                <a:latin typeface="Arial" panose="020B0604020202020204" pitchFamily="34" charset="0"/>
              </a:rPr>
              <a:t>For this paper, we pretend that every Greek letter has exactly one associated virus variant.</a:t>
            </a:r>
          </a:p>
          <a:p>
            <a:r>
              <a:rPr lang="en-US" dirty="0">
                <a:effectLst/>
                <a:latin typeface="Arial" panose="020B0604020202020204" pitchFamily="34" charset="0"/>
              </a:rPr>
              <a:t>Loosely associated with a virus variant are many of its properties, including where it originated, how contagious it was, how serious an impact it had, approximately how many people caught it, whether it caused widespread business and school shut-downs, whether a lot of people died, etc. </a:t>
            </a:r>
          </a:p>
          <a:p>
            <a:r>
              <a:rPr lang="en-US" dirty="0">
                <a:effectLst/>
                <a:latin typeface="Arial" panose="020B0604020202020204" pitchFamily="34" charset="0"/>
              </a:rPr>
              <a:t>This is all informal understanding, and is represented by nodes and edges in the IKS. </a:t>
            </a:r>
          </a:p>
          <a:p>
            <a:r>
              <a:rPr lang="en-US" dirty="0">
                <a:effectLst/>
                <a:latin typeface="Arial" panose="020B0604020202020204" pitchFamily="34" charset="0"/>
              </a:rPr>
              <a:t>These thoughts are all produced quickly, along the lines of Kahneman’s fast thinking.</a:t>
            </a:r>
          </a:p>
          <a:p>
            <a:endParaRPr lang="en-US" dirty="0"/>
          </a:p>
          <a:p>
            <a:r>
              <a:rPr lang="en-US" dirty="0"/>
              <a:t>----------</a:t>
            </a:r>
          </a:p>
          <a:p>
            <a:r>
              <a:rPr lang="en-US" dirty="0"/>
              <a:t>Outputs:</a:t>
            </a:r>
          </a:p>
          <a:p>
            <a:br>
              <a:rPr lang="en-US" dirty="0"/>
            </a:br>
            <a:r>
              <a:rPr lang="en-US" dirty="0">
                <a:effectLst/>
                <a:latin typeface="Arial" panose="020B0604020202020204" pitchFamily="34" charset="0"/>
              </a:rPr>
              <a:t>In order to define abstract problems involving Greek letters and virus variants, we also include special output neurons in the IKS. </a:t>
            </a:r>
          </a:p>
          <a:p>
            <a:r>
              <a:rPr lang="en-US" dirty="0">
                <a:effectLst/>
                <a:latin typeface="Arial" panose="020B0604020202020204" pitchFamily="34" charset="0"/>
              </a:rPr>
              <a:t>These can represent informal decisions about the virus variant, such as whether the variant was OK, bad, or terrible. </a:t>
            </a:r>
          </a:p>
          <a:p>
            <a:r>
              <a:rPr lang="en-US" dirty="0">
                <a:effectLst/>
                <a:latin typeface="Arial" panose="020B0604020202020204" pitchFamily="34" charset="0"/>
              </a:rPr>
              <a:t>They can also represent emotional reactions, such as neutral, scary, or terrifying.</a:t>
            </a: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44</a:t>
            </a:fld>
            <a:endParaRPr lang="en-US"/>
          </a:p>
        </p:txBody>
      </p:sp>
    </p:spTree>
    <p:extLst>
      <p:ext uri="{BB962C8B-B14F-4D97-AF65-F5344CB8AC3E}">
        <p14:creationId xmlns:p14="http://schemas.microsoft.com/office/powerpoint/2010/main" val="21249844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We define two natural queries for sequences, both of which involve counting symbols and evaluating associated intuitive concepts. </a:t>
            </a:r>
          </a:p>
          <a:p>
            <a:r>
              <a:rPr lang="en-US" dirty="0">
                <a:effectLst/>
                <a:latin typeface="Arial" panose="020B0604020202020204" pitchFamily="34" charset="0"/>
              </a:rPr>
              <a:t>Answering them will involve a combination of symbolic and intuitive reasoning. </a:t>
            </a:r>
          </a:p>
          <a:p>
            <a:r>
              <a:rPr lang="en-US" dirty="0">
                <a:effectLst/>
                <a:latin typeface="Arial" panose="020B0604020202020204" pitchFamily="34" charset="0"/>
              </a:rPr>
              <a:t>For these queries, we assume that each symbol neuron has exactly one corresponding intuitive concept neuron.</a:t>
            </a:r>
          </a:p>
          <a:p>
            <a:endParaRPr lang="en-US" dirty="0"/>
          </a:p>
          <a:p>
            <a:r>
              <a:rPr lang="en-US" dirty="0"/>
              <a:t>----------</a:t>
            </a:r>
          </a:p>
          <a:p>
            <a:r>
              <a:rPr lang="en-US" dirty="0"/>
              <a:t>Query 1:</a:t>
            </a:r>
          </a:p>
          <a:p>
            <a:br>
              <a:rPr lang="en-US" dirty="0"/>
            </a:br>
            <a:r>
              <a:rPr lang="en-US" dirty="0">
                <a:effectLst/>
                <a:latin typeface="Arial" panose="020B0604020202020204" pitchFamily="34" charset="0"/>
              </a:rPr>
              <a:t>The input is a “goal number” g in the allowed range 1, ..., k, where k is the length of the sequence. </a:t>
            </a:r>
          </a:p>
          <a:p>
            <a:r>
              <a:rPr lang="en-US" dirty="0">
                <a:effectLst/>
                <a:latin typeface="Arial" panose="020B0604020202020204" pitchFamily="34" charset="0"/>
              </a:rPr>
              <a:t>The output should be a decision, or emotional reaction, derived from the firings in the IKS starting from rep(</a:t>
            </a:r>
            <a:r>
              <a:rPr lang="en-US" dirty="0" err="1">
                <a:effectLst/>
                <a:latin typeface="Arial" panose="020B0604020202020204" pitchFamily="34" charset="0"/>
              </a:rPr>
              <a:t>s_g</a:t>
            </a:r>
            <a:r>
              <a:rPr lang="en-US" dirty="0">
                <a:effectLst/>
                <a:latin typeface="Arial" panose="020B0604020202020204" pitchFamily="34" charset="0"/>
              </a:rPr>
              <a:t> ).</a:t>
            </a:r>
          </a:p>
          <a:p>
            <a:endParaRPr lang="en-US" dirty="0">
              <a:effectLst/>
              <a:latin typeface="Arial" panose="020B0604020202020204" pitchFamily="34" charset="0"/>
            </a:endParaRPr>
          </a:p>
          <a:p>
            <a:r>
              <a:rPr lang="en-US" dirty="0">
                <a:effectLst/>
                <a:latin typeface="Arial" panose="020B0604020202020204" pitchFamily="34" charset="0"/>
              </a:rPr>
              <a:t>The “correct” response for this query is defined by the structure—edges and weights—of the relevant part of the IKS, which can be arbitrary. </a:t>
            </a:r>
          </a:p>
          <a:p>
            <a:r>
              <a:rPr lang="en-US" dirty="0">
                <a:effectLst/>
                <a:latin typeface="Arial" panose="020B0604020202020204" pitchFamily="34" charset="0"/>
              </a:rPr>
              <a:t>According to the IKS execution rules, when the concept neuron rep(sg ) fires, it triggers a cascade of firing of other IKS neurons.</a:t>
            </a:r>
            <a:br>
              <a:rPr lang="en-US" dirty="0"/>
            </a:br>
            <a:r>
              <a:rPr lang="en-US" dirty="0">
                <a:effectLst/>
                <a:latin typeface="Arial" panose="020B0604020202020204" pitchFamily="34" charset="0"/>
              </a:rPr>
              <a:t>This yields a probability distribution on decision neurons, or emotional reaction neurons, that are reached by the cascade, by any particular time.</a:t>
            </a:r>
            <a:br>
              <a:rPr lang="en-US" dirty="0"/>
            </a:br>
            <a:r>
              <a:rPr lang="en-US" dirty="0">
                <a:effectLst/>
                <a:latin typeface="Arial" panose="020B0604020202020204" pitchFamily="34" charset="0"/>
              </a:rPr>
              <a:t>We require that the output for the query follow this distribution.</a:t>
            </a:r>
          </a:p>
          <a:p>
            <a:endParaRPr lang="en-US" dirty="0">
              <a:effectLst/>
              <a:latin typeface="Arial" panose="020B0604020202020204" pitchFamily="34" charset="0"/>
            </a:endParaRPr>
          </a:p>
          <a:p>
            <a:r>
              <a:rPr lang="en-US" dirty="0">
                <a:effectLst/>
                <a:latin typeface="Arial" panose="020B0604020202020204" pitchFamily="34" charset="0"/>
              </a:rPr>
              <a:t>In the most interesting case, the IKS operation guarantees that, for some time t, with very high probability, the decision or emotional reaction is unique (one neuron), and moreover, that the firing pattern for decision/emotion neurons persists from time t onward. </a:t>
            </a:r>
          </a:p>
          <a:p>
            <a:r>
              <a:rPr lang="en-US" dirty="0">
                <a:effectLst/>
                <a:latin typeface="Arial" panose="020B0604020202020204" pitchFamily="34" charset="0"/>
              </a:rPr>
              <a:t>In this case, the query response should also stabilize to a unique value by some time t, with high probability.</a:t>
            </a:r>
          </a:p>
          <a:p>
            <a:endParaRPr lang="en-US" dirty="0"/>
          </a:p>
          <a:p>
            <a:r>
              <a:rPr lang="en-US" dirty="0"/>
              <a:t>----------</a:t>
            </a:r>
          </a:p>
          <a:p>
            <a:r>
              <a:rPr lang="en-US" dirty="0"/>
              <a:t>Query 2:</a:t>
            </a:r>
          </a:p>
          <a:p>
            <a:br>
              <a:rPr lang="en-US" dirty="0"/>
            </a:br>
            <a:r>
              <a:rPr lang="en-US" dirty="0">
                <a:effectLst/>
                <a:latin typeface="Arial" panose="020B0604020202020204" pitchFamily="34" charset="0"/>
              </a:rPr>
              <a:t>Now there are two inputs, a symbol s in the set S and a goal number g in the range {1, ..., k − </a:t>
            </a:r>
            <a:r>
              <a:rPr lang="en-US" dirty="0" err="1">
                <a:effectLst/>
                <a:latin typeface="Arial" panose="020B0604020202020204" pitchFamily="34" charset="0"/>
              </a:rPr>
              <a:t>i</a:t>
            </a:r>
            <a:r>
              <a:rPr lang="en-US" dirty="0">
                <a:effectLst/>
                <a:latin typeface="Arial" panose="020B0604020202020204" pitchFamily="34" charset="0"/>
              </a:rPr>
              <a:t>}, where s = </a:t>
            </a:r>
            <a:r>
              <a:rPr lang="en-US" dirty="0" err="1">
                <a:effectLst/>
                <a:latin typeface="Arial" panose="020B0604020202020204" pitchFamily="34" charset="0"/>
              </a:rPr>
              <a:t>si</a:t>
            </a:r>
            <a:r>
              <a:rPr lang="en-US" dirty="0">
                <a:effectLst/>
                <a:latin typeface="Arial" panose="020B0604020202020204" pitchFamily="34" charset="0"/>
              </a:rPr>
              <a:t>. </a:t>
            </a:r>
          </a:p>
          <a:p>
            <a:r>
              <a:rPr lang="en-US" dirty="0">
                <a:effectLst/>
                <a:latin typeface="Arial" panose="020B0604020202020204" pitchFamily="34" charset="0"/>
              </a:rPr>
              <a:t>The output should be the correct decision or emotional reaction, derived from the firings in the IKS starting from rep(s(</a:t>
            </a:r>
            <a:r>
              <a:rPr lang="en-US" dirty="0" err="1">
                <a:effectLst/>
                <a:latin typeface="Arial" panose="020B0604020202020204" pitchFamily="34" charset="0"/>
              </a:rPr>
              <a:t>i+g</a:t>
            </a:r>
            <a:r>
              <a:rPr lang="en-US" dirty="0">
                <a:effectLst/>
                <a:latin typeface="Arial" panose="020B0604020202020204" pitchFamily="34" charset="0"/>
              </a:rPr>
              <a:t>) ).</a:t>
            </a:r>
            <a:br>
              <a:rPr lang="en-US" dirty="0"/>
            </a:br>
            <a:r>
              <a:rPr lang="en-US" dirty="0">
                <a:effectLst/>
                <a:latin typeface="Arial" panose="020B0604020202020204" pitchFamily="34" charset="0"/>
              </a:rPr>
              <a:t>The correct response for this query is defined as in the first query, based on IKS behavior starting from rep(s(</a:t>
            </a:r>
            <a:r>
              <a:rPr lang="en-US" dirty="0" err="1">
                <a:effectLst/>
                <a:latin typeface="Arial" panose="020B0604020202020204" pitchFamily="34" charset="0"/>
              </a:rPr>
              <a:t>i+g</a:t>
            </a:r>
            <a:r>
              <a:rPr lang="en-US" dirty="0">
                <a:effectLst/>
                <a:latin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45</a:t>
            </a:fld>
            <a:endParaRPr lang="en-US"/>
          </a:p>
        </p:txBody>
      </p:sp>
    </p:spTree>
    <p:extLst>
      <p:ext uri="{BB962C8B-B14F-4D97-AF65-F5344CB8AC3E}">
        <p14:creationId xmlns:p14="http://schemas.microsoft.com/office/powerpoint/2010/main" val="30917725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Inputs:</a:t>
            </a:r>
          </a:p>
          <a:p>
            <a:endParaRPr lang="en-US" dirty="0">
              <a:effectLst/>
              <a:latin typeface="Arial" panose="020B0604020202020204" pitchFamily="34" charset="0"/>
            </a:endParaRPr>
          </a:p>
          <a:p>
            <a:r>
              <a:rPr lang="en-US" dirty="0">
                <a:effectLst/>
                <a:latin typeface="Arial" panose="020B0604020202020204" pitchFamily="34" charset="0"/>
              </a:rPr>
              <a:t>The first issue that must be addressed, for processing queries like these, is the representation of their inputs. </a:t>
            </a:r>
          </a:p>
          <a:p>
            <a:r>
              <a:rPr lang="en-US" dirty="0">
                <a:effectLst/>
                <a:latin typeface="Arial" panose="020B0604020202020204" pitchFamily="34" charset="0"/>
              </a:rPr>
              <a:t>Here, how does one input a number in {1, ..., k}? </a:t>
            </a:r>
          </a:p>
          <a:p>
            <a:r>
              <a:rPr lang="en-US" dirty="0">
                <a:effectLst/>
                <a:latin typeface="Arial" panose="020B0604020202020204" pitchFamily="34" charset="0"/>
              </a:rPr>
              <a:t>How does one input a symbol s? </a:t>
            </a:r>
          </a:p>
          <a:p>
            <a:r>
              <a:rPr lang="en-US" dirty="0">
                <a:effectLst/>
                <a:latin typeface="Arial" panose="020B0604020202020204" pitchFamily="34" charset="0"/>
              </a:rPr>
              <a:t>For now, we consider the simplest possibilities:</a:t>
            </a:r>
            <a:br>
              <a:rPr lang="en-US" dirty="0"/>
            </a:br>
            <a:r>
              <a:rPr lang="en-US" dirty="0">
                <a:effectLst/>
                <a:latin typeface="Courier New" panose="02070309020205020404" pitchFamily="49" charset="0"/>
              </a:rPr>
              <a:t>• </a:t>
            </a:r>
            <a:r>
              <a:rPr lang="en-US" dirty="0">
                <a:effectLst/>
                <a:latin typeface="Arial" panose="020B0604020202020204" pitchFamily="34" charset="0"/>
              </a:rPr>
              <a:t>For numbers in {1, ..., k}, use unary representation.  Assume a dedicated input neuron for each number in this range, which is triggered to fire by some external stimulus.</a:t>
            </a:r>
            <a:br>
              <a:rPr lang="en-US" dirty="0"/>
            </a:br>
            <a:r>
              <a:rPr lang="en-US" dirty="0">
                <a:effectLst/>
                <a:latin typeface="Courier New" panose="02070309020205020404" pitchFamily="49" charset="0"/>
              </a:rPr>
              <a:t>• </a:t>
            </a:r>
            <a:r>
              <a:rPr lang="en-US" dirty="0">
                <a:effectLst/>
                <a:latin typeface="Arial" panose="020B0604020202020204" pitchFamily="34" charset="0"/>
              </a:rPr>
              <a:t>For symbols in S, allocate one input neuron for each symbol.</a:t>
            </a:r>
          </a:p>
          <a:p>
            <a:endParaRPr lang="en-US" dirty="0"/>
          </a:p>
          <a:p>
            <a:r>
              <a:rPr lang="en-US" dirty="0"/>
              <a:t>----------</a:t>
            </a:r>
          </a:p>
          <a:p>
            <a:r>
              <a:rPr lang="en-US" dirty="0"/>
              <a:t>Phases of computation:</a:t>
            </a:r>
          </a:p>
          <a:p>
            <a:endParaRPr lang="en-US" dirty="0">
              <a:effectLst/>
              <a:latin typeface="Arial" panose="020B0604020202020204" pitchFamily="34" charset="0"/>
            </a:endParaRPr>
          </a:p>
          <a:p>
            <a:r>
              <a:rPr lang="en-US" dirty="0">
                <a:effectLst/>
                <a:latin typeface="Arial" panose="020B0604020202020204" pitchFamily="34" charset="0"/>
              </a:rPr>
              <a:t>The processing of these two queries can be broken down into sequential phases: provide symbolic inputs, use symbolic computation to identify a particular symbol neuron in the SKS, move to the corresponding intuitive concept neuron in the IKS, and then let the cascade in the IKS produce the final result. </a:t>
            </a:r>
          </a:p>
          <a:p>
            <a:endParaRPr lang="en-US" dirty="0">
              <a:effectLst/>
              <a:latin typeface="Arial" panose="020B0604020202020204" pitchFamily="34" charset="0"/>
            </a:endParaRPr>
          </a:p>
          <a:p>
            <a:r>
              <a:rPr lang="en-US" dirty="0">
                <a:effectLst/>
                <a:latin typeface="Arial" panose="020B0604020202020204" pitchFamily="34" charset="0"/>
              </a:rPr>
              <a:t>One could also consider queries whose processing involves more elaborate interactions between the two structures; examples of this sort might arise, for example, in parsing and understanding sentences. </a:t>
            </a:r>
          </a:p>
          <a:p>
            <a:r>
              <a:rPr lang="en-US" dirty="0">
                <a:effectLst/>
                <a:latin typeface="Arial" panose="020B0604020202020204" pitchFamily="34" charset="0"/>
              </a:rPr>
              <a:t>But for Queries 1 and 2, one-way communication pattern from the SKS to the IKS is enough.</a:t>
            </a:r>
          </a:p>
          <a:p>
            <a:br>
              <a:rPr lang="en-US" dirty="0"/>
            </a:br>
            <a:r>
              <a:rPr lang="en-US" dirty="0">
                <a:effectLst/>
                <a:latin typeface="Arial" panose="020B0604020202020204" pitchFamily="34" charset="0"/>
              </a:rPr>
              <a:t>During the symbolic processing phase of these queries, use WM to keep track of particular symbols that the computation is</a:t>
            </a:r>
            <a:br>
              <a:rPr lang="en-US" dirty="0"/>
            </a:br>
            <a:r>
              <a:rPr lang="en-US" dirty="0">
                <a:effectLst/>
                <a:latin typeface="Arial" panose="020B0604020202020204" pitchFamily="34" charset="0"/>
              </a:rPr>
              <a:t>currently focusing on.</a:t>
            </a:r>
          </a:p>
          <a:p>
            <a:br>
              <a:rPr lang="en-US" dirty="0"/>
            </a:br>
            <a:r>
              <a:rPr lang="en-US" dirty="0">
                <a:effectLst/>
                <a:latin typeface="Arial" panose="020B0604020202020204" pitchFamily="34" charset="0"/>
              </a:rPr>
              <a:t>----------</a:t>
            </a:r>
          </a:p>
          <a:p>
            <a:r>
              <a:rPr lang="en-US" dirty="0">
                <a:effectLst/>
                <a:latin typeface="Arial" panose="020B0604020202020204" pitchFamily="34" charset="0"/>
              </a:rPr>
              <a:t>Query 1 processing:</a:t>
            </a:r>
          </a:p>
          <a:p>
            <a:endParaRPr lang="en-US" dirty="0">
              <a:effectLst/>
              <a:latin typeface="Arial" panose="020B0604020202020204" pitchFamily="34" charset="0"/>
            </a:endParaRPr>
          </a:p>
          <a:p>
            <a:r>
              <a:rPr lang="en-US" dirty="0">
                <a:effectLst/>
                <a:latin typeface="Arial" panose="020B0604020202020204" pitchFamily="34" charset="0"/>
              </a:rPr>
              <a:t>Count up to the input goal number g, moving step-by-step through sequence of neurons representing consecutive pos integers. </a:t>
            </a:r>
          </a:p>
          <a:p>
            <a:r>
              <a:rPr lang="en-US" dirty="0">
                <a:effectLst/>
                <a:latin typeface="Arial" panose="020B0604020202020204" pitchFamily="34" charset="0"/>
              </a:rPr>
              <a:t>As we do this, for each step, we also move one step in the sequential SKS. </a:t>
            </a:r>
          </a:p>
          <a:p>
            <a:endParaRPr lang="en-US" dirty="0">
              <a:effectLst/>
              <a:latin typeface="Arial" panose="020B0604020202020204" pitchFamily="34" charset="0"/>
            </a:endParaRPr>
          </a:p>
          <a:p>
            <a:r>
              <a:rPr lang="en-US" dirty="0">
                <a:effectLst/>
                <a:latin typeface="Arial" panose="020B0604020202020204" pitchFamily="34" charset="0"/>
              </a:rPr>
              <a:t>When we reach the number g, we must recognize that we have reached it, and identify the associated intuitive concept neuron. </a:t>
            </a:r>
          </a:p>
          <a:p>
            <a:r>
              <a:rPr lang="en-US" dirty="0">
                <a:effectLst/>
                <a:latin typeface="Arial" panose="020B0604020202020204" pitchFamily="34" charset="0"/>
              </a:rPr>
              <a:t>The firing of this neuron starts the cascade that eventually produces the output. </a:t>
            </a:r>
          </a:p>
          <a:p>
            <a:endParaRPr lang="en-US" dirty="0">
              <a:effectLst/>
              <a:latin typeface="Arial" panose="020B0604020202020204" pitchFamily="34" charset="0"/>
            </a:endParaRPr>
          </a:p>
          <a:p>
            <a:r>
              <a:rPr lang="en-US" dirty="0">
                <a:effectLst/>
                <a:latin typeface="Arial" panose="020B0604020202020204" pitchFamily="34" charset="0"/>
              </a:rPr>
              <a:t>Section 4 has more details of how to express this strategy as a formal SNN.</a:t>
            </a:r>
          </a:p>
        </p:txBody>
      </p:sp>
      <p:sp>
        <p:nvSpPr>
          <p:cNvPr id="4" name="Slide Number Placeholder 3"/>
          <p:cNvSpPr>
            <a:spLocks noGrp="1"/>
          </p:cNvSpPr>
          <p:nvPr>
            <p:ph type="sldNum" sz="quarter" idx="5"/>
          </p:nvPr>
        </p:nvSpPr>
        <p:spPr/>
        <p:txBody>
          <a:bodyPr/>
          <a:lstStyle/>
          <a:p>
            <a:fld id="{D6828EB4-FB9C-4696-8ECB-AEE2A9FC4C05}" type="slidenum">
              <a:rPr lang="en-US" smtClean="0"/>
              <a:t>46</a:t>
            </a:fld>
            <a:endParaRPr lang="en-US"/>
          </a:p>
        </p:txBody>
      </p:sp>
    </p:spTree>
    <p:extLst>
      <p:ext uri="{BB962C8B-B14F-4D97-AF65-F5344CB8AC3E}">
        <p14:creationId xmlns:p14="http://schemas.microsoft.com/office/powerpoint/2010/main" val="8285498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Section 4 has more details of how to express this strategy as a formal SNN.</a:t>
            </a:r>
          </a:p>
          <a:p>
            <a:br>
              <a:rPr lang="en-US" dirty="0"/>
            </a:br>
            <a:r>
              <a:rPr lang="en-US" dirty="0">
                <a:effectLst/>
                <a:latin typeface="Arial" panose="020B0604020202020204" pitchFamily="34" charset="0"/>
              </a:rPr>
              <a:t>Query 2 will be answered similarly. </a:t>
            </a:r>
          </a:p>
          <a:p>
            <a:r>
              <a:rPr lang="en-US" dirty="0">
                <a:effectLst/>
                <a:latin typeface="Arial" panose="020B0604020202020204" pitchFamily="34" charset="0"/>
              </a:rPr>
              <a:t>This time, we start at the symbol neuron in the SKS that is indicated by the symbol input. </a:t>
            </a:r>
          </a:p>
          <a:p>
            <a:r>
              <a:rPr lang="en-US" dirty="0">
                <a:effectLst/>
                <a:latin typeface="Arial" panose="020B0604020202020204" pitchFamily="34" charset="0"/>
              </a:rPr>
              <a:t>Again, we traverse the SKS while counting up to the input number g, then continue processing in the IKS.</a:t>
            </a:r>
            <a:br>
              <a:rPr lang="en-US" dirty="0"/>
            </a:br>
            <a:r>
              <a:rPr lang="en-US" dirty="0">
                <a:effectLst/>
                <a:latin typeface="Arial" panose="020B0604020202020204" pitchFamily="34" charset="0"/>
              </a:rPr>
              <a:t>Thus, both of these queries involve simple linear traversals of the SKS, while counting the number of steps that have been traversed.</a:t>
            </a:r>
          </a:p>
          <a:p>
            <a:endParaRPr lang="en-US" dirty="0">
              <a:effectLst/>
              <a:latin typeface="Arial" panose="020B0604020202020204" pitchFamily="34" charset="0"/>
            </a:endParaRPr>
          </a:p>
          <a:p>
            <a:r>
              <a:rPr lang="en-US" dirty="0">
                <a:effectLst/>
                <a:latin typeface="Arial" panose="020B0604020202020204" pitchFamily="34" charset="0"/>
              </a:rPr>
              <a:t>Example: The Greek alphabet and virus variants: </a:t>
            </a:r>
          </a:p>
          <a:p>
            <a:r>
              <a:rPr lang="en-US" dirty="0">
                <a:effectLst/>
                <a:latin typeface="Arial" panose="020B0604020202020204" pitchFamily="34" charset="0"/>
              </a:rPr>
              <a:t>For Query 1, we have k = 24, so the goal number input is any number g ∈ {1, . . . , 24}. </a:t>
            </a:r>
          </a:p>
          <a:p>
            <a:r>
              <a:rPr lang="en-US" dirty="0">
                <a:effectLst/>
                <a:latin typeface="Arial" panose="020B0604020202020204" pitchFamily="34" charset="0"/>
              </a:rPr>
              <a:t>The output might be an assessment of how bad the virus variant was that was associated with the Greek letter at position g in the Greek alphabet. </a:t>
            </a:r>
          </a:p>
          <a:p>
            <a:r>
              <a:rPr lang="en-US" dirty="0">
                <a:effectLst/>
                <a:latin typeface="Arial" panose="020B0604020202020204" pitchFamily="34" charset="0"/>
              </a:rPr>
              <a:t>For example, input 4 gives the delta variant, which might produce output “terrible” based on the number of cases and deaths. </a:t>
            </a:r>
          </a:p>
          <a:p>
            <a:r>
              <a:rPr lang="en-US" dirty="0">
                <a:effectLst/>
                <a:latin typeface="Arial" panose="020B0604020202020204" pitchFamily="34" charset="0"/>
              </a:rPr>
              <a:t>Similarly, for Q2, we ask how bad the virus variant was that is associated with Greek letter in position g after the variant symbolized by s.</a:t>
            </a:r>
          </a:p>
          <a:p>
            <a:endParaRPr lang="en-US" dirty="0">
              <a:effectLst/>
              <a:latin typeface="Arial" panose="020B0604020202020204" pitchFamily="34" charset="0"/>
            </a:endParaRPr>
          </a:p>
          <a:p>
            <a:r>
              <a:rPr lang="en-US" dirty="0">
                <a:effectLst/>
                <a:latin typeface="Arial" panose="020B0604020202020204" pitchFamily="34" charset="0"/>
              </a:rPr>
              <a:t>--------------------------------------------------------------</a:t>
            </a:r>
          </a:p>
          <a:p>
            <a:r>
              <a:rPr lang="en-US" dirty="0">
                <a:effectLst/>
                <a:latin typeface="Arial" panose="020B0604020202020204" pitchFamily="34" charset="0"/>
              </a:rPr>
              <a:t>Complexity: </a:t>
            </a:r>
          </a:p>
          <a:p>
            <a:endParaRPr lang="en-US" dirty="0">
              <a:effectLst/>
              <a:latin typeface="Arial" panose="020B0604020202020204" pitchFamily="34" charset="0"/>
            </a:endParaRPr>
          </a:p>
          <a:p>
            <a:r>
              <a:rPr lang="en-US" dirty="0">
                <a:effectLst/>
                <a:latin typeface="Arial" panose="020B0604020202020204" pitchFamily="34" charset="0"/>
              </a:rPr>
              <a:t>Focus on latency, measured in terms of the number of basic steps in the SNN model.</a:t>
            </a:r>
            <a:br>
              <a:rPr lang="en-US" dirty="0"/>
            </a:br>
            <a:r>
              <a:rPr lang="en-US" dirty="0">
                <a:effectLst/>
                <a:latin typeface="Arial" panose="020B0604020202020204" pitchFamily="34" charset="0"/>
              </a:rPr>
              <a:t>The strategies outlined above involve computation in the SKS followed by computation in the IKS. </a:t>
            </a:r>
          </a:p>
          <a:p>
            <a:r>
              <a:rPr lang="en-US" dirty="0">
                <a:effectLst/>
                <a:latin typeface="Arial" panose="020B0604020202020204" pitchFamily="34" charset="0"/>
              </a:rPr>
              <a:t>In this special case, we can obtain a bound on latency simply by adding the time bounds for these two phases of computation (plus one extra step for the time from when the final symbol neuron fires to when its corresponding intuitive concept neuron fires).</a:t>
            </a:r>
          </a:p>
          <a:p>
            <a:br>
              <a:rPr lang="en-US" dirty="0"/>
            </a:br>
            <a:r>
              <a:rPr lang="en-US" dirty="0">
                <a:effectLst/>
                <a:latin typeface="Arial" panose="020B0604020202020204" pitchFamily="34" charset="0"/>
              </a:rPr>
              <a:t>The time for computation in the IKS is the time from when the initial intuitive concept neuron fires until a decision or emotion</a:t>
            </a:r>
          </a:p>
          <a:p>
            <a:r>
              <a:rPr lang="en-US" dirty="0">
                <a:effectLst/>
                <a:latin typeface="Arial" panose="020B0604020202020204" pitchFamily="34" charset="0"/>
              </a:rPr>
              <a:t>neuron fires persistently.</a:t>
            </a:r>
            <a:br>
              <a:rPr lang="en-US" dirty="0"/>
            </a:br>
            <a:r>
              <a:rPr lang="en-US" dirty="0">
                <a:effectLst/>
                <a:latin typeface="Arial" panose="020B0604020202020204" pitchFamily="34" charset="0"/>
              </a:rPr>
              <a:t>This corresponds to the time to follow some number of links in the IKS, plus perhaps some time to suppress all but one candidate decision. </a:t>
            </a:r>
          </a:p>
          <a:p>
            <a:r>
              <a:rPr lang="en-US" dirty="0">
                <a:effectLst/>
                <a:latin typeface="Arial" panose="020B0604020202020204" pitchFamily="34" charset="0"/>
              </a:rPr>
              <a:t>We don’t know the number of links, and it is not clear yet how many candidate decisions there will be, nor exactly how one decision will be selected. </a:t>
            </a:r>
          </a:p>
          <a:p>
            <a:r>
              <a:rPr lang="en-US" dirty="0">
                <a:effectLst/>
                <a:latin typeface="Arial" panose="020B0604020202020204" pitchFamily="34" charset="0"/>
              </a:rPr>
              <a:t>So for now, we encapsulate all this in a parameter, </a:t>
            </a:r>
            <a:r>
              <a:rPr lang="en-US" dirty="0" err="1">
                <a:effectLst/>
                <a:latin typeface="Arial" panose="020B0604020202020204" pitchFamily="34" charset="0"/>
              </a:rPr>
              <a:t>t_iks</a:t>
            </a:r>
            <a:r>
              <a:rPr lang="en-US" dirty="0">
                <a:effectLst/>
                <a:latin typeface="Arial" panose="020B0604020202020204" pitchFamily="34" charset="0"/>
              </a:rPr>
              <a:t>.  </a:t>
            </a:r>
          </a:p>
          <a:p>
            <a:r>
              <a:rPr lang="en-US" dirty="0">
                <a:effectLst/>
                <a:latin typeface="Arial" panose="020B0604020202020204" pitchFamily="34" charset="0"/>
              </a:rPr>
              <a:t>In any case, this should be a small number, qualifying as fast thinking in Kahneman’s sense.</a:t>
            </a:r>
          </a:p>
          <a:p>
            <a:br>
              <a:rPr lang="en-US" dirty="0"/>
            </a:br>
            <a:r>
              <a:rPr lang="en-US" dirty="0">
                <a:effectLst/>
                <a:latin typeface="Arial" panose="020B0604020202020204" pitchFamily="34" charset="0"/>
              </a:rPr>
              <a:t>The time for computation in the SKS will be the time to follow g links in the SKS, focusing on one link at a time. </a:t>
            </a:r>
          </a:p>
          <a:p>
            <a:r>
              <a:rPr lang="en-US" dirty="0">
                <a:effectLst/>
                <a:latin typeface="Arial" panose="020B0604020202020204" pitchFamily="34" charset="0"/>
              </a:rPr>
              <a:t>It is not clear how long it will take to follow a single link, so for now, we make this another parameter, tsks. </a:t>
            </a:r>
          </a:p>
          <a:p>
            <a:r>
              <a:rPr lang="en-US" dirty="0">
                <a:effectLst/>
                <a:latin typeface="Arial" panose="020B0604020202020204" pitchFamily="34" charset="0"/>
              </a:rPr>
              <a:t>Then the total time for each of the queries would be roughly </a:t>
            </a:r>
            <a:r>
              <a:rPr lang="en-US" dirty="0" err="1">
                <a:effectLst/>
                <a:latin typeface="Arial" panose="020B0604020202020204" pitchFamily="34" charset="0"/>
              </a:rPr>
              <a:t>gtsks</a:t>
            </a:r>
            <a:r>
              <a:rPr lang="en-US" dirty="0">
                <a:effectLst/>
                <a:latin typeface="Arial" panose="020B0604020202020204" pitchFamily="34" charset="0"/>
              </a:rPr>
              <a:t> + </a:t>
            </a:r>
            <a:r>
              <a:rPr lang="en-US" dirty="0" err="1">
                <a:effectLst/>
                <a:latin typeface="Arial" panose="020B0604020202020204" pitchFamily="34" charset="0"/>
              </a:rPr>
              <a:t>tiks</a:t>
            </a:r>
            <a:r>
              <a:rPr lang="en-US" dirty="0">
                <a:effectLst/>
                <a:latin typeface="Arial" panose="020B0604020202020204" pitchFamily="34" charset="0"/>
              </a:rPr>
              <a:t> + 1.</a:t>
            </a:r>
            <a:br>
              <a:rPr lang="en-US" dirty="0"/>
            </a:b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47</a:t>
            </a:fld>
            <a:endParaRPr lang="en-US"/>
          </a:p>
        </p:txBody>
      </p:sp>
    </p:spTree>
    <p:extLst>
      <p:ext uri="{BB962C8B-B14F-4D97-AF65-F5344CB8AC3E}">
        <p14:creationId xmlns:p14="http://schemas.microsoft.com/office/powerpoint/2010/main" val="33993282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We need a mechanism for counting up to the </a:t>
            </a:r>
            <a:r>
              <a:rPr lang="en-US" dirty="0" err="1">
                <a:effectLst/>
                <a:latin typeface="Arial" panose="020B0604020202020204" pitchFamily="34" charset="0"/>
              </a:rPr>
              <a:t>gth</a:t>
            </a:r>
            <a:r>
              <a:rPr lang="en-US" dirty="0">
                <a:effectLst/>
                <a:latin typeface="Arial" panose="020B0604020202020204" pitchFamily="34" charset="0"/>
              </a:rPr>
              <a:t> symbol in the memorized sequence. </a:t>
            </a:r>
          </a:p>
          <a:p>
            <a:r>
              <a:rPr lang="en-US" dirty="0">
                <a:effectLst/>
                <a:latin typeface="Arial" panose="020B0604020202020204" pitchFamily="34" charset="0"/>
              </a:rPr>
              <a:t>I assume that Working Memory includes:  a </a:t>
            </a:r>
            <a:r>
              <a:rPr lang="en-US" i="1" dirty="0">
                <a:effectLst/>
                <a:latin typeface="Arial" panose="020B0604020202020204" pitchFamily="34" charset="0"/>
              </a:rPr>
              <a:t>current-number </a:t>
            </a:r>
            <a:r>
              <a:rPr lang="en-US" dirty="0">
                <a:effectLst/>
                <a:latin typeface="Arial" panose="020B0604020202020204" pitchFamily="34" charset="0"/>
              </a:rPr>
              <a:t>neuron that keeps track of a natural number k representing where we are up to in the count, a </a:t>
            </a:r>
            <a:r>
              <a:rPr lang="en-US" i="1" dirty="0">
                <a:effectLst/>
                <a:latin typeface="Arial" panose="020B0604020202020204" pitchFamily="34" charset="0"/>
              </a:rPr>
              <a:t>current-symbol</a:t>
            </a:r>
            <a:r>
              <a:rPr lang="en-US" dirty="0">
                <a:effectLst/>
                <a:latin typeface="Arial" panose="020B0604020202020204" pitchFamily="34" charset="0"/>
              </a:rPr>
              <a:t> neuron that keeps track of the corresponding symbol in the sequence, and a </a:t>
            </a:r>
            <a:r>
              <a:rPr lang="en-US" i="1" dirty="0">
                <a:effectLst/>
                <a:latin typeface="Arial" panose="020B0604020202020204" pitchFamily="34" charset="0"/>
              </a:rPr>
              <a:t>goal </a:t>
            </a:r>
            <a:r>
              <a:rPr lang="en-US" dirty="0">
                <a:effectLst/>
                <a:latin typeface="Arial" panose="020B0604020202020204" pitchFamily="34" charset="0"/>
              </a:rPr>
              <a:t>neuron that holds the goal number g. </a:t>
            </a:r>
          </a:p>
          <a:p>
            <a:r>
              <a:rPr lang="en-US" dirty="0">
                <a:effectLst/>
                <a:latin typeface="Arial" panose="020B0604020202020204" pitchFamily="34" charset="0"/>
              </a:rPr>
              <a:t>These neurons represent three distinct “roles”, which will, during the computation, synchronize with particular symbol neurons that fill these roles.</a:t>
            </a:r>
          </a:p>
          <a:p>
            <a:endParaRPr lang="en-US" dirty="0">
              <a:effectLst/>
              <a:latin typeface="Arial" panose="020B0604020202020204" pitchFamily="34" charset="0"/>
            </a:endParaRPr>
          </a:p>
          <a:p>
            <a:r>
              <a:rPr lang="en-US" dirty="0">
                <a:effectLst/>
                <a:latin typeface="Arial" panose="020B0604020202020204" pitchFamily="34" charset="0"/>
              </a:rPr>
              <a:t>----------</a:t>
            </a:r>
          </a:p>
          <a:p>
            <a:r>
              <a:rPr lang="en-US" dirty="0">
                <a:effectLst/>
                <a:latin typeface="Arial" panose="020B0604020202020204" pitchFamily="34" charset="0"/>
              </a:rPr>
              <a:t>Synchronizing WM and symbol neurons:</a:t>
            </a:r>
          </a:p>
          <a:p>
            <a:endParaRPr lang="en-US" dirty="0">
              <a:effectLst/>
              <a:latin typeface="Arial" panose="020B0604020202020204" pitchFamily="34" charset="0"/>
            </a:endParaRPr>
          </a:p>
          <a:p>
            <a:r>
              <a:rPr lang="en-US" dirty="0">
                <a:effectLst/>
                <a:latin typeface="Arial" panose="020B0604020202020204" pitchFamily="34" charset="0"/>
              </a:rPr>
              <a:t>Basically the role neuron and a corresponding symbol neuron fire together, though questions remain about exactly what synchronization conditions they satisfy. </a:t>
            </a:r>
          </a:p>
          <a:p>
            <a:endParaRPr lang="en-US" dirty="0">
              <a:effectLst/>
              <a:latin typeface="Arial" panose="020B0604020202020204" pitchFamily="34" charset="0"/>
            </a:endParaRPr>
          </a:p>
          <a:p>
            <a:r>
              <a:rPr lang="en-US" dirty="0">
                <a:effectLst/>
                <a:latin typeface="Arial" panose="020B0604020202020204" pitchFamily="34" charset="0"/>
              </a:rPr>
              <a:t>Another issue is how the system produces this synchronized firing. </a:t>
            </a:r>
          </a:p>
          <a:p>
            <a:r>
              <a:rPr lang="en-US" dirty="0">
                <a:effectLst/>
                <a:latin typeface="Arial" panose="020B0604020202020204" pitchFamily="34" charset="0"/>
              </a:rPr>
              <a:t>This may require that the graph contain directed edges in both directions, between the role neuron and all the possible symbol neurons in the SKS that might potentially fill this role. </a:t>
            </a:r>
          </a:p>
          <a:p>
            <a:r>
              <a:rPr lang="en-US" dirty="0">
                <a:effectLst/>
                <a:latin typeface="Arial" panose="020B0604020202020204" pitchFamily="34" charset="0"/>
              </a:rPr>
              <a:t>These edges can contribute potential between the two neurons so that once they are both firing, they can help each other to continue firing.</a:t>
            </a:r>
          </a:p>
          <a:p>
            <a:br>
              <a:rPr lang="en-US" dirty="0"/>
            </a:br>
            <a:r>
              <a:rPr lang="en-US" dirty="0">
                <a:effectLst/>
                <a:latin typeface="Arial" panose="020B0604020202020204" pitchFamily="34" charset="0"/>
              </a:rPr>
              <a:t>In the rest of this section, I elaborate on some issues involved in answering the queries. </a:t>
            </a:r>
          </a:p>
          <a:p>
            <a:r>
              <a:rPr lang="en-US" dirty="0">
                <a:effectLst/>
                <a:latin typeface="Arial" panose="020B0604020202020204" pitchFamily="34" charset="0"/>
              </a:rPr>
              <a:t>Section 4.1 describes the core of the implementation: a mechanism for incrementing the count by 1 while moving one step in the sequence of symbols.</a:t>
            </a:r>
            <a:br>
              <a:rPr lang="en-US" dirty="0"/>
            </a:br>
            <a:r>
              <a:rPr lang="en-US" dirty="0">
                <a:effectLst/>
                <a:latin typeface="Arial" panose="020B0604020202020204" pitchFamily="34" charset="0"/>
              </a:rPr>
              <a:t>Section 4.2 describes how to start and end the counting process. </a:t>
            </a:r>
          </a:p>
          <a:p>
            <a:r>
              <a:rPr lang="en-US" dirty="0">
                <a:effectLst/>
                <a:latin typeface="Arial" panose="020B0604020202020204" pitchFamily="34" charset="0"/>
              </a:rPr>
              <a:t>Section 4.3 discusses how to tie it all together to answer the queries.</a:t>
            </a: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48</a:t>
            </a:fld>
            <a:endParaRPr lang="en-US"/>
          </a:p>
        </p:txBody>
      </p:sp>
    </p:spTree>
    <p:extLst>
      <p:ext uri="{BB962C8B-B14F-4D97-AF65-F5344CB8AC3E}">
        <p14:creationId xmlns:p14="http://schemas.microsoft.com/office/powerpoint/2010/main" val="2510452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Consider any fixed </a:t>
            </a:r>
            <a:r>
              <a:rPr lang="en-US" dirty="0" err="1">
                <a:effectLst/>
                <a:latin typeface="Arial" panose="020B0604020202020204" pitchFamily="34" charset="0"/>
              </a:rPr>
              <a:t>i</a:t>
            </a:r>
            <a:r>
              <a:rPr lang="en-US" dirty="0">
                <a:effectLst/>
                <a:latin typeface="Arial" panose="020B0604020202020204" pitchFamily="34" charset="0"/>
              </a:rPr>
              <a:t> ∈ {1, . . . , k − 1}.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The increment operation starts with the </a:t>
            </a:r>
            <a:r>
              <a:rPr lang="en-US" i="1" dirty="0">
                <a:effectLst/>
                <a:latin typeface="Arial" panose="020B0604020202020204" pitchFamily="34" charset="0"/>
              </a:rPr>
              <a:t>current-number</a:t>
            </a:r>
            <a:r>
              <a:rPr lang="en-US" dirty="0">
                <a:effectLst/>
                <a:latin typeface="Arial" panose="020B0604020202020204" pitchFamily="34" charset="0"/>
              </a:rPr>
              <a:t> neuron in the Working Memory bound to neuron </a:t>
            </a:r>
            <a:r>
              <a:rPr lang="en-US" i="1" dirty="0">
                <a:effectLst/>
                <a:latin typeface="Arial" panose="020B0604020202020204" pitchFamily="34" charset="0"/>
              </a:rPr>
              <a:t>rep(</a:t>
            </a:r>
            <a:r>
              <a:rPr lang="en-US" i="1" dirty="0" err="1">
                <a:effectLst/>
                <a:latin typeface="Arial" panose="020B0604020202020204" pitchFamily="34" charset="0"/>
              </a:rPr>
              <a:t>i</a:t>
            </a:r>
            <a:r>
              <a:rPr lang="en-US" i="1" dirty="0">
                <a:effectLst/>
                <a:latin typeface="Arial" panose="020B0604020202020204" pitchFamily="34" charset="0"/>
              </a:rPr>
              <a:t>)</a:t>
            </a:r>
            <a:r>
              <a:rPr lang="en-US" dirty="0">
                <a:effectLst/>
                <a:latin typeface="Arial" panose="020B0604020202020204" pitchFamily="34" charset="0"/>
              </a:rPr>
              <a:t>, and the </a:t>
            </a:r>
            <a:r>
              <a:rPr lang="en-US" i="1" dirty="0">
                <a:effectLst/>
                <a:latin typeface="Arial" panose="020B0604020202020204" pitchFamily="34" charset="0"/>
              </a:rPr>
              <a:t>current-letter</a:t>
            </a:r>
            <a:r>
              <a:rPr lang="en-US" dirty="0">
                <a:effectLst/>
                <a:latin typeface="Arial" panose="020B0604020202020204" pitchFamily="34" charset="0"/>
              </a:rPr>
              <a:t> neuron in the Working Memory bound to neuron </a:t>
            </a:r>
            <a:r>
              <a:rPr lang="en-US" i="1" dirty="0">
                <a:effectLst/>
                <a:latin typeface="Arial" panose="020B0604020202020204" pitchFamily="34" charset="0"/>
              </a:rPr>
              <a:t>rep(</a:t>
            </a:r>
            <a:r>
              <a:rPr lang="en-US" i="1" dirty="0" err="1">
                <a:effectLst/>
                <a:latin typeface="Arial" panose="020B0604020202020204" pitchFamily="34" charset="0"/>
              </a:rPr>
              <a:t>si</a:t>
            </a:r>
            <a:r>
              <a:rPr lang="en-US" i="1" dirty="0">
                <a:effectLst/>
                <a:latin typeface="Arial" panose="020B0604020202020204" pitchFamily="34" charset="0"/>
              </a:rPr>
              <a:t>).</a:t>
            </a:r>
            <a:br>
              <a:rPr lang="en-US" i="1" dirty="0"/>
            </a:br>
            <a:r>
              <a:rPr lang="en-US" dirty="0">
                <a:effectLst/>
                <a:latin typeface="Arial" panose="020B0604020202020204" pitchFamily="34" charset="0"/>
              </a:rPr>
              <a:t>Specifically, we start with the </a:t>
            </a:r>
            <a:r>
              <a:rPr lang="en-US" i="1" dirty="0">
                <a:effectLst/>
                <a:latin typeface="Arial" panose="020B0604020202020204" pitchFamily="34" charset="0"/>
              </a:rPr>
              <a:t>current-number</a:t>
            </a:r>
            <a:r>
              <a:rPr lang="en-US" dirty="0">
                <a:effectLst/>
                <a:latin typeface="Arial" panose="020B0604020202020204" pitchFamily="34" charset="0"/>
              </a:rPr>
              <a:t> and </a:t>
            </a:r>
            <a:r>
              <a:rPr lang="en-US" i="1" dirty="0">
                <a:effectLst/>
                <a:latin typeface="Arial" panose="020B0604020202020204" pitchFamily="34" charset="0"/>
              </a:rPr>
              <a:t>current-letter </a:t>
            </a:r>
            <a:r>
              <a:rPr lang="en-US" dirty="0">
                <a:effectLst/>
                <a:latin typeface="Arial" panose="020B0604020202020204" pitchFamily="34" charset="0"/>
              </a:rPr>
              <a:t>neurons firing, along with the symbol neurons </a:t>
            </a:r>
            <a:r>
              <a:rPr lang="en-US" i="1" dirty="0">
                <a:effectLst/>
                <a:latin typeface="Arial" panose="020B0604020202020204" pitchFamily="34" charset="0"/>
              </a:rPr>
              <a:t>rep(</a:t>
            </a:r>
            <a:r>
              <a:rPr lang="en-US" i="1" dirty="0" err="1">
                <a:effectLst/>
                <a:latin typeface="Arial" panose="020B0604020202020204" pitchFamily="34" charset="0"/>
              </a:rPr>
              <a:t>i</a:t>
            </a:r>
            <a:r>
              <a:rPr lang="en-US" i="1" dirty="0">
                <a:effectLst/>
                <a:latin typeface="Arial" panose="020B0604020202020204" pitchFamily="34" charset="0"/>
              </a:rPr>
              <a:t>)</a:t>
            </a:r>
            <a:r>
              <a:rPr lang="en-US" dirty="0">
                <a:effectLst/>
                <a:latin typeface="Arial" panose="020B0604020202020204" pitchFamily="34" charset="0"/>
              </a:rPr>
              <a:t> and </a:t>
            </a:r>
            <a:r>
              <a:rPr lang="en-US" i="1" dirty="0">
                <a:effectLst/>
                <a:latin typeface="Arial" panose="020B0604020202020204" pitchFamily="34" charset="0"/>
              </a:rPr>
              <a:t>rep(</a:t>
            </a:r>
            <a:r>
              <a:rPr lang="en-US" i="1" dirty="0" err="1">
                <a:effectLst/>
                <a:latin typeface="Arial" panose="020B0604020202020204" pitchFamily="34" charset="0"/>
              </a:rPr>
              <a:t>si</a:t>
            </a:r>
            <a:r>
              <a:rPr lang="en-US" i="1" dirty="0">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The result should be that the </a:t>
            </a:r>
            <a:r>
              <a:rPr lang="en-US" i="1" dirty="0">
                <a:effectLst/>
                <a:latin typeface="Arial" panose="020B0604020202020204" pitchFamily="34" charset="0"/>
              </a:rPr>
              <a:t>current-number</a:t>
            </a:r>
            <a:r>
              <a:rPr lang="en-US" dirty="0">
                <a:effectLst/>
                <a:latin typeface="Arial" panose="020B0604020202020204" pitchFamily="34" charset="0"/>
              </a:rPr>
              <a:t> neuron gets bound to </a:t>
            </a:r>
            <a:r>
              <a:rPr lang="en-US" i="1" dirty="0">
                <a:effectLst/>
                <a:latin typeface="Arial" panose="020B0604020202020204" pitchFamily="34" charset="0"/>
              </a:rPr>
              <a:t>rep(</a:t>
            </a:r>
            <a:r>
              <a:rPr lang="en-US" i="1" dirty="0" err="1">
                <a:effectLst/>
                <a:latin typeface="Arial" panose="020B0604020202020204" pitchFamily="34" charset="0"/>
              </a:rPr>
              <a:t>i</a:t>
            </a:r>
            <a:r>
              <a:rPr lang="en-US" i="1" dirty="0">
                <a:effectLst/>
                <a:latin typeface="Arial" panose="020B0604020202020204" pitchFamily="34" charset="0"/>
              </a:rPr>
              <a:t> + 1), </a:t>
            </a:r>
            <a:r>
              <a:rPr lang="en-US" dirty="0">
                <a:effectLst/>
                <a:latin typeface="Arial" panose="020B0604020202020204" pitchFamily="34" charset="0"/>
              </a:rPr>
              <a:t>and the </a:t>
            </a:r>
            <a:r>
              <a:rPr lang="en-US" i="1" dirty="0">
                <a:effectLst/>
                <a:latin typeface="Arial" panose="020B0604020202020204" pitchFamily="34" charset="0"/>
              </a:rPr>
              <a:t>current-letter </a:t>
            </a:r>
            <a:r>
              <a:rPr lang="en-US" dirty="0">
                <a:effectLst/>
                <a:latin typeface="Arial" panose="020B0604020202020204" pitchFamily="34" charset="0"/>
              </a:rPr>
              <a:t>neuron gets bound to </a:t>
            </a:r>
            <a:r>
              <a:rPr lang="en-US" i="1" dirty="0">
                <a:effectLst/>
                <a:latin typeface="Arial" panose="020B0604020202020204" pitchFamily="34" charset="0"/>
              </a:rPr>
              <a:t>rep(s(i+1)).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That is, we should end with </a:t>
            </a:r>
            <a:r>
              <a:rPr lang="en-US" i="1" dirty="0">
                <a:effectLst/>
                <a:latin typeface="Arial" panose="020B0604020202020204" pitchFamily="34" charset="0"/>
              </a:rPr>
              <a:t>current-number</a:t>
            </a:r>
            <a:r>
              <a:rPr lang="en-US" dirty="0">
                <a:effectLst/>
                <a:latin typeface="Arial" panose="020B0604020202020204" pitchFamily="34" charset="0"/>
              </a:rPr>
              <a:t> and </a:t>
            </a:r>
            <a:r>
              <a:rPr lang="en-US" i="1" dirty="0">
                <a:effectLst/>
                <a:latin typeface="Arial" panose="020B0604020202020204" pitchFamily="34" charset="0"/>
              </a:rPr>
              <a:t>current-letter </a:t>
            </a:r>
            <a:r>
              <a:rPr lang="en-US" dirty="0">
                <a:effectLst/>
                <a:latin typeface="Arial" panose="020B0604020202020204" pitchFamily="34" charset="0"/>
              </a:rPr>
              <a:t>neurons firing, along with symbol neurons </a:t>
            </a:r>
            <a:r>
              <a:rPr lang="en-US" i="1" dirty="0">
                <a:effectLst/>
                <a:latin typeface="Arial" panose="020B0604020202020204" pitchFamily="34" charset="0"/>
              </a:rPr>
              <a:t>rep(</a:t>
            </a:r>
            <a:r>
              <a:rPr lang="en-US" i="1" dirty="0" err="1">
                <a:effectLst/>
                <a:latin typeface="Arial" panose="020B0604020202020204" pitchFamily="34" charset="0"/>
              </a:rPr>
              <a:t>i</a:t>
            </a:r>
            <a:r>
              <a:rPr lang="en-US" i="1" dirty="0">
                <a:effectLst/>
                <a:latin typeface="Arial" panose="020B0604020202020204" pitchFamily="34" charset="0"/>
              </a:rPr>
              <a:t> + 1) </a:t>
            </a:r>
            <a:r>
              <a:rPr lang="en-US" dirty="0">
                <a:effectLst/>
                <a:latin typeface="Arial" panose="020B0604020202020204" pitchFamily="34" charset="0"/>
              </a:rPr>
              <a:t>and </a:t>
            </a:r>
            <a:r>
              <a:rPr lang="en-US" i="1" dirty="0">
                <a:effectLst/>
                <a:latin typeface="Arial" panose="020B0604020202020204" pitchFamily="34" charset="0"/>
              </a:rPr>
              <a:t>rep(s(i+1)).</a:t>
            </a:r>
            <a:br>
              <a:rPr lang="en-US" dirty="0"/>
            </a:b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We assume that the increment is triggered by some special </a:t>
            </a:r>
            <a:r>
              <a:rPr lang="en-US" i="1" dirty="0">
                <a:effectLst/>
                <a:latin typeface="Arial" panose="020B0604020202020204" pitchFamily="34" charset="0"/>
              </a:rPr>
              <a:t>next </a:t>
            </a:r>
            <a:r>
              <a:rPr lang="en-US" dirty="0">
                <a:effectLst/>
                <a:latin typeface="Arial" panose="020B0604020202020204" pitchFamily="34" charset="0"/>
              </a:rPr>
              <a:t>input signal, produced by the firing of a special input neuron.</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49</a:t>
            </a:fld>
            <a:endParaRPr lang="en-US"/>
          </a:p>
        </p:txBody>
      </p:sp>
    </p:spTree>
    <p:extLst>
      <p:ext uri="{BB962C8B-B14F-4D97-AF65-F5344CB8AC3E}">
        <p14:creationId xmlns:p14="http://schemas.microsoft.com/office/powerpoint/2010/main" val="4286771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SNN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mention Lili paper, for keeping history info.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Hierarchical: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new OF paper.</a:t>
            </a:r>
          </a:p>
        </p:txBody>
      </p:sp>
      <p:sp>
        <p:nvSpPr>
          <p:cNvPr id="4" name="Slide Number Placeholder 3"/>
          <p:cNvSpPr>
            <a:spLocks noGrp="1"/>
          </p:cNvSpPr>
          <p:nvPr>
            <p:ph type="sldNum" sz="quarter" idx="5"/>
          </p:nvPr>
        </p:nvSpPr>
        <p:spPr/>
        <p:txBody>
          <a:bodyPr/>
          <a:lstStyle/>
          <a:p>
            <a:fld id="{D6828EB4-FB9C-4696-8ECB-AEE2A9FC4C05}" type="slidenum">
              <a:rPr lang="en-US" smtClean="0"/>
              <a:t>5</a:t>
            </a:fld>
            <a:endParaRPr lang="en-US"/>
          </a:p>
        </p:txBody>
      </p:sp>
    </p:spTree>
    <p:extLst>
      <p:ext uri="{BB962C8B-B14F-4D97-AF65-F5344CB8AC3E}">
        <p14:creationId xmlns:p14="http://schemas.microsoft.com/office/powerpoint/2010/main" val="16770262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Query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Starting: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We need a way of triggering the firing of the first number neuron, </a:t>
            </a:r>
            <a:r>
              <a:rPr lang="en-US" i="1" dirty="0">
                <a:effectLst/>
                <a:latin typeface="Arial" panose="020B0604020202020204" pitchFamily="34" charset="0"/>
              </a:rPr>
              <a:t>rep(1)</a:t>
            </a:r>
            <a:r>
              <a:rPr lang="en-US" dirty="0">
                <a:effectLst/>
                <a:latin typeface="Arial" panose="020B0604020202020204" pitchFamily="34" charset="0"/>
              </a:rPr>
              <a:t>, and the first letter neuron, </a:t>
            </a:r>
            <a:r>
              <a:rPr lang="en-US" i="1" dirty="0">
                <a:effectLst/>
                <a:latin typeface="Arial" panose="020B0604020202020204" pitchFamily="34" charset="0"/>
              </a:rPr>
              <a:t>rep(s1).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Since these neurons have no incoming potential from predecessor neurons, we will use a special input to get them firing.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Namely, we assume an external excitatory neuron, with edges to both the </a:t>
            </a:r>
            <a:r>
              <a:rPr lang="en-US" i="1" dirty="0">
                <a:effectLst/>
                <a:latin typeface="Arial" panose="020B0604020202020204" pitchFamily="34" charset="0"/>
              </a:rPr>
              <a:t>current-number</a:t>
            </a:r>
            <a:r>
              <a:rPr lang="en-US" dirty="0">
                <a:effectLst/>
                <a:latin typeface="Arial" panose="020B0604020202020204" pitchFamily="34" charset="0"/>
              </a:rPr>
              <a:t> and </a:t>
            </a:r>
            <a:r>
              <a:rPr lang="en-US" i="1" dirty="0">
                <a:effectLst/>
                <a:latin typeface="Arial" panose="020B0604020202020204" pitchFamily="34" charset="0"/>
              </a:rPr>
              <a:t>current-letter </a:t>
            </a:r>
            <a:r>
              <a:rPr lang="en-US" i="0" dirty="0">
                <a:effectLst/>
                <a:latin typeface="Arial" panose="020B0604020202020204" pitchFamily="34" charset="0"/>
              </a:rPr>
              <a:t>WM </a:t>
            </a:r>
            <a:r>
              <a:rPr lang="en-US" dirty="0">
                <a:effectLst/>
                <a:latin typeface="Arial" panose="020B0604020202020204" pitchFamily="34" charset="0"/>
              </a:rPr>
              <a:t>neurons, with sufficiently high weight to meet their thresholds.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The external neuron also has edges to the number neuron </a:t>
            </a:r>
            <a:r>
              <a:rPr lang="en-US" i="1" dirty="0">
                <a:effectLst/>
                <a:latin typeface="Arial" panose="020B0604020202020204" pitchFamily="34" charset="0"/>
              </a:rPr>
              <a:t>rep(1)</a:t>
            </a:r>
            <a:r>
              <a:rPr lang="en-US" dirty="0">
                <a:effectLst/>
                <a:latin typeface="Arial" panose="020B0604020202020204" pitchFamily="34" charset="0"/>
              </a:rPr>
              <a:t> and the letter neuron </a:t>
            </a:r>
            <a:r>
              <a:rPr lang="en-US" i="1" dirty="0">
                <a:effectLst/>
                <a:latin typeface="Arial" panose="020B0604020202020204" pitchFamily="34" charset="0"/>
              </a:rPr>
              <a:t>rep(s1).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These latter two edges have weight s + </a:t>
            </a:r>
            <a:r>
              <a:rPr lang="en-US" dirty="0" err="1">
                <a:effectLst/>
                <a:latin typeface="Arial" panose="020B0604020202020204" pitchFamily="34" charset="0"/>
              </a:rPr>
              <a:t>exc</a:t>
            </a:r>
            <a:r>
              <a:rPr lang="en-US" dirty="0">
                <a:effectLst/>
                <a:latin typeface="Arial" panose="020B0604020202020204" pitchFamily="34" charset="0"/>
              </a:rPr>
              <a:t> instead of just </a:t>
            </a:r>
            <a:r>
              <a:rPr lang="en-US" dirty="0" err="1">
                <a:effectLst/>
                <a:latin typeface="Arial" panose="020B0604020202020204" pitchFamily="34" charset="0"/>
              </a:rPr>
              <a:t>exc</a:t>
            </a:r>
            <a:r>
              <a:rPr lang="en-US" dirty="0">
                <a:effectLst/>
                <a:latin typeface="Arial" panose="020B0604020202020204" pitchFamily="34" charset="0"/>
              </a:rPr>
              <a:t> as in the incrementing mechanism.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The extra s compensates for the fact that neurons </a:t>
            </a:r>
            <a:r>
              <a:rPr lang="en-US" i="1" dirty="0">
                <a:effectLst/>
                <a:latin typeface="Arial" panose="020B0604020202020204" pitchFamily="34" charset="0"/>
              </a:rPr>
              <a:t>rep(1)</a:t>
            </a:r>
            <a:r>
              <a:rPr lang="en-US" dirty="0">
                <a:effectLst/>
                <a:latin typeface="Arial" panose="020B0604020202020204" pitchFamily="34" charset="0"/>
              </a:rPr>
              <a:t> and </a:t>
            </a:r>
            <a:r>
              <a:rPr lang="en-US" i="1" dirty="0">
                <a:effectLst/>
                <a:latin typeface="Arial" panose="020B0604020202020204" pitchFamily="34" charset="0"/>
              </a:rPr>
              <a:t>rep(s1) </a:t>
            </a:r>
            <a:r>
              <a:rPr lang="en-US" dirty="0">
                <a:effectLst/>
                <a:latin typeface="Arial" panose="020B0604020202020204" pitchFamily="34" charset="0"/>
              </a:rPr>
              <a:t>don’t receive potential contributions of s from their predecessors.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We also must set the goal to a particular desired goal number 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For this, we use another external input to excite the </a:t>
            </a:r>
            <a:r>
              <a:rPr lang="en-US" i="1" dirty="0">
                <a:effectLst/>
                <a:latin typeface="Arial" panose="020B0604020202020204" pitchFamily="34" charset="0"/>
              </a:rPr>
              <a:t>goal</a:t>
            </a:r>
            <a:r>
              <a:rPr lang="en-US" dirty="0">
                <a:effectLst/>
                <a:latin typeface="Arial" panose="020B0604020202020204" pitchFamily="34" charset="0"/>
              </a:rPr>
              <a:t> WM neuron to begin firing.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And, we input the goal number g in unary, and thereby trigger the </a:t>
            </a:r>
            <a:r>
              <a:rPr lang="en-US" i="1" dirty="0">
                <a:effectLst/>
                <a:latin typeface="Arial" panose="020B0604020202020204" pitchFamily="34" charset="0"/>
              </a:rPr>
              <a:t>number</a:t>
            </a:r>
            <a:r>
              <a:rPr lang="en-US" dirty="0">
                <a:effectLst/>
                <a:latin typeface="Arial" panose="020B0604020202020204" pitchFamily="34" charset="0"/>
              </a:rPr>
              <a:t> neuron </a:t>
            </a:r>
            <a:r>
              <a:rPr lang="en-US" i="1" dirty="0">
                <a:effectLst/>
                <a:latin typeface="Arial" panose="020B0604020202020204" pitchFamily="34" charset="0"/>
              </a:rPr>
              <a:t>rep(g) </a:t>
            </a:r>
            <a:r>
              <a:rPr lang="en-US" dirty="0">
                <a:effectLst/>
                <a:latin typeface="Arial" panose="020B0604020202020204" pitchFamily="34" charset="0"/>
              </a:rPr>
              <a:t>to fire.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effectLst/>
                <a:latin typeface="Arial" panose="020B0604020202020204" pitchFamily="34" charset="0"/>
              </a:rPr>
              <a:t>But now we have a danger of confusion involving the number neurons.</a:t>
            </a:r>
            <a:br>
              <a:rPr lang="en-US" dirty="0"/>
            </a:br>
            <a:r>
              <a:rPr lang="en-US" dirty="0">
                <a:effectLst/>
                <a:latin typeface="Arial" panose="020B0604020202020204" pitchFamily="34" charset="0"/>
              </a:rPr>
              <a:t>Namely, after these initializations, both the </a:t>
            </a:r>
            <a:r>
              <a:rPr lang="en-US" i="1" dirty="0">
                <a:effectLst/>
                <a:latin typeface="Arial" panose="020B0604020202020204" pitchFamily="34" charset="0"/>
              </a:rPr>
              <a:t>current-number </a:t>
            </a:r>
            <a:r>
              <a:rPr lang="en-US" dirty="0">
                <a:effectLst/>
                <a:latin typeface="Arial" panose="020B0604020202020204" pitchFamily="34" charset="0"/>
              </a:rPr>
              <a:t>and </a:t>
            </a:r>
            <a:r>
              <a:rPr lang="en-US" i="1" dirty="0">
                <a:effectLst/>
                <a:latin typeface="Arial" panose="020B0604020202020204" pitchFamily="34" charset="0"/>
              </a:rPr>
              <a:t>goal</a:t>
            </a:r>
            <a:r>
              <a:rPr lang="en-US" dirty="0">
                <a:effectLst/>
                <a:latin typeface="Arial" panose="020B0604020202020204" pitchFamily="34" charset="0"/>
              </a:rPr>
              <a:t> WM neurons are firing, together with their corresponding </a:t>
            </a:r>
            <a:r>
              <a:rPr lang="en-US" i="1" dirty="0">
                <a:effectLst/>
                <a:latin typeface="Arial" panose="020B0604020202020204" pitchFamily="34" charset="0"/>
              </a:rPr>
              <a:t>number </a:t>
            </a:r>
            <a:r>
              <a:rPr lang="en-US" dirty="0">
                <a:effectLst/>
                <a:latin typeface="Arial" panose="020B0604020202020204" pitchFamily="34" charset="0"/>
              </a:rPr>
              <a:t>neurons.</a:t>
            </a:r>
            <a:br>
              <a:rPr lang="en-US" dirty="0"/>
            </a:br>
            <a:r>
              <a:rPr lang="en-US" dirty="0">
                <a:effectLst/>
                <a:latin typeface="Arial" panose="020B0604020202020204" pitchFamily="34" charset="0"/>
              </a:rPr>
              <a:t>So there is a danger of confusion between the goal number and the current number.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Disambiguating this probably involves a synchronization protocol, such as alternating the firing activities for the two WM neurons.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a:t>
            </a:r>
            <a:br>
              <a:rPr lang="en-US" dirty="0"/>
            </a:br>
            <a:r>
              <a:rPr lang="en-US" dirty="0">
                <a:effectLst/>
                <a:latin typeface="Arial" panose="020B0604020202020204" pitchFamily="34" charset="0"/>
              </a:rPr>
              <a:t>Stopping: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The mechanism must also recognize when the current count has reached the goal number 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This requires an equality-detection mechanism to recognize that the </a:t>
            </a:r>
            <a:r>
              <a:rPr lang="en-US" i="1" dirty="0">
                <a:effectLst/>
                <a:latin typeface="Arial" panose="020B0604020202020204" pitchFamily="34" charset="0"/>
              </a:rPr>
              <a:t>goal </a:t>
            </a:r>
            <a:r>
              <a:rPr lang="en-US" dirty="0">
                <a:effectLst/>
                <a:latin typeface="Arial" panose="020B0604020202020204" pitchFamily="34" charset="0"/>
              </a:rPr>
              <a:t>and </a:t>
            </a:r>
            <a:r>
              <a:rPr lang="en-US" i="1" dirty="0">
                <a:effectLst/>
                <a:latin typeface="Arial" panose="020B0604020202020204" pitchFamily="34" charset="0"/>
              </a:rPr>
              <a:t>current-number</a:t>
            </a:r>
            <a:r>
              <a:rPr lang="en-US" dirty="0">
                <a:effectLst/>
                <a:latin typeface="Arial" panose="020B0604020202020204" pitchFamily="34" charset="0"/>
              </a:rPr>
              <a:t> WM neurons are bound to the same </a:t>
            </a:r>
            <a:r>
              <a:rPr lang="en-US" i="1" dirty="0">
                <a:effectLst/>
                <a:latin typeface="Arial" panose="020B0604020202020204" pitchFamily="34" charset="0"/>
              </a:rPr>
              <a:t>number neuron</a:t>
            </a:r>
            <a:r>
              <a:rPr lang="en-US" dirty="0">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The design of such a mechanism would depend on our synchronization protocol for different bindings.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For example, if we are simply alternating the firings of the two pairs of neurons, then the mechanism would have to recognize when the same </a:t>
            </a:r>
            <a:r>
              <a:rPr lang="en-US" i="1" dirty="0">
                <a:effectLst/>
                <a:latin typeface="Arial" panose="020B0604020202020204" pitchFamily="34" charset="0"/>
              </a:rPr>
              <a:t>number </a:t>
            </a:r>
            <a:r>
              <a:rPr lang="en-US" dirty="0">
                <a:effectLst/>
                <a:latin typeface="Arial" panose="020B0604020202020204" pitchFamily="34" charset="0"/>
              </a:rPr>
              <a:t>neuron fired at two consecutive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This might be implemented by maintaining some firing history in the state of each number neuron, or in special neurons as in [5].</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effectLst/>
                <a:latin typeface="Arial" panose="020B0604020202020204" pitchFamily="34" charset="0"/>
              </a:rPr>
              <a:t>When the count is finished, we might also want to stop the firing of the </a:t>
            </a:r>
            <a:r>
              <a:rPr lang="en-US" i="1" dirty="0">
                <a:effectLst/>
                <a:latin typeface="Arial" panose="020B0604020202020204" pitchFamily="34" charset="0"/>
              </a:rPr>
              <a:t>current-number</a:t>
            </a:r>
            <a:r>
              <a:rPr lang="en-US" dirty="0">
                <a:effectLst/>
                <a:latin typeface="Arial" panose="020B0604020202020204" pitchFamily="34" charset="0"/>
              </a:rPr>
              <a:t> neuron.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For this, we should use some inhibitory input.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This remains to be worked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Query 2:</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effectLst/>
                <a:latin typeface="Arial" panose="020B0604020202020204" pitchFamily="34" charset="0"/>
              </a:rPr>
              <a:t>Starting the count is slightly different, in that an external input is used to trigger the firing of the starting </a:t>
            </a:r>
            <a:r>
              <a:rPr lang="en-US" i="1" dirty="0">
                <a:effectLst/>
                <a:latin typeface="Arial" panose="020B0604020202020204" pitchFamily="34" charset="0"/>
              </a:rPr>
              <a:t>letter </a:t>
            </a:r>
            <a:r>
              <a:rPr lang="en-US" dirty="0">
                <a:effectLst/>
                <a:latin typeface="Arial" panose="020B0604020202020204" pitchFamily="34" charset="0"/>
              </a:rPr>
              <a:t>neuron.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Starting the current-number neuron, and ending the count, are as before.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Stopping is as before.</a:t>
            </a:r>
            <a:br>
              <a:rPr lang="en-US" dirty="0"/>
            </a:b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50</a:t>
            </a:fld>
            <a:endParaRPr lang="en-US"/>
          </a:p>
        </p:txBody>
      </p:sp>
    </p:spTree>
    <p:extLst>
      <p:ext uri="{BB962C8B-B14F-4D97-AF65-F5344CB8AC3E}">
        <p14:creationId xmlns:p14="http://schemas.microsoft.com/office/powerpoint/2010/main" val="19131280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The complete solution to Query 1 involves advancing through the number and letter sequences in parallel, until the equality mechanism detects that the </a:t>
            </a:r>
            <a:r>
              <a:rPr lang="en-US" i="1" dirty="0">
                <a:effectLst/>
                <a:latin typeface="Arial" panose="020B0604020202020204" pitchFamily="34" charset="0"/>
              </a:rPr>
              <a:t>current-number </a:t>
            </a:r>
            <a:r>
              <a:rPr lang="en-US" dirty="0">
                <a:effectLst/>
                <a:latin typeface="Arial" panose="020B0604020202020204" pitchFamily="34" charset="0"/>
              </a:rPr>
              <a:t>neuron and the </a:t>
            </a:r>
            <a:r>
              <a:rPr lang="en-US" i="1" dirty="0">
                <a:effectLst/>
                <a:latin typeface="Arial" panose="020B0604020202020204" pitchFamily="34" charset="0"/>
              </a:rPr>
              <a:t>goal</a:t>
            </a:r>
            <a:r>
              <a:rPr lang="en-US" dirty="0">
                <a:effectLst/>
                <a:latin typeface="Arial" panose="020B0604020202020204" pitchFamily="34" charset="0"/>
              </a:rPr>
              <a:t> neuron bind to the same number neuron.</a:t>
            </a:r>
            <a:br>
              <a:rPr lang="en-US" dirty="0"/>
            </a:br>
            <a:r>
              <a:rPr lang="en-US" dirty="0">
                <a:effectLst/>
                <a:latin typeface="Arial" panose="020B0604020202020204" pitchFamily="34" charset="0"/>
              </a:rPr>
              <a:t>At that point, computational activity shifts to the IKS: another external excitatory input signal gets sent to all the intuitive concept neurons in the IKS that correspond to letter neurons in the SKS. </a:t>
            </a:r>
          </a:p>
          <a:p>
            <a:r>
              <a:rPr lang="en-US" dirty="0">
                <a:effectLst/>
                <a:latin typeface="Arial" panose="020B0604020202020204" pitchFamily="34" charset="0"/>
              </a:rPr>
              <a:t>The unique currently-firing </a:t>
            </a:r>
            <a:r>
              <a:rPr lang="en-US" i="1" dirty="0">
                <a:effectLst/>
                <a:latin typeface="Arial" panose="020B0604020202020204" pitchFamily="34" charset="0"/>
              </a:rPr>
              <a:t>letter</a:t>
            </a:r>
            <a:r>
              <a:rPr lang="en-US" dirty="0">
                <a:effectLst/>
                <a:latin typeface="Arial" panose="020B0604020202020204" pitchFamily="34" charset="0"/>
              </a:rPr>
              <a:t> neuron in SKS also contributes potential to its corresponding intuitive </a:t>
            </a:r>
            <a:r>
              <a:rPr lang="en-US" i="1" dirty="0">
                <a:effectLst/>
                <a:latin typeface="Arial" panose="020B0604020202020204" pitchFamily="34" charset="0"/>
              </a:rPr>
              <a:t>concept </a:t>
            </a:r>
            <a:r>
              <a:rPr lang="en-US" dirty="0">
                <a:effectLst/>
                <a:latin typeface="Arial" panose="020B0604020202020204" pitchFamily="34" charset="0"/>
              </a:rPr>
              <a:t>neuron in IKS. </a:t>
            </a:r>
          </a:p>
          <a:p>
            <a:r>
              <a:rPr lang="en-US" dirty="0">
                <a:effectLst/>
                <a:latin typeface="Arial" panose="020B0604020202020204" pitchFamily="34" charset="0"/>
              </a:rPr>
              <a:t>Based on a combination of these two types of potential, the correct intuitive concept neuron for the chosen letter starts firing.</a:t>
            </a:r>
          </a:p>
          <a:p>
            <a:br>
              <a:rPr lang="en-US" dirty="0"/>
            </a:br>
            <a:r>
              <a:rPr lang="en-US" dirty="0">
                <a:effectLst/>
                <a:latin typeface="Arial" panose="020B0604020202020204" pitchFamily="34" charset="0"/>
              </a:rPr>
              <a:t>Once the correct intuitive concept neuron starts firing, it causes a cascade of firings in the IKS, which yields a probability distribution of decision neurons, or emotional reaction neurons, that are reached by the cascade. </a:t>
            </a:r>
          </a:p>
          <a:p>
            <a:r>
              <a:rPr lang="en-US" dirty="0">
                <a:effectLst/>
                <a:latin typeface="Arial" panose="020B0604020202020204" pitchFamily="34" charset="0"/>
              </a:rPr>
              <a:t>Under plausible assumptions about the IKS, with high probability, this soon leads (within some time </a:t>
            </a:r>
            <a:r>
              <a:rPr lang="en-US" dirty="0" err="1">
                <a:effectLst/>
                <a:latin typeface="Arial" panose="020B0604020202020204" pitchFamily="34" charset="0"/>
              </a:rPr>
              <a:t>tiks</a:t>
            </a:r>
            <a:r>
              <a:rPr lang="en-US" dirty="0">
                <a:effectLst/>
                <a:latin typeface="Arial" panose="020B0604020202020204" pitchFamily="34" charset="0"/>
              </a:rPr>
              <a:t>) to a unique, persistent decision. </a:t>
            </a:r>
          </a:p>
          <a:p>
            <a:r>
              <a:rPr lang="en-US" dirty="0">
                <a:effectLst/>
                <a:latin typeface="Arial" panose="020B0604020202020204" pitchFamily="34" charset="0"/>
              </a:rPr>
              <a:t>Analyzing this probability will require</a:t>
            </a:r>
            <a:r>
              <a:rPr lang="en-US" dirty="0">
                <a:effectLst/>
                <a:latin typeface="+mn-lt"/>
              </a:rPr>
              <a:t> </a:t>
            </a:r>
            <a:r>
              <a:rPr lang="en-US" dirty="0">
                <a:effectLst/>
                <a:latin typeface="Arial" panose="020B0604020202020204" pitchFamily="34" charset="0"/>
              </a:rPr>
              <a:t>a more detailed model of how the firing cascades operate in the IKS.</a:t>
            </a:r>
          </a:p>
          <a:p>
            <a:br>
              <a:rPr lang="en-US" dirty="0"/>
            </a:br>
            <a:r>
              <a:rPr lang="en-US" dirty="0">
                <a:effectLst/>
                <a:latin typeface="Arial" panose="020B0604020202020204" pitchFamily="34" charset="0"/>
              </a:rPr>
              <a:t>The overall latency for answering the query will be approximately </a:t>
            </a:r>
            <a:r>
              <a:rPr lang="en-US" dirty="0" err="1">
                <a:effectLst/>
                <a:latin typeface="Arial" panose="020B0604020202020204" pitchFamily="34" charset="0"/>
              </a:rPr>
              <a:t>gd</a:t>
            </a:r>
            <a:r>
              <a:rPr lang="en-US" dirty="0">
                <a:effectLst/>
                <a:latin typeface="Arial" panose="020B0604020202020204" pitchFamily="34" charset="0"/>
              </a:rPr>
              <a:t> + </a:t>
            </a:r>
            <a:r>
              <a:rPr lang="en-US" dirty="0" err="1">
                <a:effectLst/>
                <a:latin typeface="Arial" panose="020B0604020202020204" pitchFamily="34" charset="0"/>
              </a:rPr>
              <a:t>tiks</a:t>
            </a:r>
            <a:r>
              <a:rPr lang="en-US" dirty="0">
                <a:effectLst/>
                <a:latin typeface="Arial" panose="020B0604020202020204" pitchFamily="34" charset="0"/>
              </a:rPr>
              <a:t>, for some constant d, where we are allowing d steps to account for each increment of </a:t>
            </a:r>
            <a:r>
              <a:rPr lang="en-US" i="1" dirty="0">
                <a:effectLst/>
                <a:latin typeface="Arial" panose="020B0604020202020204" pitchFamily="34" charset="0"/>
              </a:rPr>
              <a:t>current-number.</a:t>
            </a:r>
          </a:p>
          <a:p>
            <a:br>
              <a:rPr lang="en-US" dirty="0"/>
            </a:br>
            <a:r>
              <a:rPr lang="en-US" dirty="0">
                <a:effectLst/>
                <a:latin typeface="Arial" panose="020B0604020202020204" pitchFamily="34" charset="0"/>
              </a:rPr>
              <a:t>Processing for Query 2 is similar, LTTR.</a:t>
            </a:r>
          </a:p>
          <a:p>
            <a:r>
              <a:rPr lang="en-US" dirty="0">
                <a:effectLst/>
                <a:latin typeface="Arial" panose="020B0604020202020204" pitchFamily="34" charset="0"/>
              </a:rPr>
              <a:t>The difference is in the initialization of current-number.</a:t>
            </a:r>
            <a:br>
              <a:rPr lang="en-US" dirty="0"/>
            </a:b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51</a:t>
            </a:fld>
            <a:endParaRPr lang="en-US"/>
          </a:p>
        </p:txBody>
      </p:sp>
    </p:spTree>
    <p:extLst>
      <p:ext uri="{BB962C8B-B14F-4D97-AF65-F5344CB8AC3E}">
        <p14:creationId xmlns:p14="http://schemas.microsoft.com/office/powerpoint/2010/main" val="28845128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The second example of a symbolic knowledge structure is a parse tree for a sentence. </a:t>
            </a:r>
          </a:p>
          <a:p>
            <a:r>
              <a:rPr lang="en-US" dirty="0">
                <a:effectLst/>
                <a:latin typeface="Arial" panose="020B0604020202020204" pitchFamily="34" charset="0"/>
              </a:rPr>
              <a:t>A parse tree, as studied in linguistics, consists of </a:t>
            </a:r>
            <a:r>
              <a:rPr lang="en-US" dirty="0" err="1">
                <a:effectLst/>
                <a:latin typeface="Arial" panose="020B0604020202020204" pitchFamily="34" charset="0"/>
              </a:rPr>
              <a:t>nonterminals</a:t>
            </a:r>
            <a:r>
              <a:rPr lang="en-US" dirty="0">
                <a:effectLst/>
                <a:latin typeface="Arial" panose="020B0604020202020204" pitchFamily="34" charset="0"/>
              </a:rPr>
              <a:t> at the internal nodes of a tree and terminals at the leaves. </a:t>
            </a:r>
          </a:p>
          <a:p>
            <a:r>
              <a:rPr lang="en-US" dirty="0">
                <a:effectLst/>
                <a:latin typeface="Arial" panose="020B0604020202020204" pitchFamily="34" charset="0"/>
              </a:rPr>
              <a:t>Parse trees are generally constructed based on context-free grammar rules. </a:t>
            </a:r>
          </a:p>
          <a:p>
            <a:r>
              <a:rPr lang="en-US" dirty="0">
                <a:effectLst/>
                <a:latin typeface="Arial" panose="020B0604020202020204" pitchFamily="34" charset="0"/>
              </a:rPr>
              <a:t>Since these rules are recursive, this allows for the construction of arbitrarily large and complex parse trees.</a:t>
            </a:r>
            <a:br>
              <a:rPr lang="en-US" dirty="0"/>
            </a:br>
            <a:r>
              <a:rPr lang="en-US" dirty="0">
                <a:effectLst/>
                <a:latin typeface="Arial" panose="020B0604020202020204" pitchFamily="34" charset="0"/>
              </a:rPr>
              <a:t>However, sentences that are normally encountered in practice are not very large or complex, so their parse trees are rather small.</a:t>
            </a:r>
          </a:p>
          <a:p>
            <a:br>
              <a:rPr lang="en-US" dirty="0"/>
            </a:br>
            <a:r>
              <a:rPr lang="en-US" dirty="0">
                <a:effectLst/>
                <a:latin typeface="Arial" panose="020B0604020202020204" pitchFamily="34" charset="0"/>
              </a:rPr>
              <a:t>Here I consider a variant of the usual parse trees, in which the children of every node in the tree are unordered. </a:t>
            </a:r>
          </a:p>
          <a:p>
            <a:r>
              <a:rPr lang="en-US" dirty="0">
                <a:effectLst/>
                <a:latin typeface="Arial" panose="020B0604020202020204" pitchFamily="34" charset="0"/>
              </a:rPr>
              <a:t>For example, a sentence may consist of a subject noun, predicate verb, and object noun, but the order of these three elements is not significant. </a:t>
            </a:r>
          </a:p>
          <a:p>
            <a:r>
              <a:rPr lang="en-US" dirty="0">
                <a:effectLst/>
                <a:latin typeface="Arial" panose="020B0604020202020204" pitchFamily="34" charset="0"/>
              </a:rPr>
              <a:t>In different languages, these three elements might be presented, orally or in writing, in different orders—say, (subject, pred-</a:t>
            </a:r>
            <a:br>
              <a:rPr lang="en-US" dirty="0"/>
            </a:br>
            <a:r>
              <a:rPr lang="en-US" dirty="0" err="1">
                <a:effectLst/>
                <a:latin typeface="Arial" panose="020B0604020202020204" pitchFamily="34" charset="0"/>
              </a:rPr>
              <a:t>icate</a:t>
            </a:r>
            <a:r>
              <a:rPr lang="en-US" dirty="0">
                <a:effectLst/>
                <a:latin typeface="Arial" panose="020B0604020202020204" pitchFamily="34" charset="0"/>
              </a:rPr>
              <a:t>, object) vs. (subject, object, predicate). </a:t>
            </a:r>
          </a:p>
          <a:p>
            <a:r>
              <a:rPr lang="en-US" dirty="0">
                <a:effectLst/>
                <a:latin typeface="Arial" panose="020B0604020202020204" pitchFamily="34" charset="0"/>
              </a:rPr>
              <a:t>But in the SKS representation, it is enough to remember just that the sentence consists of these three parts.</a:t>
            </a:r>
          </a:p>
          <a:p>
            <a:br>
              <a:rPr lang="en-US" dirty="0"/>
            </a:br>
            <a:r>
              <a:rPr lang="en-US" dirty="0">
                <a:effectLst/>
                <a:latin typeface="Arial" panose="020B0604020202020204" pitchFamily="34" charset="0"/>
              </a:rPr>
              <a:t>Unlike the sequences in Sections 3 and 4, I do not assume that the parse trees are memorized in the SKS ahead of time. </a:t>
            </a:r>
          </a:p>
          <a:p>
            <a:r>
              <a:rPr lang="en-US" dirty="0">
                <a:effectLst/>
                <a:latin typeface="Arial" panose="020B0604020202020204" pitchFamily="34" charset="0"/>
              </a:rPr>
              <a:t>Rather, the words of a sentence are presented as input (by hearing or reading), and the parse tree gets constructed on-the-fly. </a:t>
            </a:r>
          </a:p>
          <a:p>
            <a:endParaRPr lang="en-US" dirty="0">
              <a:effectLst/>
              <a:latin typeface="Arial" panose="020B0604020202020204" pitchFamily="34" charset="0"/>
            </a:endParaRPr>
          </a:p>
          <a:p>
            <a:r>
              <a:rPr lang="en-US" dirty="0">
                <a:effectLst/>
                <a:latin typeface="Arial" panose="020B0604020202020204" pitchFamily="34" charset="0"/>
              </a:rPr>
              <a:t>However, I think it is very likely that the general structure of typical parse trees is built into the brain a priori, as a result of evolution or early learning. </a:t>
            </a:r>
          </a:p>
          <a:p>
            <a:r>
              <a:rPr lang="en-US" dirty="0">
                <a:effectLst/>
                <a:latin typeface="Arial" panose="020B0604020202020204" pitchFamily="34" charset="0"/>
              </a:rPr>
              <a:t>For example, for 3-word sentences that consist of just a subject, predicate, and object, there is probably a built-in structure in the SKS that represents this general parse tree structure. </a:t>
            </a:r>
          </a:p>
          <a:p>
            <a:r>
              <a:rPr lang="en-US" dirty="0">
                <a:effectLst/>
                <a:latin typeface="Arial" panose="020B0604020202020204" pitchFamily="34" charset="0"/>
              </a:rPr>
              <a:t>The particular nouns and verb that appear in a particular sentence are not built in, but are filled in during processing of the sentence. </a:t>
            </a:r>
          </a:p>
          <a:p>
            <a:endParaRPr lang="en-US" dirty="0">
              <a:effectLst/>
              <a:latin typeface="Arial" panose="020B0604020202020204" pitchFamily="34" charset="0"/>
            </a:endParaRPr>
          </a:p>
          <a:p>
            <a:r>
              <a:rPr lang="en-US" dirty="0">
                <a:effectLst/>
                <a:latin typeface="Arial" panose="020B0604020202020204" pitchFamily="34" charset="0"/>
              </a:rPr>
              <a:t>For more complex sentences, more work will be needed during sentence processing to determine the structure of the tree, as well as for filling in the words.</a:t>
            </a:r>
          </a:p>
          <a:p>
            <a:br>
              <a:rPr lang="en-US" dirty="0"/>
            </a:br>
            <a:r>
              <a:rPr lang="en-US" dirty="0">
                <a:effectLst/>
                <a:latin typeface="Arial" panose="020B0604020202020204" pitchFamily="34" charset="0"/>
              </a:rPr>
              <a:t>In any case, during sentence processing, an (unordered) parse tree gets constructed in the SKS. </a:t>
            </a:r>
          </a:p>
          <a:p>
            <a:r>
              <a:rPr lang="en-US" dirty="0">
                <a:effectLst/>
                <a:latin typeface="Arial" panose="020B0604020202020204" pitchFamily="34" charset="0"/>
              </a:rPr>
              <a:t>Some simplified representation of this tree then gets passed to the IKS, which associates intuitive meaning with the sentence via cascades of firing, producing as output a kind of “story”, perhaps an active picture.</a:t>
            </a:r>
          </a:p>
          <a:p>
            <a:endParaRPr lang="en-US" dirty="0">
              <a:effectLst/>
              <a:latin typeface="Arial" panose="020B0604020202020204" pitchFamily="34" charset="0"/>
            </a:endParaRPr>
          </a:p>
          <a:p>
            <a:r>
              <a:rPr lang="en-US" dirty="0">
                <a:effectLst/>
                <a:latin typeface="Arial" panose="020B0604020202020204" pitchFamily="34" charset="0"/>
              </a:rPr>
              <a:t>Here I am drastically simplifying matters, by neglecting the possibility that the IKS helps in constructing the parse tree. </a:t>
            </a:r>
          </a:p>
          <a:p>
            <a:r>
              <a:rPr lang="en-US" dirty="0">
                <a:effectLst/>
                <a:latin typeface="Arial" panose="020B0604020202020204" pitchFamily="34" charset="0"/>
              </a:rPr>
              <a:t>This sort of semantic disambiguation is common in language understanding, but I will restrict attention for now to sentences that can be parsed based only on their syntax.</a:t>
            </a: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52</a:t>
            </a:fld>
            <a:endParaRPr lang="en-US"/>
          </a:p>
        </p:txBody>
      </p:sp>
    </p:spTree>
    <p:extLst>
      <p:ext uri="{BB962C8B-B14F-4D97-AF65-F5344CB8AC3E}">
        <p14:creationId xmlns:p14="http://schemas.microsoft.com/office/powerpoint/2010/main" val="26695551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special case, I will sometimes consider parse trees with a very simple structure corresponding to 3-word sentences consisting of a subject noun, predicate verb, and object noun.</a:t>
            </a:r>
            <a:br>
              <a:rPr lang="en-US" dirty="0"/>
            </a:br>
            <a:r>
              <a:rPr lang="en-US" sz="1200" kern="1200" dirty="0">
                <a:solidFill>
                  <a:schemeClr val="tx1"/>
                </a:solidFill>
                <a:effectLst/>
                <a:latin typeface="+mn-lt"/>
                <a:ea typeface="+mn-ea"/>
                <a:cs typeface="+mn-cs"/>
              </a:rPr>
              <a:t>In terms of traditional context-free grammars, the </a:t>
            </a:r>
            <a:r>
              <a:rPr lang="en-US" sz="1200" kern="1200" dirty="0" err="1">
                <a:solidFill>
                  <a:schemeClr val="tx1"/>
                </a:solidFill>
                <a:effectLst/>
                <a:latin typeface="+mn-lt"/>
                <a:ea typeface="+mn-ea"/>
                <a:cs typeface="+mn-cs"/>
              </a:rPr>
              <a:t>nonterminals</a:t>
            </a:r>
            <a:r>
              <a:rPr lang="en-US" sz="1200" kern="1200" dirty="0">
                <a:solidFill>
                  <a:schemeClr val="tx1"/>
                </a:solidFill>
                <a:effectLst/>
                <a:latin typeface="+mn-lt"/>
                <a:ea typeface="+mn-ea"/>
                <a:cs typeface="+mn-cs"/>
              </a:rPr>
              <a:t> are Sentence, Subject, Predicate, Object, Noun, and </a:t>
            </a:r>
            <a:r>
              <a:rPr lang="en-US" sz="1200" kern="1200" dirty="0" err="1">
                <a:solidFill>
                  <a:schemeClr val="tx1"/>
                </a:solidFill>
                <a:effectLst/>
                <a:latin typeface="+mn-lt"/>
                <a:ea typeface="+mn-ea"/>
                <a:cs typeface="+mn-cs"/>
              </a:rPr>
              <a:t>TransitiveVerb</a:t>
            </a:r>
            <a:r>
              <a:rPr lang="en-US" sz="1200" kern="1200" dirty="0">
                <a:solidFill>
                  <a:schemeClr val="tx1"/>
                </a:solidFill>
                <a:effectLst/>
                <a:latin typeface="+mn-lt"/>
                <a:ea typeface="+mn-ea"/>
                <a:cs typeface="+mn-cs"/>
              </a:rPr>
              <a:t>, with Sentence as the starting nonterminal. </a:t>
            </a:r>
          </a:p>
          <a:p>
            <a:r>
              <a:rPr lang="en-US" sz="1200" kern="1200" dirty="0">
                <a:solidFill>
                  <a:schemeClr val="tx1"/>
                </a:solidFill>
                <a:effectLst/>
                <a:latin typeface="+mn-lt"/>
                <a:ea typeface="+mn-ea"/>
                <a:cs typeface="+mn-cs"/>
              </a:rPr>
              <a:t>The set of terminals is a large collection of already-memorized nouns and transitive verbs. </a:t>
            </a:r>
          </a:p>
          <a:p>
            <a:r>
              <a:rPr lang="en-US" sz="1200" kern="1200" dirty="0">
                <a:solidFill>
                  <a:schemeClr val="tx1"/>
                </a:solidFill>
                <a:effectLst/>
                <a:latin typeface="+mn-lt"/>
                <a:ea typeface="+mn-ea"/>
                <a:cs typeface="+mn-cs"/>
              </a:rPr>
              <a:t>The formal grammar productions are:</a:t>
            </a:r>
            <a:br>
              <a:rPr lang="en-US" dirty="0"/>
            </a:br>
            <a:r>
              <a:rPr lang="en-US" sz="1200" kern="1200" dirty="0">
                <a:solidFill>
                  <a:schemeClr val="tx1"/>
                </a:solidFill>
                <a:effectLst/>
                <a:latin typeface="+mn-lt"/>
                <a:ea typeface="+mn-ea"/>
                <a:cs typeface="+mn-cs"/>
              </a:rPr>
              <a:t>• Sentence ⇒ Subject Predicate Object (but recall that the order is not significant, this is an unordered set rather than a sequence).</a:t>
            </a:r>
            <a:br>
              <a:rPr lang="en-US" dirty="0"/>
            </a:br>
            <a:r>
              <a:rPr lang="en-US" sz="1200" kern="1200" dirty="0">
                <a:solidFill>
                  <a:schemeClr val="tx1"/>
                </a:solidFill>
                <a:effectLst/>
                <a:latin typeface="+mn-lt"/>
                <a:ea typeface="+mn-ea"/>
                <a:cs typeface="+mn-cs"/>
              </a:rPr>
              <a:t>• Subject ⇒ Noun, Predicate ⇒ </a:t>
            </a:r>
            <a:r>
              <a:rPr lang="en-US" sz="1200" kern="1200" dirty="0" err="1">
                <a:solidFill>
                  <a:schemeClr val="tx1"/>
                </a:solidFill>
                <a:effectLst/>
                <a:latin typeface="+mn-lt"/>
                <a:ea typeface="+mn-ea"/>
                <a:cs typeface="+mn-cs"/>
              </a:rPr>
              <a:t>TransitiveVerb</a:t>
            </a:r>
            <a:r>
              <a:rPr lang="en-US" sz="1200" kern="1200" dirty="0">
                <a:solidFill>
                  <a:schemeClr val="tx1"/>
                </a:solidFill>
                <a:effectLst/>
                <a:latin typeface="+mn-lt"/>
                <a:ea typeface="+mn-ea"/>
                <a:cs typeface="+mn-cs"/>
              </a:rPr>
              <a:t>, Object ⇒ Noun.</a:t>
            </a:r>
            <a:br>
              <a:rPr lang="en-US" dirty="0"/>
            </a:br>
            <a:r>
              <a:rPr lang="en-US" sz="1200" kern="1200" dirty="0">
                <a:solidFill>
                  <a:schemeClr val="tx1"/>
                </a:solidFill>
                <a:effectLst/>
                <a:latin typeface="+mn-lt"/>
                <a:ea typeface="+mn-ea"/>
                <a:cs typeface="+mn-cs"/>
              </a:rPr>
              <a:t>• Noun ⇒ boy, baby, horse, ball, banana, tablecloth,...; Verb ⇒ kicks, eats, sews,...</a:t>
            </a:r>
          </a:p>
          <a:p>
            <a:br>
              <a:rPr lang="en-US" dirty="0"/>
            </a:br>
            <a:r>
              <a:rPr lang="en-US" sz="1200" kern="1200" dirty="0">
                <a:solidFill>
                  <a:schemeClr val="tx1"/>
                </a:solidFill>
                <a:effectLst/>
                <a:latin typeface="+mn-lt"/>
                <a:ea typeface="+mn-ea"/>
                <a:cs typeface="+mn-cs"/>
              </a:rPr>
              <a:t>In this special case, verbs are always present tense. </a:t>
            </a:r>
          </a:p>
          <a:p>
            <a:r>
              <a:rPr lang="en-US" sz="1200" kern="1200" dirty="0">
                <a:solidFill>
                  <a:schemeClr val="tx1"/>
                </a:solidFill>
                <a:effectLst/>
                <a:latin typeface="+mn-lt"/>
                <a:ea typeface="+mn-ea"/>
                <a:cs typeface="+mn-cs"/>
              </a:rPr>
              <a:t>Example sentences include “Boy kicks ball.”, “Baby eats banana.”, “Horse sews tablecloth.”, etc. </a:t>
            </a:r>
          </a:p>
          <a:p>
            <a:r>
              <a:rPr lang="en-US" sz="1200" kern="1200" dirty="0">
                <a:solidFill>
                  <a:schemeClr val="tx1"/>
                </a:solidFill>
                <a:effectLst/>
                <a:latin typeface="+mn-lt"/>
                <a:ea typeface="+mn-ea"/>
                <a:cs typeface="+mn-cs"/>
              </a:rPr>
              <a:t>Assuming this general parse tree structure is built into the SKS a priori, what remains to be done during parsing is just filling in the terminals.</a:t>
            </a:r>
          </a:p>
          <a:p>
            <a:br>
              <a:rPr lang="en-US" dirty="0"/>
            </a:br>
            <a:r>
              <a:rPr lang="en-US" sz="1200" kern="1200" dirty="0">
                <a:solidFill>
                  <a:schemeClr val="tx1"/>
                </a:solidFill>
                <a:effectLst/>
                <a:latin typeface="+mn-lt"/>
                <a:ea typeface="+mn-ea"/>
                <a:cs typeface="+mn-cs"/>
              </a:rPr>
              <a:t>For more general cases, I will consider more complicated sentences and parse trees, and also cases where the sentence structure is not known a priori, but must be determined during sentence processing. </a:t>
            </a:r>
          </a:p>
          <a:p>
            <a:r>
              <a:rPr lang="en-US" sz="1200" kern="1200" dirty="0">
                <a:solidFill>
                  <a:schemeClr val="tx1"/>
                </a:solidFill>
                <a:effectLst/>
                <a:latin typeface="+mn-lt"/>
                <a:ea typeface="+mn-ea"/>
                <a:cs typeface="+mn-cs"/>
              </a:rPr>
              <a:t>In this latter case, additional work will be involved in determining the parse tree structure, in addition to the work of filling in the terminals.</a:t>
            </a: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53</a:t>
            </a:fld>
            <a:endParaRPr lang="en-US"/>
          </a:p>
        </p:txBody>
      </p:sp>
    </p:spTree>
    <p:extLst>
      <p:ext uri="{BB962C8B-B14F-4D97-AF65-F5344CB8AC3E}">
        <p14:creationId xmlns:p14="http://schemas.microsoft.com/office/powerpoint/2010/main" val="13761907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parse tree could be represented in the SKS fairly directly, with a neuron representing each node of the tree and edges connecting the neurons that represent parents and children in the tree. </a:t>
            </a:r>
          </a:p>
          <a:p>
            <a:r>
              <a:rPr lang="en-US" sz="1200" kern="1200" dirty="0">
                <a:solidFill>
                  <a:schemeClr val="tx1"/>
                </a:solidFill>
                <a:effectLst/>
                <a:latin typeface="+mn-lt"/>
                <a:ea typeface="+mn-ea"/>
                <a:cs typeface="+mn-cs"/>
              </a:rPr>
              <a:t>Note that this neural network representation does not specify any ordering for the children of a node, which is fine since we are considering unordered versions of parse trees. </a:t>
            </a:r>
          </a:p>
          <a:p>
            <a:r>
              <a:rPr lang="en-US" sz="1200" kern="1200" dirty="0">
                <a:solidFill>
                  <a:schemeClr val="tx1"/>
                </a:solidFill>
                <a:effectLst/>
                <a:latin typeface="+mn-lt"/>
                <a:ea typeface="+mn-ea"/>
                <a:cs typeface="+mn-cs"/>
              </a:rPr>
              <a:t>The terminal and nonterminal symbols are also represented by neurons in the Lexicon; for each such symbol that occurs in a parse tree, there are edges back and forth between the Lexicon entry and the neurons in the parse tree that are labeled by that symbol.</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parse tree for an input sentence can be constructed in the SKS by allocating neurons for the nodes in the parse tree and establishing the needed connections. </a:t>
            </a:r>
          </a:p>
          <a:p>
            <a:r>
              <a:rPr lang="en-US" sz="1200" kern="1200" dirty="0">
                <a:solidFill>
                  <a:schemeClr val="tx1"/>
                </a:solidFill>
                <a:effectLst/>
                <a:latin typeface="+mn-lt"/>
                <a:ea typeface="+mn-ea"/>
                <a:cs typeface="+mn-cs"/>
              </a:rPr>
              <a:t>This may seem like a time-consuming learning process, which is inconsistent with the speed with which humans recognize basic sentences.</a:t>
            </a:r>
            <a:br>
              <a:rPr lang="en-US" dirty="0"/>
            </a:br>
            <a:r>
              <a:rPr lang="en-US" sz="1200" kern="1200" dirty="0">
                <a:solidFill>
                  <a:schemeClr val="tx1"/>
                </a:solidFill>
                <a:effectLst/>
                <a:latin typeface="+mn-lt"/>
                <a:ea typeface="+mn-ea"/>
                <a:cs typeface="+mn-cs"/>
              </a:rPr>
              <a:t>However, the process can be sped up if the high-level portions of the tree are already represented in the SKS, as a result of evolution or previous learning.</a:t>
            </a:r>
            <a:br>
              <a:rPr lang="en-US" dirty="0"/>
            </a:br>
            <a:r>
              <a:rPr lang="en-US" sz="1200" kern="1200" dirty="0">
                <a:solidFill>
                  <a:schemeClr val="tx1"/>
                </a:solidFill>
                <a:effectLst/>
                <a:latin typeface="+mn-lt"/>
                <a:ea typeface="+mn-ea"/>
                <a:cs typeface="+mn-cs"/>
              </a:rPr>
              <a:t>This captures the idea that the brain starts the parsing process already having built-in familiarity with standard sentence structures. </a:t>
            </a:r>
          </a:p>
          <a:p>
            <a:r>
              <a:rPr lang="en-US" sz="1200" kern="1200" dirty="0">
                <a:solidFill>
                  <a:schemeClr val="tx1"/>
                </a:solidFill>
                <a:effectLst/>
                <a:latin typeface="+mn-lt"/>
                <a:ea typeface="+mn-ea"/>
                <a:cs typeface="+mn-cs"/>
              </a:rPr>
              <a:t>I think this is reasonable, and I will assume it from now on.</a:t>
            </a:r>
          </a:p>
          <a:p>
            <a:br>
              <a:rPr lang="en-US" dirty="0"/>
            </a:br>
            <a:r>
              <a:rPr lang="en-US" sz="1200" kern="1200" dirty="0">
                <a:solidFill>
                  <a:schemeClr val="tx1"/>
                </a:solidFill>
                <a:effectLst/>
                <a:latin typeface="+mn-lt"/>
                <a:ea typeface="+mn-ea"/>
                <a:cs typeface="+mn-cs"/>
              </a:rPr>
              <a:t>In fact, to make things as simple as possible, I will assume here that the SKS maintains a collection of standard sentence structures, each with a complete parse tree shape and all of its </a:t>
            </a:r>
            <a:r>
              <a:rPr lang="en-US" sz="1200" kern="1200" dirty="0" err="1">
                <a:solidFill>
                  <a:schemeClr val="tx1"/>
                </a:solidFill>
                <a:effectLst/>
                <a:latin typeface="+mn-lt"/>
                <a:ea typeface="+mn-ea"/>
                <a:cs typeface="+mn-cs"/>
              </a:rPr>
              <a:t>nonterminals</a:t>
            </a:r>
            <a:r>
              <a:rPr lang="en-US" sz="1200" kern="1200" dirty="0">
                <a:solidFill>
                  <a:schemeClr val="tx1"/>
                </a:solidFill>
                <a:effectLst/>
                <a:latin typeface="+mn-lt"/>
                <a:ea typeface="+mn-ea"/>
                <a:cs typeface="+mn-cs"/>
              </a:rPr>
              <a:t> filled in. </a:t>
            </a:r>
          </a:p>
          <a:p>
            <a:r>
              <a:rPr lang="en-US" sz="1200" kern="1200" dirty="0">
                <a:solidFill>
                  <a:schemeClr val="tx1"/>
                </a:solidFill>
                <a:effectLst/>
                <a:latin typeface="+mn-lt"/>
                <a:ea typeface="+mn-ea"/>
                <a:cs typeface="+mn-cs"/>
              </a:rPr>
              <a:t>Moreover, every sentence that is input will fit one of these standard structures. </a:t>
            </a:r>
          </a:p>
          <a:p>
            <a:r>
              <a:rPr lang="en-US" sz="1200" kern="1200" dirty="0">
                <a:solidFill>
                  <a:schemeClr val="tx1"/>
                </a:solidFill>
                <a:effectLst/>
                <a:latin typeface="+mn-lt"/>
                <a:ea typeface="+mn-ea"/>
                <a:cs typeface="+mn-cs"/>
              </a:rPr>
              <a:t>So the only things that need to be filled in are the terminals.</a:t>
            </a: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54</a:t>
            </a:fld>
            <a:endParaRPr lang="en-US"/>
          </a:p>
        </p:txBody>
      </p:sp>
    </p:spTree>
    <p:extLst>
      <p:ext uri="{BB962C8B-B14F-4D97-AF65-F5344CB8AC3E}">
        <p14:creationId xmlns:p14="http://schemas.microsoft.com/office/powerpoint/2010/main" val="36828193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Given our strong assumptions, the parsing process needs to perform only two tasks: (1) determine which standard structure fits the given sentence, and (2) finish the construction of the parse tree by associating specific terminals to the leaves.</a:t>
            </a:r>
          </a:p>
          <a:p>
            <a:endParaRPr lang="en-US" dirty="0"/>
          </a:p>
          <a:p>
            <a:r>
              <a:rPr lang="en-US" dirty="0"/>
              <a:t>----------</a:t>
            </a:r>
          </a:p>
          <a:p>
            <a:r>
              <a:rPr lang="en-US" dirty="0"/>
              <a:t>Choosing a parse tree:</a:t>
            </a:r>
          </a:p>
          <a:p>
            <a:br>
              <a:rPr lang="en-US" dirty="0"/>
            </a:br>
            <a:r>
              <a:rPr lang="en-US" dirty="0">
                <a:effectLst/>
                <a:latin typeface="Arial" panose="020B0604020202020204" pitchFamily="34" charset="0"/>
              </a:rPr>
              <a:t>Since sentences are input word-by-word, it seems plausible that the SKS might start out with a large collection of possible sentence structures, and narrow down the set of possibilities with each new word, until only one possible structure remains. </a:t>
            </a:r>
          </a:p>
          <a:p>
            <a:r>
              <a:rPr lang="en-US" dirty="0">
                <a:effectLst/>
                <a:latin typeface="Arial" panose="020B0604020202020204" pitchFamily="34" charset="0"/>
              </a:rPr>
              <a:t>For each new word that is input, the SKS tries to incorporate the word into its proper place in each of its still-possible parse trees. </a:t>
            </a:r>
          </a:p>
          <a:p>
            <a:r>
              <a:rPr lang="en-US" dirty="0">
                <a:effectLst/>
                <a:latin typeface="Arial" panose="020B0604020202020204" pitchFamily="34" charset="0"/>
              </a:rPr>
              <a:t>If it fails (for example, because the new word is the wrong part of speech for the structure), then the SKS drops the structure from its set of possibilities.</a:t>
            </a:r>
          </a:p>
          <a:p>
            <a:br>
              <a:rPr lang="en-US" dirty="0"/>
            </a:br>
            <a:r>
              <a:rPr lang="en-US" dirty="0">
                <a:effectLst/>
                <a:latin typeface="Arial" panose="020B0604020202020204" pitchFamily="34" charset="0"/>
              </a:rPr>
              <a:t>For example, consider two sentence structures: (subject, predicate, object) and (subject, predicate). </a:t>
            </a:r>
          </a:p>
          <a:p>
            <a:r>
              <a:rPr lang="en-US" dirty="0">
                <a:effectLst/>
                <a:latin typeface="Arial" panose="020B0604020202020204" pitchFamily="34" charset="0"/>
              </a:rPr>
              <a:t>Suppose that an English sentence is being presented, and its second word is a verb that can be either transitive or intransitive (such as eats, runs, reads, etc.). </a:t>
            </a:r>
          </a:p>
          <a:p>
            <a:r>
              <a:rPr lang="en-US" dirty="0">
                <a:effectLst/>
                <a:latin typeface="Arial" panose="020B0604020202020204" pitchFamily="34" charset="0"/>
              </a:rPr>
              <a:t>Then after the first two words arrive, both structures are still possible, and the verb can be assigned to a leaf in both of their parse trees. </a:t>
            </a:r>
          </a:p>
          <a:p>
            <a:r>
              <a:rPr lang="en-US" dirty="0">
                <a:effectLst/>
                <a:latin typeface="Arial" panose="020B0604020202020204" pitchFamily="34" charset="0"/>
              </a:rPr>
              <a:t>After that, either the sentence ends, or another noun arrives. </a:t>
            </a:r>
          </a:p>
          <a:p>
            <a:r>
              <a:rPr lang="en-US" dirty="0">
                <a:effectLst/>
                <a:latin typeface="Arial" panose="020B0604020202020204" pitchFamily="34" charset="0"/>
              </a:rPr>
              <a:t>This leads to attempts to match both partial parse trees, but only one succeeds.</a:t>
            </a:r>
          </a:p>
          <a:p>
            <a:br>
              <a:rPr lang="en-US" dirty="0"/>
            </a:br>
            <a:r>
              <a:rPr lang="en-US" dirty="0">
                <a:effectLst/>
                <a:latin typeface="Arial" panose="020B0604020202020204" pitchFamily="34" charset="0"/>
              </a:rPr>
              <a:t>It remains to devise a workable SNN-based data structure for keeping track of the set of possibilities. </a:t>
            </a:r>
          </a:p>
          <a:p>
            <a:r>
              <a:rPr lang="en-US" dirty="0">
                <a:effectLst/>
                <a:latin typeface="Arial" panose="020B0604020202020204" pitchFamily="34" charset="0"/>
              </a:rPr>
              <a:t>This should include: a way of representing multiple parse trees in the SKS; a mechanism to incorporate each successive input into each possible parse tree, producing an indicator when this is impossible; and a mechanism to identify when only one parse tree remains in the set of possibilities.</a:t>
            </a:r>
          </a:p>
          <a:p>
            <a:endParaRPr lang="en-US" dirty="0"/>
          </a:p>
          <a:p>
            <a:r>
              <a:rPr lang="en-US" dirty="0"/>
              <a:t>----------</a:t>
            </a:r>
          </a:p>
          <a:p>
            <a:r>
              <a:rPr lang="en-US" dirty="0"/>
              <a:t>Assigning terminals to parse tree leaves:</a:t>
            </a:r>
          </a:p>
          <a:p>
            <a:br>
              <a:rPr lang="en-US" dirty="0"/>
            </a:br>
            <a:r>
              <a:rPr lang="en-US" dirty="0">
                <a:effectLst/>
                <a:latin typeface="Arial" panose="020B0604020202020204" pitchFamily="34" charset="0"/>
              </a:rPr>
              <a:t>During construction of a parse tree, the WM will help in assigning terminals to particular leaves of the tree. </a:t>
            </a:r>
          </a:p>
          <a:p>
            <a:r>
              <a:rPr lang="en-US" dirty="0">
                <a:effectLst/>
                <a:latin typeface="Arial" panose="020B0604020202020204" pitchFamily="34" charset="0"/>
              </a:rPr>
              <a:t>For example, in a simple (Subject, Predicate, Object) sentence, a WM neuron may represent the Subject role, and may bind to a symbol neuron for a particular noun. </a:t>
            </a:r>
          </a:p>
          <a:p>
            <a:r>
              <a:rPr lang="en-US" dirty="0">
                <a:effectLst/>
                <a:latin typeface="Arial" panose="020B0604020202020204" pitchFamily="34" charset="0"/>
              </a:rPr>
              <a:t>This binding should persist long enough to establish the firing patterns needed to incorporate the noun into the SKS representation of the parse tree.</a:t>
            </a:r>
            <a:br>
              <a:rPr lang="en-US" dirty="0"/>
            </a:br>
            <a:r>
              <a:rPr lang="en-US" dirty="0">
                <a:effectLst/>
                <a:latin typeface="Arial" panose="020B0604020202020204" pitchFamily="34" charset="0"/>
              </a:rPr>
              <a:t>The use of WM will be more complicated in more complicated sentences.</a:t>
            </a:r>
          </a:p>
          <a:p>
            <a:endParaRPr lang="en-US" dirty="0">
              <a:effectLst/>
              <a:latin typeface="Arial" panose="020B0604020202020204" pitchFamily="34" charset="0"/>
            </a:endParaRPr>
          </a:p>
          <a:p>
            <a:r>
              <a:rPr lang="en-US" dirty="0">
                <a:effectLst/>
                <a:latin typeface="Arial" panose="020B0604020202020204" pitchFamily="34" charset="0"/>
              </a:rPr>
              <a:t>Although the SKS representations for parse trees are language-independent, the method of assigning terminals to nodes in the parse trees is language-specific. </a:t>
            </a:r>
          </a:p>
          <a:p>
            <a:r>
              <a:rPr lang="en-US" dirty="0">
                <a:effectLst/>
                <a:latin typeface="Arial" panose="020B0604020202020204" pitchFamily="34" charset="0"/>
              </a:rPr>
              <a:t>For example, consider simple three-word (subject, predicate, object) sentences. </a:t>
            </a:r>
          </a:p>
          <a:p>
            <a:r>
              <a:rPr lang="en-US" dirty="0">
                <a:effectLst/>
                <a:latin typeface="Arial" panose="020B0604020202020204" pitchFamily="34" charset="0"/>
              </a:rPr>
              <a:t>Recall that the parse trees do not specify an order for these three parts of the sentence. </a:t>
            </a:r>
          </a:p>
          <a:p>
            <a:r>
              <a:rPr lang="en-US" dirty="0">
                <a:effectLst/>
                <a:latin typeface="Arial" panose="020B0604020202020204" pitchFamily="34" charset="0"/>
              </a:rPr>
              <a:t>But particular languages will have their own ordering conventions. </a:t>
            </a:r>
          </a:p>
          <a:p>
            <a:r>
              <a:rPr lang="en-US" dirty="0">
                <a:effectLst/>
                <a:latin typeface="Arial" panose="020B0604020202020204" pitchFamily="34" charset="0"/>
              </a:rPr>
              <a:t>For example, in English, the first word in a sentence will generally be the Subject, the second the Predicate, and the third the Object.</a:t>
            </a:r>
            <a:br>
              <a:rPr lang="en-US" dirty="0"/>
            </a:br>
            <a:r>
              <a:rPr lang="en-US" dirty="0">
                <a:effectLst/>
                <a:latin typeface="Arial" panose="020B0604020202020204" pitchFamily="34" charset="0"/>
              </a:rPr>
              <a:t>Other languages may use different conventions. </a:t>
            </a:r>
          </a:p>
          <a:p>
            <a:r>
              <a:rPr lang="en-US" dirty="0">
                <a:effectLst/>
                <a:latin typeface="Arial" panose="020B0604020202020204" pitchFamily="34" charset="0"/>
              </a:rPr>
              <a:t>These language conventions lead to different rules for parsing an input sentence. </a:t>
            </a:r>
          </a:p>
          <a:p>
            <a:r>
              <a:rPr lang="en-US" dirty="0">
                <a:effectLst/>
                <a:latin typeface="Arial" panose="020B0604020202020204" pitchFamily="34" charset="0"/>
              </a:rPr>
              <a:t>In this way, we can have a language-independent internal representation of the sentence structure, with a language-specific way of performing the parse.</a:t>
            </a:r>
          </a:p>
          <a:p>
            <a:endParaRPr lang="en-US" dirty="0">
              <a:effectLst/>
              <a:latin typeface="Arial" panose="020B0604020202020204" pitchFamily="34" charset="0"/>
            </a:endParaRPr>
          </a:p>
          <a:p>
            <a:r>
              <a:rPr lang="en-US" dirty="0">
                <a:effectLst/>
                <a:latin typeface="Arial" panose="020B0604020202020204" pitchFamily="34" charset="0"/>
              </a:rPr>
              <a:t>----------</a:t>
            </a:r>
          </a:p>
          <a:p>
            <a:r>
              <a:rPr lang="en-US" dirty="0">
                <a:effectLst/>
                <a:latin typeface="Arial" panose="020B0604020202020204" pitchFamily="34" charset="0"/>
              </a:rPr>
              <a:t>More complicated use of WM:</a:t>
            </a:r>
          </a:p>
          <a:p>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The use of Working Memory will be more complicated in more complicated sentences.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Consider the sentence “The boy who eats the candy pets the duck.”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The phrase “The boy who eats the candy” can be parsed first, with the help of Working Memory neurons.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The result of this parsing is a branch of a parse tree.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But then we want to treat the entire phrase as a unit, to be related to the rest of the sentence.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So a nonterminal symbol node in the SKS that represents this entire phrase can bind to a WM neuron that corresponds to the role “Subject”, and the rest of the parse can proceed.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In fact, the same neurons in Working Memory might be repurposed in different parts of the parse, e.g., a Subject role neuron can bind to a neuron representing the terminal “boy” in parsing the first phrase, and later to a neuron representing the subtree for the entire phrase “The boy who eats the candy”.</a:t>
            </a:r>
            <a:br>
              <a:rPr lang="en-US" dirty="0"/>
            </a:br>
            <a:br>
              <a:rPr lang="en-US" dirty="0"/>
            </a:br>
            <a:r>
              <a:rPr lang="en-US" dirty="0">
                <a:effectLst/>
                <a:latin typeface="Arial" panose="020B0604020202020204" pitchFamily="34" charset="0"/>
              </a:rPr>
              <a:t>This all suggests to me that the internal SKS parse tree representations may be built-in, as a result of evolution, whereas particular languages are certainly learned. </a:t>
            </a:r>
          </a:p>
          <a:p>
            <a:r>
              <a:rPr lang="en-US" dirty="0">
                <a:effectLst/>
                <a:latin typeface="Arial" panose="020B0604020202020204" pitchFamily="34" charset="0"/>
              </a:rPr>
              <a:t>It remains to develop particular learning algorithms by which the brain can learn different parsing methods for different languages, all based on the same SKS parse tree structures.</a:t>
            </a: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55</a:t>
            </a:fld>
            <a:endParaRPr lang="en-US"/>
          </a:p>
        </p:txBody>
      </p:sp>
    </p:spTree>
    <p:extLst>
      <p:ext uri="{BB962C8B-B14F-4D97-AF65-F5344CB8AC3E}">
        <p14:creationId xmlns:p14="http://schemas.microsoft.com/office/powerpoint/2010/main" val="19826471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The SKS eventually produces the parse tree for an input sentence. </a:t>
            </a:r>
          </a:p>
          <a:p>
            <a:r>
              <a:rPr lang="en-US" dirty="0">
                <a:effectLst/>
                <a:latin typeface="Arial" panose="020B0604020202020204" pitchFamily="34" charset="0"/>
              </a:rPr>
              <a:t>Actually, it probably doesn’t retain the entire parse tree; for example, the intermediate neurons representing the </a:t>
            </a:r>
            <a:r>
              <a:rPr lang="en-US" dirty="0" err="1">
                <a:effectLst/>
                <a:latin typeface="Arial" panose="020B0604020202020204" pitchFamily="34" charset="0"/>
              </a:rPr>
              <a:t>nonterminals</a:t>
            </a:r>
            <a:r>
              <a:rPr lang="en-US" dirty="0">
                <a:effectLst/>
                <a:latin typeface="Arial" panose="020B0604020202020204" pitchFamily="34" charset="0"/>
              </a:rPr>
              <a:t> Noun and </a:t>
            </a:r>
            <a:r>
              <a:rPr lang="en-US" dirty="0" err="1">
                <a:effectLst/>
                <a:latin typeface="Arial" panose="020B0604020202020204" pitchFamily="34" charset="0"/>
              </a:rPr>
              <a:t>TransitiveVerb</a:t>
            </a:r>
            <a:r>
              <a:rPr lang="en-US" dirty="0">
                <a:effectLst/>
                <a:latin typeface="Arial" panose="020B0604020202020204" pitchFamily="34" charset="0"/>
              </a:rPr>
              <a:t> are not necessary once parsing is finished. </a:t>
            </a:r>
          </a:p>
          <a:p>
            <a:r>
              <a:rPr lang="en-US" dirty="0">
                <a:effectLst/>
                <a:latin typeface="Arial" panose="020B0604020202020204" pitchFamily="34" charset="0"/>
              </a:rPr>
              <a:t>So what the SKS produces is a reduced version of the parse tree; for example, for a simple 3-word sentence, the reduced version will probably contain some representation of the sentence as a whole, of the three parts of the sentence, and of the actual nouns</a:t>
            </a:r>
            <a:br>
              <a:rPr lang="en-US" dirty="0"/>
            </a:br>
            <a:r>
              <a:rPr lang="en-US" dirty="0">
                <a:effectLst/>
                <a:latin typeface="Arial" panose="020B0604020202020204" pitchFamily="34" charset="0"/>
              </a:rPr>
              <a:t>and verbs that make up these parts.</a:t>
            </a:r>
          </a:p>
          <a:p>
            <a:endParaRPr lang="en-US" dirty="0">
              <a:effectLst/>
              <a:latin typeface="Arial" panose="020B0604020202020204" pitchFamily="34" charset="0"/>
            </a:endParaRPr>
          </a:p>
          <a:p>
            <a:r>
              <a:rPr lang="en-US" dirty="0">
                <a:effectLst/>
                <a:latin typeface="Arial" panose="020B0604020202020204" pitchFamily="34" charset="0"/>
              </a:rPr>
              <a:t>This representation might be a small labeled graph of neurons, containing a neuron for the sentence and one for each of its three terminals. </a:t>
            </a:r>
          </a:p>
          <a:p>
            <a:r>
              <a:rPr lang="en-US" dirty="0">
                <a:effectLst/>
                <a:latin typeface="Arial" panose="020B0604020202020204" pitchFamily="34" charset="0"/>
              </a:rPr>
              <a:t>Edges between the sentence neuron and the terminal neurons could be labeled by their roles—subject, predicate, or object.</a:t>
            </a:r>
            <a:br>
              <a:rPr lang="en-US" dirty="0"/>
            </a:b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56</a:t>
            </a:fld>
            <a:endParaRPr lang="en-US"/>
          </a:p>
        </p:txBody>
      </p:sp>
    </p:spTree>
    <p:extLst>
      <p:ext uri="{BB962C8B-B14F-4D97-AF65-F5344CB8AC3E}">
        <p14:creationId xmlns:p14="http://schemas.microsoft.com/office/powerpoint/2010/main" val="14110261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Now what happens to the (reduced) representation of the parse tree that is produced by the SKS? </a:t>
            </a:r>
          </a:p>
          <a:p>
            <a:r>
              <a:rPr lang="en-US" dirty="0">
                <a:effectLst/>
                <a:latin typeface="Arial" panose="020B0604020202020204" pitchFamily="34" charset="0"/>
              </a:rPr>
              <a:t>Basically, the firing of the neurons in this representation, possibly with the help of some external signal, should trigger the firing of some related intuitive concept neurons in the IKS. </a:t>
            </a:r>
          </a:p>
          <a:p>
            <a:r>
              <a:rPr lang="en-US" dirty="0">
                <a:effectLst/>
                <a:latin typeface="Arial" panose="020B0604020202020204" pitchFamily="34" charset="0"/>
              </a:rPr>
              <a:t>Then the IKS firing cascades proceed until they result in some output.</a:t>
            </a:r>
          </a:p>
          <a:p>
            <a:br>
              <a:rPr lang="en-US" dirty="0"/>
            </a:br>
            <a:r>
              <a:rPr lang="en-US" dirty="0">
                <a:effectLst/>
                <a:latin typeface="Arial" panose="020B0604020202020204" pitchFamily="34" charset="0"/>
              </a:rPr>
              <a:t>The intuitive concept neurons that are triggered should comprise some type of outline for the “story” that the parsed sentence tells.</a:t>
            </a:r>
          </a:p>
          <a:p>
            <a:r>
              <a:rPr lang="en-US" dirty="0">
                <a:effectLst/>
                <a:latin typeface="Arial" panose="020B0604020202020204" pitchFamily="34" charset="0"/>
              </a:rPr>
              <a:t>This should be a collection of neurons that together represent the individual components and the relationships between them; the precise structure for this outline remains to be determined. </a:t>
            </a:r>
          </a:p>
          <a:p>
            <a:r>
              <a:rPr lang="en-US" dirty="0">
                <a:effectLst/>
                <a:latin typeface="Arial" panose="020B0604020202020204" pitchFamily="34" charset="0"/>
              </a:rPr>
              <a:t>In the case of simple 3-word sentences, we might have one concept neuron that represents the general idea of a “story” plus neurons representing the three concepts that comprise the story, tagged somehow by their roles in the story (as in the SKS representation). </a:t>
            </a:r>
          </a:p>
          <a:p>
            <a:endParaRPr lang="en-US" dirty="0">
              <a:effectLst/>
              <a:latin typeface="Arial" panose="020B0604020202020204" pitchFamily="34" charset="0"/>
            </a:endParaRPr>
          </a:p>
          <a:p>
            <a:r>
              <a:rPr lang="en-US" dirty="0">
                <a:effectLst/>
                <a:latin typeface="Arial" panose="020B0604020202020204" pitchFamily="34" charset="0"/>
              </a:rPr>
              <a:t>But there may be more to it: a verb might be represented, not by a single concept neuron, but by a collection of neurons that fire according to some timing pattern corresponding to the action denoted by the verb. </a:t>
            </a:r>
          </a:p>
          <a:p>
            <a:r>
              <a:rPr lang="en-US" dirty="0">
                <a:effectLst/>
                <a:latin typeface="Arial" panose="020B0604020202020204" pitchFamily="34" charset="0"/>
              </a:rPr>
              <a:t>“Kicks” would probably be represented by some neurons whose firing corresponds to the action of kicking, including its direction and speed.</a:t>
            </a:r>
          </a:p>
          <a:p>
            <a:endParaRPr lang="en-US" dirty="0">
              <a:effectLst/>
              <a:latin typeface="Arial" panose="020B0604020202020204" pitchFamily="34" charset="0"/>
            </a:endParaRPr>
          </a:p>
          <a:p>
            <a:r>
              <a:rPr lang="en-US" dirty="0">
                <a:effectLst/>
                <a:latin typeface="Arial" panose="020B0604020202020204" pitchFamily="34" charset="0"/>
              </a:rPr>
              <a:t>Discuss with </a:t>
            </a:r>
            <a:r>
              <a:rPr lang="en-US" dirty="0" err="1">
                <a:effectLst/>
                <a:latin typeface="Arial" panose="020B0604020202020204" pitchFamily="34" charset="0"/>
              </a:rPr>
              <a:t>Brabeeba</a:t>
            </a:r>
            <a:r>
              <a:rPr lang="en-US" dirty="0">
                <a:effectLst/>
                <a:latin typeface="Arial" panose="020B0604020202020204" pitchFamily="34" charset="0"/>
              </a:rPr>
              <a:t> and Keith; are motifs like the ones they spoke about related to these stories?</a:t>
            </a:r>
          </a:p>
          <a:p>
            <a:br>
              <a:rPr lang="en-US" dirty="0"/>
            </a:br>
            <a:r>
              <a:rPr lang="en-US" dirty="0">
                <a:effectLst/>
                <a:latin typeface="Arial" panose="020B0604020202020204" pitchFamily="34" charset="0"/>
              </a:rPr>
              <a:t>Open Q2: Pin down precise reduced representations for parse trees in the SKS, and precise representations for outlines for simple stories in the IKS. </a:t>
            </a:r>
          </a:p>
          <a:p>
            <a:r>
              <a:rPr lang="en-US" dirty="0">
                <a:effectLst/>
                <a:latin typeface="Arial" panose="020B0604020202020204" pitchFamily="34" charset="0"/>
              </a:rPr>
              <a:t>Develop a mechanism by which an SKS representation of a parse tree can trigger the corresponding IKS representation of a story outline.</a:t>
            </a:r>
          </a:p>
          <a:p>
            <a:br>
              <a:rPr lang="en-US" dirty="0"/>
            </a:br>
            <a:r>
              <a:rPr lang="en-US" dirty="0">
                <a:effectLst/>
                <a:latin typeface="Arial" panose="020B0604020202020204" pitchFamily="34" charset="0"/>
              </a:rPr>
              <a:t>Once these initial concept neurons are triggered, they start the usual IKS cascade of firing, continuing until some IKS output is produced. </a:t>
            </a:r>
          </a:p>
          <a:p>
            <a:r>
              <a:rPr lang="en-US" dirty="0">
                <a:effectLst/>
                <a:latin typeface="Arial" panose="020B0604020202020204" pitchFamily="34" charset="0"/>
              </a:rPr>
              <a:t>This cascade does not follow just the associations that arise from the individual elements of the sentence/story, but also the combinations of the elements and the relationships between them. </a:t>
            </a:r>
          </a:p>
          <a:p>
            <a:r>
              <a:rPr lang="en-US" dirty="0">
                <a:effectLst/>
                <a:latin typeface="Arial" panose="020B0604020202020204" pitchFamily="34" charset="0"/>
              </a:rPr>
              <a:t>That is, the cascade selects for associations that are relevant to the story. </a:t>
            </a:r>
          </a:p>
          <a:p>
            <a:endParaRPr lang="en-US" dirty="0">
              <a:effectLst/>
              <a:latin typeface="Arial" panose="020B0604020202020204" pitchFamily="34" charset="0"/>
            </a:endParaRPr>
          </a:p>
          <a:p>
            <a:r>
              <a:rPr lang="en-US" dirty="0">
                <a:effectLst/>
                <a:latin typeface="Arial" panose="020B0604020202020204" pitchFamily="34" charset="0"/>
              </a:rPr>
              <a:t>For example, in the sentence “Boy kicks ball.”, the combination of words is likely to trigger a picture of a boy aged 6-10 running outdoors, kicking a soccer-ball-sized ball, rather than a picture of a baby boy sitting indoors, or a golf ball on a tee. </a:t>
            </a:r>
          </a:p>
          <a:p>
            <a:r>
              <a:rPr lang="en-US" dirty="0">
                <a:effectLst/>
                <a:latin typeface="Arial" panose="020B0604020202020204" pitchFamily="34" charset="0"/>
              </a:rPr>
              <a:t>The sentence “Horse sews tablecloth.” is likely to trigger a cartoon of a horse sitting at a table, but is unlikely to trigger a picture of a racehorse at a racetrack or an elegant lace tablecloth in a dinner setting. </a:t>
            </a:r>
          </a:p>
          <a:p>
            <a:r>
              <a:rPr lang="en-US" dirty="0">
                <a:effectLst/>
                <a:latin typeface="Arial" panose="020B0604020202020204" pitchFamily="34" charset="0"/>
              </a:rPr>
              <a:t>The context provided by the other parts of the story and their relationships influence the associations that arise from each particular part.</a:t>
            </a:r>
          </a:p>
          <a:p>
            <a:br>
              <a:rPr lang="en-US" dirty="0"/>
            </a:br>
            <a:r>
              <a:rPr lang="en-US" dirty="0">
                <a:effectLst/>
                <a:latin typeface="Arial" panose="020B0604020202020204" pitchFamily="34" charset="0"/>
              </a:rPr>
              <a:t>Such a cascade pattern should arise naturally in an SNN model because the neurons representing the various parts of a story all contribute potential to other concept neurons. </a:t>
            </a:r>
          </a:p>
          <a:p>
            <a:r>
              <a:rPr lang="en-US" dirty="0">
                <a:effectLst/>
                <a:latin typeface="Arial" panose="020B0604020202020204" pitchFamily="34" charset="0"/>
              </a:rPr>
              <a:t>This potential adds up, thereby encouraging the firing of neurons for concepts that are relevant to the entire story, rather than just the individual parts.</a:t>
            </a:r>
          </a:p>
          <a:p>
            <a:br>
              <a:rPr lang="en-US" dirty="0"/>
            </a:br>
            <a:r>
              <a:rPr lang="en-US" dirty="0">
                <a:effectLst/>
                <a:latin typeface="Arial" panose="020B0604020202020204" pitchFamily="34" charset="0"/>
              </a:rPr>
              <a:t>The IKS representation of the story gets refined over a short period of time, as a result of the cascade of IKS neuron firings. </a:t>
            </a:r>
          </a:p>
          <a:p>
            <a:r>
              <a:rPr lang="en-US" dirty="0">
                <a:effectLst/>
                <a:latin typeface="Arial" panose="020B0604020202020204" pitchFamily="34" charset="0"/>
              </a:rPr>
              <a:t>The IKS representation that is triggered directly by the SKS representation, that is, the story outline, is probably rudimentary, and gets embellished over a short time, as more context information gets incorporated. </a:t>
            </a:r>
          </a:p>
          <a:p>
            <a:r>
              <a:rPr lang="en-US" dirty="0">
                <a:effectLst/>
                <a:latin typeface="Arial" panose="020B0604020202020204" pitchFamily="34" charset="0"/>
              </a:rPr>
              <a:t>All of this is still fast thinking, since the actions of the IKS cascade are fast.</a:t>
            </a:r>
          </a:p>
          <a:p>
            <a:br>
              <a:rPr lang="en-US" dirty="0"/>
            </a:br>
            <a:r>
              <a:rPr lang="en-US" dirty="0">
                <a:effectLst/>
                <a:latin typeface="Arial" panose="020B0604020202020204" pitchFamily="34" charset="0"/>
              </a:rPr>
              <a:t>What is the final output that is produced by this IKS process? </a:t>
            </a:r>
          </a:p>
          <a:p>
            <a:r>
              <a:rPr lang="en-US" dirty="0">
                <a:effectLst/>
                <a:latin typeface="Arial" panose="020B0604020202020204" pitchFamily="34" charset="0"/>
              </a:rPr>
              <a:t>It should be a mental picture of the activity in the story. </a:t>
            </a:r>
          </a:p>
          <a:p>
            <a:r>
              <a:rPr lang="en-US" dirty="0">
                <a:effectLst/>
                <a:latin typeface="Arial" panose="020B0604020202020204" pitchFamily="34" charset="0"/>
              </a:rPr>
              <a:t>Such a picture might be represented in the IKS using a typical internal form for visual processing in computer vision—an abstract two-dimensional picture that has rudimentary representations of the key components (stick figures, outlines of buildings, etc.). </a:t>
            </a:r>
          </a:p>
          <a:p>
            <a:r>
              <a:rPr lang="en-US" dirty="0">
                <a:effectLst/>
                <a:latin typeface="Arial" panose="020B0604020202020204" pitchFamily="34" charset="0"/>
              </a:rPr>
              <a:t>It can be a kind of cartoon. </a:t>
            </a:r>
          </a:p>
          <a:p>
            <a:r>
              <a:rPr lang="en-US" dirty="0">
                <a:effectLst/>
                <a:latin typeface="Arial" panose="020B0604020202020204" pitchFamily="34" charset="0"/>
              </a:rPr>
              <a:t>The picture will usually be dynamic, since one of its constituents is a verb, indicating an action.</a:t>
            </a:r>
            <a:br>
              <a:rPr lang="en-US" dirty="0"/>
            </a:br>
            <a:r>
              <a:rPr lang="en-US" dirty="0">
                <a:effectLst/>
                <a:latin typeface="Arial" panose="020B0604020202020204" pitchFamily="34" charset="0"/>
              </a:rPr>
              <a:t>As we had for the sequence example, we could have a further IKS output representing the main judgment or emotion that is triggered by the picture, such as “pleasant”, “unpleasant”, or “absurd”.</a:t>
            </a:r>
          </a:p>
        </p:txBody>
      </p:sp>
      <p:sp>
        <p:nvSpPr>
          <p:cNvPr id="4" name="Slide Number Placeholder 3"/>
          <p:cNvSpPr>
            <a:spLocks noGrp="1"/>
          </p:cNvSpPr>
          <p:nvPr>
            <p:ph type="sldNum" sz="quarter" idx="5"/>
          </p:nvPr>
        </p:nvSpPr>
        <p:spPr/>
        <p:txBody>
          <a:bodyPr/>
          <a:lstStyle/>
          <a:p>
            <a:fld id="{D6828EB4-FB9C-4696-8ECB-AEE2A9FC4C05}" type="slidenum">
              <a:rPr lang="en-US" smtClean="0"/>
              <a:t>57</a:t>
            </a:fld>
            <a:endParaRPr lang="en-US"/>
          </a:p>
        </p:txBody>
      </p:sp>
    </p:spTree>
    <p:extLst>
      <p:ext uri="{BB962C8B-B14F-4D97-AF65-F5344CB8AC3E}">
        <p14:creationId xmlns:p14="http://schemas.microsoft.com/office/powerpoint/2010/main" val="30214845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Interaction between SKS and IKS: </a:t>
            </a:r>
          </a:p>
          <a:p>
            <a:endParaRPr lang="en-US" dirty="0">
              <a:effectLst/>
              <a:latin typeface="Arial" panose="020B0604020202020204" pitchFamily="34" charset="0"/>
            </a:endParaRPr>
          </a:p>
          <a:p>
            <a:r>
              <a:rPr lang="en-US" dirty="0">
                <a:effectLst/>
                <a:latin typeface="Arial" panose="020B0604020202020204" pitchFamily="34" charset="0"/>
              </a:rPr>
              <a:t>We have been considering only a special case of sentence understanding in which the SKS performs symbolic processing first, then passes control to the IKS, which produces a picture of the story, and judges whether the story is pleasant, unpleasant, absurd, etc. </a:t>
            </a:r>
          </a:p>
          <a:p>
            <a:r>
              <a:rPr lang="en-US" dirty="0">
                <a:effectLst/>
                <a:latin typeface="Arial" panose="020B0604020202020204" pitchFamily="34" charset="0"/>
              </a:rPr>
              <a:t>This one-way interaction is similar to what happens in our sequence example. </a:t>
            </a:r>
          </a:p>
          <a:p>
            <a:r>
              <a:rPr lang="en-US" dirty="0">
                <a:effectLst/>
                <a:latin typeface="Arial" panose="020B0604020202020204" pitchFamily="34" charset="0"/>
              </a:rPr>
              <a:t>More elaborate parsing examples would incorporate feedback from the IKS to the SKS, for instance, when semantic information is used to resolve ambiguities in the parse structure.</a:t>
            </a:r>
            <a:br>
              <a:rPr lang="en-US" dirty="0"/>
            </a:b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58</a:t>
            </a:fld>
            <a:endParaRPr lang="en-US"/>
          </a:p>
        </p:txBody>
      </p:sp>
    </p:spTree>
    <p:extLst>
      <p:ext uri="{BB962C8B-B14F-4D97-AF65-F5344CB8AC3E}">
        <p14:creationId xmlns:p14="http://schemas.microsoft.com/office/powerpoint/2010/main" val="17857854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effectLst/>
                <a:latin typeface="Arial" panose="020B0604020202020204" pitchFamily="34" charset="0"/>
              </a:rPr>
              <a:t>New intuitive concepts: </a:t>
            </a:r>
          </a:p>
          <a:p>
            <a:pPr marL="0" indent="0">
              <a:buNone/>
            </a:pPr>
            <a:endParaRPr lang="en-US" dirty="0">
              <a:effectLst/>
              <a:latin typeface="Arial" panose="020B0604020202020204" pitchFamily="34" charset="0"/>
            </a:endParaRPr>
          </a:p>
          <a:p>
            <a:pPr marL="0" indent="0">
              <a:buNone/>
            </a:pPr>
            <a:r>
              <a:rPr lang="en-US" dirty="0">
                <a:effectLst/>
                <a:latin typeface="Arial" panose="020B0604020202020204" pitchFamily="34" charset="0"/>
              </a:rPr>
              <a:t>These must get placed somewhere in the IKS.</a:t>
            </a:r>
            <a:br>
              <a:rPr lang="en-US" dirty="0"/>
            </a:br>
            <a:r>
              <a:rPr lang="en-US" dirty="0">
                <a:effectLst/>
                <a:latin typeface="Arial" panose="020B0604020202020204" pitchFamily="34" charset="0"/>
              </a:rPr>
              <a:t>New neuron(s) must be selected to represent them. </a:t>
            </a:r>
          </a:p>
          <a:p>
            <a:pPr marL="0" indent="0">
              <a:buNone/>
            </a:pPr>
            <a:r>
              <a:rPr lang="en-US" dirty="0">
                <a:effectLst/>
                <a:latin typeface="Arial" panose="020B0604020202020204" pitchFamily="34" charset="0"/>
              </a:rPr>
              <a:t>This might involve Winner-Take-All </a:t>
            </a:r>
          </a:p>
          <a:p>
            <a:pPr marL="0" indent="0">
              <a:buNone/>
            </a:pPr>
            <a:r>
              <a:rPr lang="en-US" dirty="0" err="1">
                <a:effectLst/>
                <a:latin typeface="Arial" panose="020B0604020202020204" pitchFamily="34" charset="0"/>
              </a:rPr>
              <a:t>Valiant’s</a:t>
            </a:r>
            <a:r>
              <a:rPr lang="en-US" dirty="0">
                <a:effectLst/>
                <a:latin typeface="Arial" panose="020B0604020202020204" pitchFamily="34" charset="0"/>
              </a:rPr>
              <a:t> book [15] contains</a:t>
            </a:r>
            <a:r>
              <a:rPr lang="en-US" dirty="0">
                <a:effectLst/>
                <a:latin typeface="+mn-lt"/>
              </a:rPr>
              <a:t> </a:t>
            </a:r>
            <a:r>
              <a:rPr lang="en-US" dirty="0">
                <a:effectLst/>
                <a:latin typeface="Arial" panose="020B0604020202020204" pitchFamily="34" charset="0"/>
              </a:rPr>
              <a:t>some example protocols based on random graphs. </a:t>
            </a:r>
          </a:p>
          <a:p>
            <a:pPr marL="0" indent="0">
              <a:buNone/>
            </a:pPr>
            <a:r>
              <a:rPr lang="en-US" dirty="0">
                <a:effectLst/>
                <a:latin typeface="Arial" panose="020B0604020202020204" pitchFamily="34" charset="0"/>
              </a:rPr>
              <a:t>Lynch and </a:t>
            </a:r>
            <a:r>
              <a:rPr lang="en-US" dirty="0" err="1">
                <a:effectLst/>
                <a:latin typeface="Arial" panose="020B0604020202020204" pitchFamily="34" charset="0"/>
              </a:rPr>
              <a:t>Mallmann-Trenn</a:t>
            </a:r>
            <a:r>
              <a:rPr lang="en-US" dirty="0">
                <a:effectLst/>
                <a:latin typeface="Arial" panose="020B0604020202020204" pitchFamily="34" charset="0"/>
              </a:rPr>
              <a:t> [7] present others based on identifying the candidate neuron with the highest incoming potential.</a:t>
            </a:r>
          </a:p>
          <a:p>
            <a:pPr marL="0" indent="0">
              <a:buNone/>
            </a:pPr>
            <a:endParaRPr lang="en-US" dirty="0">
              <a:effectLst/>
              <a:latin typeface="Arial" panose="020B0604020202020204" pitchFamily="34" charset="0"/>
            </a:endParaRPr>
          </a:p>
          <a:p>
            <a:pPr marL="0" indent="0">
              <a:buNone/>
            </a:pPr>
            <a:r>
              <a:rPr lang="en-US" dirty="0">
                <a:effectLst/>
                <a:latin typeface="Arial" panose="020B0604020202020204" pitchFamily="34" charset="0"/>
              </a:rPr>
              <a:t>----------</a:t>
            </a:r>
            <a:br>
              <a:rPr lang="en-US" dirty="0"/>
            </a:br>
            <a:r>
              <a:rPr lang="en-US" dirty="0">
                <a:effectLst/>
                <a:latin typeface="Arial" panose="020B0604020202020204" pitchFamily="34" charset="0"/>
              </a:rPr>
              <a:t>New symbols: </a:t>
            </a:r>
          </a:p>
          <a:p>
            <a:pPr marL="0" indent="0">
              <a:buNone/>
            </a:pPr>
            <a:endParaRPr lang="en-US" dirty="0">
              <a:effectLst/>
              <a:latin typeface="Arial" panose="020B0604020202020204" pitchFamily="34" charset="0"/>
            </a:endParaRPr>
          </a:p>
          <a:p>
            <a:pPr marL="0" indent="0">
              <a:buNone/>
            </a:pPr>
            <a:r>
              <a:rPr lang="en-US" dirty="0">
                <a:effectLst/>
                <a:latin typeface="Arial" panose="020B0604020202020204" pitchFamily="34" charset="0"/>
              </a:rPr>
              <a:t>These must get placed somewhere in the SKS, and also in the Lexicon. </a:t>
            </a:r>
          </a:p>
          <a:p>
            <a:pPr marL="0" indent="0">
              <a:buNone/>
            </a:pPr>
            <a:r>
              <a:rPr lang="en-US" dirty="0">
                <a:effectLst/>
                <a:latin typeface="Arial" panose="020B0604020202020204" pitchFamily="34" charset="0"/>
              </a:rPr>
              <a:t>The method of choosing new representing neurons can be similar to what is used in the IKS. </a:t>
            </a:r>
          </a:p>
          <a:p>
            <a:pPr marL="0" indent="0">
              <a:buNone/>
            </a:pPr>
            <a:r>
              <a:rPr lang="en-US" dirty="0">
                <a:effectLst/>
                <a:latin typeface="Arial" panose="020B0604020202020204" pitchFamily="34" charset="0"/>
              </a:rPr>
              <a:t>Also, for each new symbol, connections must be set up in both directions between the neurons in the Lexicon and those in the SKS corresponding to the new symbol.</a:t>
            </a:r>
          </a:p>
          <a:p>
            <a:pPr marL="0" indent="0">
              <a:buNone/>
            </a:pPr>
            <a:endParaRPr lang="en-US" dirty="0">
              <a:effectLst/>
              <a:latin typeface="Arial" panose="020B0604020202020204" pitchFamily="34" charset="0"/>
            </a:endParaRPr>
          </a:p>
          <a:p>
            <a:pPr marL="0" indent="0">
              <a:buNone/>
            </a:pPr>
            <a:r>
              <a:rPr lang="en-US" dirty="0">
                <a:effectLst/>
                <a:latin typeface="Arial" panose="020B0604020202020204" pitchFamily="34" charset="0"/>
              </a:rPr>
              <a:t>----------</a:t>
            </a:r>
            <a:br>
              <a:rPr lang="en-US" dirty="0"/>
            </a:br>
            <a:r>
              <a:rPr lang="en-US" dirty="0">
                <a:effectLst/>
                <a:latin typeface="Arial" panose="020B0604020202020204" pitchFamily="34" charset="0"/>
              </a:rPr>
              <a:t>Connections between intuitive concepts: </a:t>
            </a:r>
          </a:p>
          <a:p>
            <a:pPr marL="0" indent="0">
              <a:buNone/>
            </a:pPr>
            <a:endParaRPr lang="en-US" dirty="0">
              <a:effectLst/>
              <a:latin typeface="Arial" panose="020B0604020202020204" pitchFamily="34" charset="0"/>
            </a:endParaRPr>
          </a:p>
          <a:p>
            <a:pPr marL="0" indent="0">
              <a:buNone/>
            </a:pPr>
            <a:r>
              <a:rPr lang="en-US" dirty="0">
                <a:effectLst/>
                <a:latin typeface="Arial" panose="020B0604020202020204" pitchFamily="34" charset="0"/>
              </a:rPr>
              <a:t>Since people (and other animals) can learn to relate any pair of intuitive concepts, the brain must have sufficient physical connections between concept neurons to support this learning. </a:t>
            </a:r>
          </a:p>
          <a:p>
            <a:pPr marL="0" indent="0">
              <a:buNone/>
            </a:pPr>
            <a:r>
              <a:rPr lang="en-US" dirty="0">
                <a:effectLst/>
                <a:latin typeface="Arial" panose="020B0604020202020204" pitchFamily="34" charset="0"/>
              </a:rPr>
              <a:t>These connections can be strengthened or weakened based on experiences.</a:t>
            </a:r>
            <a:br>
              <a:rPr lang="en-US" dirty="0"/>
            </a:br>
            <a:r>
              <a:rPr lang="en-US" dirty="0">
                <a:effectLst/>
                <a:latin typeface="Arial" panose="020B0604020202020204" pitchFamily="34" charset="0"/>
              </a:rPr>
              <a:t>Thus, the underlying directed graph in the IKS should also be sufficiently connected. </a:t>
            </a:r>
          </a:p>
          <a:p>
            <a:pPr marL="0" indent="0">
              <a:buNone/>
            </a:pPr>
            <a:r>
              <a:rPr lang="en-US" dirty="0">
                <a:effectLst/>
                <a:latin typeface="Arial" panose="020B0604020202020204" pitchFamily="34" charset="0"/>
              </a:rPr>
              <a:t>Edge weights should increase and decrease in response to experiences, according to some version of Hebbian learning. </a:t>
            </a:r>
          </a:p>
          <a:p>
            <a:pPr marL="0" indent="0">
              <a:buNone/>
            </a:pPr>
            <a:r>
              <a:rPr lang="en-US" dirty="0">
                <a:effectLst/>
                <a:latin typeface="Arial" panose="020B0604020202020204" pitchFamily="34" charset="0"/>
              </a:rPr>
              <a:t>This learning will probably be gradual because of the noisy nature of learning of intuitive concepts and relationships.</a:t>
            </a:r>
          </a:p>
          <a:p>
            <a:pPr marL="0" indent="0">
              <a:buNone/>
            </a:pPr>
            <a:endParaRPr lang="en-US" dirty="0"/>
          </a:p>
          <a:p>
            <a:pPr marL="0" indent="0">
              <a:buNone/>
            </a:pPr>
            <a:r>
              <a:rPr lang="en-US" dirty="0"/>
              <a:t>------------</a:t>
            </a:r>
            <a:br>
              <a:rPr lang="en-US" dirty="0"/>
            </a:br>
            <a:r>
              <a:rPr lang="en-US" dirty="0">
                <a:effectLst/>
                <a:latin typeface="Arial" panose="020B0604020202020204" pitchFamily="34" charset="0"/>
              </a:rPr>
              <a:t>Connections between symbols: </a:t>
            </a:r>
          </a:p>
          <a:p>
            <a:pPr marL="0" indent="0">
              <a:buNone/>
            </a:pPr>
            <a:endParaRPr lang="en-US" dirty="0">
              <a:effectLst/>
              <a:latin typeface="Arial" panose="020B0604020202020204" pitchFamily="34" charset="0"/>
            </a:endParaRPr>
          </a:p>
          <a:p>
            <a:pPr marL="0" indent="0">
              <a:buNone/>
            </a:pPr>
            <a:r>
              <a:rPr lang="en-US" dirty="0">
                <a:effectLst/>
                <a:latin typeface="Arial" panose="020B0604020202020204" pitchFamily="34" charset="0"/>
              </a:rPr>
              <a:t>Learning a symbolic structure, such as a sequence or linguistic structure, is different from learning connections between intuitive concepts. </a:t>
            </a:r>
          </a:p>
          <a:p>
            <a:pPr marL="0" indent="0">
              <a:buNone/>
            </a:pPr>
            <a:r>
              <a:rPr lang="en-US" dirty="0">
                <a:effectLst/>
                <a:latin typeface="Arial" panose="020B0604020202020204" pitchFamily="34" charset="0"/>
              </a:rPr>
              <a:t>It doesn’t just happen automatically, as a result of experience, but requires attention, is more purposeful, and is controlled by some outside stimulus. </a:t>
            </a:r>
          </a:p>
          <a:p>
            <a:pPr marL="0" indent="0">
              <a:buNone/>
            </a:pPr>
            <a:r>
              <a:rPr lang="en-US" dirty="0">
                <a:effectLst/>
                <a:latin typeface="Arial" panose="020B0604020202020204" pitchFamily="34" charset="0"/>
              </a:rPr>
              <a:t>The process should be less noisy than intuitive learning.</a:t>
            </a:r>
          </a:p>
          <a:p>
            <a:pPr marL="0" indent="0">
              <a:buNone/>
            </a:pPr>
            <a:br>
              <a:rPr lang="en-US" dirty="0"/>
            </a:br>
            <a:r>
              <a:rPr lang="en-US" dirty="0">
                <a:effectLst/>
                <a:latin typeface="Arial" panose="020B0604020202020204" pitchFamily="34" charset="0"/>
              </a:rPr>
              <a:t>Thus, learning in the SKS should also involve attention, in the form of Working Memory. </a:t>
            </a:r>
          </a:p>
          <a:p>
            <a:pPr marL="0" indent="0">
              <a:buNone/>
            </a:pPr>
            <a:r>
              <a:rPr lang="en-US" dirty="0">
                <a:effectLst/>
                <a:latin typeface="Arial" panose="020B0604020202020204" pitchFamily="34" charset="0"/>
              </a:rPr>
              <a:t>The learning rule does not need to accommodate much noise, so it can make larger jumps than learning rules in the IKS.</a:t>
            </a:r>
          </a:p>
          <a:p>
            <a:pPr marL="0" indent="0">
              <a:buNone/>
            </a:pPr>
            <a:br>
              <a:rPr lang="en-US" dirty="0"/>
            </a:br>
            <a:r>
              <a:rPr lang="en-US" dirty="0">
                <a:effectLst/>
                <a:latin typeface="Arial" panose="020B0604020202020204" pitchFamily="34" charset="0"/>
              </a:rPr>
              <a:t>Because activity in the SKS is more purposeful, learning can proceed in more interesting ways than just simple Hebbian rules. </a:t>
            </a:r>
          </a:p>
          <a:p>
            <a:pPr marL="0" indent="0">
              <a:buNone/>
            </a:pPr>
            <a:r>
              <a:rPr lang="en-US" dirty="0">
                <a:effectLst/>
                <a:latin typeface="Arial" panose="020B0604020202020204" pitchFamily="34" charset="0"/>
              </a:rPr>
              <a:t>For example, learning a sequence, such as the Greek alphabet, is not just simple Hebbian learning of individual connections between consecutive pairs of symbols.</a:t>
            </a:r>
            <a:br>
              <a:rPr lang="en-US" dirty="0"/>
            </a:br>
            <a:r>
              <a:rPr lang="en-US" dirty="0">
                <a:effectLst/>
                <a:latin typeface="Arial" panose="020B0604020202020204" pitchFamily="34" charset="0"/>
              </a:rPr>
              <a:t>Rather, it may be more like learning a song, taking advantage of some overall structure, such as a rhythmic pattern.</a:t>
            </a:r>
          </a:p>
          <a:p>
            <a:pPr marL="0" indent="0">
              <a:buNone/>
            </a:pPr>
            <a:br>
              <a:rPr lang="en-US" dirty="0"/>
            </a:br>
            <a:r>
              <a:rPr lang="en-US" dirty="0">
                <a:effectLst/>
                <a:latin typeface="Arial" panose="020B0604020202020204" pitchFamily="34" charset="0"/>
              </a:rPr>
              <a:t>For another example, consider the problem of learning a language, specifically, the sub-problem of learning the language’s conventions for the order of words in a sentence, as described in Section 5.1. </a:t>
            </a:r>
          </a:p>
          <a:p>
            <a:pPr marL="0" indent="0">
              <a:buNone/>
            </a:pPr>
            <a:r>
              <a:rPr lang="en-US" dirty="0">
                <a:effectLst/>
                <a:latin typeface="Arial" panose="020B0604020202020204" pitchFamily="34" charset="0"/>
              </a:rPr>
              <a:t>In terms of an SNN model, this means learning a network that will handle sentence inputs correctly for the given language, assigning the successive words to the appropriate positions in a built-in parse tree. </a:t>
            </a:r>
          </a:p>
          <a:p>
            <a:pPr marL="0" indent="0">
              <a:buNone/>
            </a:pPr>
            <a:r>
              <a:rPr lang="en-US" dirty="0">
                <a:effectLst/>
                <a:latin typeface="Arial" panose="020B0604020202020204" pitchFamily="34" charset="0"/>
              </a:rPr>
              <a:t>This network might be learned through a supervised learning process, where wrong attempts lead to nonsense sentences and give negative feedback.</a:t>
            </a:r>
            <a:br>
              <a:rPr lang="en-US" dirty="0"/>
            </a:br>
            <a:endParaRPr lang="en-US" dirty="0">
              <a:effectLst/>
              <a:latin typeface="Arial" panose="020B0604020202020204" pitchFamily="34" charset="0"/>
            </a:endParaRPr>
          </a:p>
          <a:p>
            <a:pPr marL="0" indent="0">
              <a:buNone/>
            </a:pPr>
            <a:r>
              <a:rPr lang="en-US" dirty="0">
                <a:effectLst/>
                <a:latin typeface="Arial" panose="020B0604020202020204" pitchFamily="34" charset="0"/>
              </a:rPr>
              <a:t>----------</a:t>
            </a:r>
            <a:endParaRPr lang="en-US" dirty="0">
              <a:effectLst/>
            </a:endParaRPr>
          </a:p>
          <a:p>
            <a:r>
              <a:rPr lang="en-US" dirty="0">
                <a:effectLst/>
                <a:latin typeface="Arial" panose="020B0604020202020204" pitchFamily="34" charset="0"/>
              </a:rPr>
              <a:t>Connections between symbols and their intuitive counterparts: </a:t>
            </a:r>
          </a:p>
          <a:p>
            <a:endParaRPr lang="en-US" dirty="0">
              <a:effectLst/>
              <a:latin typeface="Arial" panose="020B0604020202020204" pitchFamily="34" charset="0"/>
            </a:endParaRPr>
          </a:p>
          <a:p>
            <a:r>
              <a:rPr lang="en-US" dirty="0">
                <a:effectLst/>
                <a:latin typeface="Arial" panose="020B0604020202020204" pitchFamily="34" charset="0"/>
              </a:rPr>
              <a:t>Intuitive concepts may be learned simultaneously with their symbols, or in either order. </a:t>
            </a:r>
          </a:p>
          <a:p>
            <a:r>
              <a:rPr lang="en-US" dirty="0">
                <a:effectLst/>
                <a:latin typeface="Arial" panose="020B0604020202020204" pitchFamily="34" charset="0"/>
              </a:rPr>
              <a:t>In any case, a new symbol is learned (in the SKS and Lexicon), and a new concept is learned (in the IKS). </a:t>
            </a:r>
          </a:p>
          <a:p>
            <a:r>
              <a:rPr lang="en-US" dirty="0">
                <a:effectLst/>
                <a:latin typeface="Arial" panose="020B0604020202020204" pitchFamily="34" charset="0"/>
              </a:rPr>
              <a:t>Repeated simultaneous presentation of the symbol and the concept can lead, via Hebbian learning, to strengthening of weights on the edges connecting them. </a:t>
            </a:r>
          </a:p>
          <a:p>
            <a:r>
              <a:rPr lang="en-US" dirty="0">
                <a:effectLst/>
                <a:latin typeface="Arial" panose="020B0604020202020204" pitchFamily="34" charset="0"/>
              </a:rPr>
              <a:t>Another matter that remains to be considered is how connections can be learned between complex symbolic structures and corresponding complex intuitive structures.</a:t>
            </a:r>
            <a:br>
              <a:rPr lang="en-US" dirty="0"/>
            </a:br>
            <a:r>
              <a:rPr lang="en-US" dirty="0">
                <a:effectLst/>
                <a:latin typeface="Arial" panose="020B0604020202020204" pitchFamily="34" charset="0"/>
              </a:rPr>
              <a:t>In all of these cases, it would be good to describe and analyze specific learning mechanisms. </a:t>
            </a:r>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59</a:t>
            </a:fld>
            <a:endParaRPr lang="en-US"/>
          </a:p>
        </p:txBody>
      </p:sp>
    </p:spTree>
    <p:extLst>
      <p:ext uri="{BB962C8B-B14F-4D97-AF65-F5344CB8AC3E}">
        <p14:creationId xmlns:p14="http://schemas.microsoft.com/office/powerpoint/2010/main" val="1639338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describe our model.</a:t>
            </a:r>
          </a:p>
          <a:p>
            <a:endParaRPr lang="en-US" dirty="0"/>
          </a:p>
          <a:p>
            <a:r>
              <a:rPr lang="en-US" dirty="0"/>
              <a:t>Stochastic firing reflects noisiness of neural computation.</a:t>
            </a:r>
          </a:p>
          <a:p>
            <a:endParaRPr lang="en-US" dirty="0"/>
          </a:p>
          <a:p>
            <a:endParaRPr lang="en-US" dirty="0"/>
          </a:p>
        </p:txBody>
      </p:sp>
      <p:sp>
        <p:nvSpPr>
          <p:cNvPr id="4" name="Slide Number Placeholder 3"/>
          <p:cNvSpPr>
            <a:spLocks noGrp="1"/>
          </p:cNvSpPr>
          <p:nvPr>
            <p:ph type="sldNum" sz="quarter" idx="10"/>
          </p:nvPr>
        </p:nvSpPr>
        <p:spPr/>
        <p:txBody>
          <a:bodyPr/>
          <a:lstStyle/>
          <a:p>
            <a:fld id="{D6828EB4-FB9C-4696-8ECB-AEE2A9FC4C05}" type="slidenum">
              <a:rPr lang="en-US" smtClean="0"/>
              <a:t>6</a:t>
            </a:fld>
            <a:endParaRPr lang="en-US"/>
          </a:p>
        </p:txBody>
      </p:sp>
    </p:spTree>
    <p:extLst>
      <p:ext uri="{BB962C8B-B14F-4D97-AF65-F5344CB8AC3E}">
        <p14:creationId xmlns:p14="http://schemas.microsoft.com/office/powerpoint/2010/main" val="29187949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In this paper, I have proposed that two distinct types of structures are present in the brain: Symbolic Knowledge Structures (SKSs), used for formal symbolic reasoning, and Intuitive Knowledge Structures (IKSs), used for drawing informal associations. </a:t>
            </a:r>
          </a:p>
          <a:p>
            <a:r>
              <a:rPr lang="en-US" dirty="0">
                <a:effectLst/>
                <a:latin typeface="Arial" panose="020B0604020202020204" pitchFamily="34" charset="0"/>
              </a:rPr>
              <a:t>I have described many ideas for modeling these structures, and for implementing them in Spiking Neural Networks. </a:t>
            </a:r>
          </a:p>
          <a:p>
            <a:r>
              <a:rPr lang="en-US" dirty="0">
                <a:effectLst/>
                <a:latin typeface="Arial" panose="020B0604020202020204" pitchFamily="34" charset="0"/>
              </a:rPr>
              <a:t>I have developed two basic examples of their use: counting through a memorized sequence of disease variants, and understanding simple sentences with predetermined structure.</a:t>
            </a:r>
            <a:br>
              <a:rPr lang="en-US" dirty="0"/>
            </a:br>
            <a:endParaRPr lang="en-US" dirty="0">
              <a:effectLst/>
              <a:latin typeface="Arial" panose="020B0604020202020204" pitchFamily="34" charset="0"/>
            </a:endParaRPr>
          </a:p>
          <a:p>
            <a:r>
              <a:rPr lang="en-US" dirty="0">
                <a:effectLst/>
                <a:latin typeface="Arial" panose="020B0604020202020204" pitchFamily="34" charset="0"/>
              </a:rPr>
              <a:t>This is a collection of ideas for a theory, but not a complete, coherent theory. </a:t>
            </a:r>
          </a:p>
          <a:p>
            <a:r>
              <a:rPr lang="en-US" dirty="0">
                <a:effectLst/>
                <a:latin typeface="Arial" panose="020B0604020202020204" pitchFamily="34" charset="0"/>
              </a:rPr>
              <a:t>I am interested in developing this further, until the whole thing makes sense in terms of a formal model like that in [8]. </a:t>
            </a:r>
          </a:p>
          <a:p>
            <a:r>
              <a:rPr lang="en-US" dirty="0">
                <a:effectLst/>
                <a:latin typeface="Arial" panose="020B0604020202020204" pitchFamily="34" charset="0"/>
              </a:rPr>
              <a:t>The approach should be algorithmic, like that used in [9, 7], with formal network descriptions and analysis. </a:t>
            </a:r>
          </a:p>
          <a:p>
            <a:r>
              <a:rPr lang="en-US" dirty="0">
                <a:effectLst/>
                <a:latin typeface="Arial" panose="020B0604020202020204" pitchFamily="34" charset="0"/>
              </a:rPr>
              <a:t>But that will take considerably more thought and work.</a:t>
            </a:r>
          </a:p>
          <a:p>
            <a:br>
              <a:rPr lang="en-US" dirty="0"/>
            </a:br>
            <a:r>
              <a:rPr lang="en-US" dirty="0">
                <a:effectLst/>
                <a:latin typeface="Arial" panose="020B0604020202020204" pitchFamily="34" charset="0"/>
              </a:rPr>
              <a:t>Much more remains to be done in pinning down the various individual mechanisms, and expressing them in terms of a single SNN model.</a:t>
            </a:r>
            <a:br>
              <a:rPr lang="en-US" dirty="0"/>
            </a:br>
            <a:r>
              <a:rPr lang="en-US" dirty="0">
                <a:effectLst/>
                <a:latin typeface="Arial" panose="020B0604020202020204" pitchFamily="34" charset="0"/>
              </a:rPr>
              <a:t>In particular, for the WM attention mechanism, we need more details for how the binding between WM neurons and SKS neurons</a:t>
            </a:r>
            <a:br>
              <a:rPr lang="en-US" dirty="0"/>
            </a:br>
            <a:r>
              <a:rPr lang="en-US" dirty="0">
                <a:effectLst/>
                <a:latin typeface="Arial" panose="020B0604020202020204" pitchFamily="34" charset="0"/>
              </a:rPr>
              <a:t>works, especially for how firing is synchronized (Open Q 1). </a:t>
            </a:r>
          </a:p>
          <a:p>
            <a:r>
              <a:rPr lang="en-US" dirty="0">
                <a:effectLst/>
                <a:latin typeface="Arial" panose="020B0604020202020204" pitchFamily="34" charset="0"/>
              </a:rPr>
              <a:t>For the parsing example, we need more details of how a parse tree gets filled in, and how it gets copied from the SKS to the IKS in the form of a story outline (Open Q 2).</a:t>
            </a:r>
          </a:p>
          <a:p>
            <a:br>
              <a:rPr lang="en-US" dirty="0"/>
            </a:br>
            <a:r>
              <a:rPr lang="en-US" dirty="0">
                <a:effectLst/>
                <a:latin typeface="Arial" panose="020B0604020202020204" pitchFamily="34" charset="0"/>
              </a:rPr>
              <a:t>Many more examples of symbolic reasoning can be considered, including more interesting arithmetic calculations than just counting, and more elaborate linguistic examples than parsing of sentences with simple, predictable structure.</a:t>
            </a:r>
            <a:br>
              <a:rPr lang="en-US" dirty="0"/>
            </a:br>
            <a:r>
              <a:rPr lang="en-US" dirty="0">
                <a:effectLst/>
                <a:latin typeface="Arial" panose="020B0604020202020204" pitchFamily="34" charset="0"/>
              </a:rPr>
              <a:t>Higher mathematical reasoning such as solving algebraic equations, and even creative construction of mathematical proofs, are also interesting to consider.</a:t>
            </a:r>
            <a:br>
              <a:rPr lang="en-US" dirty="0"/>
            </a:br>
            <a:r>
              <a:rPr lang="en-US" dirty="0">
                <a:effectLst/>
                <a:latin typeface="Arial" panose="020B0604020202020204" pitchFamily="34" charset="0"/>
              </a:rPr>
              <a:t>We can also study examples involving elaborate interactions between SKS and IKS, rather than just simple one-way interactions as in the examples in this paper.</a:t>
            </a:r>
          </a:p>
        </p:txBody>
      </p:sp>
      <p:sp>
        <p:nvSpPr>
          <p:cNvPr id="4" name="Slide Number Placeholder 3"/>
          <p:cNvSpPr>
            <a:spLocks noGrp="1"/>
          </p:cNvSpPr>
          <p:nvPr>
            <p:ph type="sldNum" sz="quarter" idx="5"/>
          </p:nvPr>
        </p:nvSpPr>
        <p:spPr/>
        <p:txBody>
          <a:bodyPr/>
          <a:lstStyle/>
          <a:p>
            <a:fld id="{D6828EB4-FB9C-4696-8ECB-AEE2A9FC4C05}" type="slidenum">
              <a:rPr lang="en-US" smtClean="0"/>
              <a:t>60</a:t>
            </a:fld>
            <a:endParaRPr lang="en-US"/>
          </a:p>
        </p:txBody>
      </p:sp>
    </p:spTree>
    <p:extLst>
      <p:ext uri="{BB962C8B-B14F-4D97-AF65-F5344CB8AC3E}">
        <p14:creationId xmlns:p14="http://schemas.microsoft.com/office/powerpoint/2010/main" val="15877817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based on conversation with my husband Dennis, who</a:t>
            </a:r>
            <a:r>
              <a:rPr lang="en-US" baseline="0" dirty="0"/>
              <a:t> is a plumbing hobbyist.</a:t>
            </a:r>
          </a:p>
          <a:p>
            <a:r>
              <a:rPr lang="en-US" baseline="0" dirty="0"/>
              <a:t>Has built bathrooms.</a:t>
            </a:r>
          </a:p>
        </p:txBody>
      </p:sp>
      <p:sp>
        <p:nvSpPr>
          <p:cNvPr id="4" name="Slide Number Placeholder 3"/>
          <p:cNvSpPr>
            <a:spLocks noGrp="1"/>
          </p:cNvSpPr>
          <p:nvPr>
            <p:ph type="sldNum" sz="quarter" idx="10"/>
          </p:nvPr>
        </p:nvSpPr>
        <p:spPr/>
        <p:txBody>
          <a:bodyPr/>
          <a:lstStyle/>
          <a:p>
            <a:fld id="{8577803C-146D-406E-B575-E96C64D63639}" type="slidenum">
              <a:rPr lang="en-US" smtClean="0"/>
              <a:t>61</a:t>
            </a:fld>
            <a:endParaRPr lang="en-US"/>
          </a:p>
        </p:txBody>
      </p:sp>
    </p:spTree>
    <p:extLst>
      <p:ext uri="{BB962C8B-B14F-4D97-AF65-F5344CB8AC3E}">
        <p14:creationId xmlns:p14="http://schemas.microsoft.com/office/powerpoint/2010/main" val="319519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62</a:t>
            </a:fld>
            <a:endParaRPr lang="en-US"/>
          </a:p>
        </p:txBody>
      </p:sp>
    </p:spTree>
    <p:extLst>
      <p:ext uri="{BB962C8B-B14F-4D97-AF65-F5344CB8AC3E}">
        <p14:creationId xmlns:p14="http://schemas.microsoft.com/office/powerpoint/2010/main" val="319519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precise symbolic manipulator should connect to input and output, for precise understanding and speech.</a:t>
            </a:r>
          </a:p>
          <a:p>
            <a:r>
              <a:rPr lang="en-US" baseline="0" dirty="0"/>
              <a:t>Q:  What exactly happens in the symbolic manipulator?  Maybe this yields predicates and logical deductions?  That would cover equations, as well as causal reasoning.</a:t>
            </a:r>
          </a:p>
          <a:p>
            <a:endParaRPr lang="en-US" baseline="0" dirty="0"/>
          </a:p>
          <a:p>
            <a:r>
              <a:rPr lang="en-US" baseline="0" dirty="0"/>
              <a:t>But in addition, the approximate, noisy concept storage should connect to the i/o system in some other ways, e.g., animals growl based on some general feelings.</a:t>
            </a:r>
          </a:p>
          <a:p>
            <a:endParaRPr lang="en-US" baseline="0" dirty="0"/>
          </a:p>
          <a:p>
            <a:r>
              <a:rPr lang="en-US" baseline="0" dirty="0"/>
              <a:t>----------</a:t>
            </a:r>
          </a:p>
          <a:p>
            <a:r>
              <a:rPr lang="en-US" baseline="0" dirty="0"/>
              <a:t>An ape might build a copy of an existing plumbing system, given all the parts.</a:t>
            </a:r>
          </a:p>
          <a:p>
            <a:r>
              <a:rPr lang="en-US" baseline="0" dirty="0"/>
              <a:t>It would be mimicking, not understanding.</a:t>
            </a:r>
            <a:endParaRPr lang="en-US" dirty="0"/>
          </a:p>
          <a:p>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63</a:t>
            </a:fld>
            <a:endParaRPr lang="en-US"/>
          </a:p>
        </p:txBody>
      </p:sp>
    </p:spTree>
    <p:extLst>
      <p:ext uri="{BB962C8B-B14F-4D97-AF65-F5344CB8AC3E}">
        <p14:creationId xmlns:p14="http://schemas.microsoft.com/office/powerpoint/2010/main" val="319519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64</a:t>
            </a:fld>
            <a:endParaRPr lang="en-US"/>
          </a:p>
        </p:txBody>
      </p:sp>
    </p:spTree>
    <p:extLst>
      <p:ext uri="{BB962C8B-B14F-4D97-AF65-F5344CB8AC3E}">
        <p14:creationId xmlns:p14="http://schemas.microsoft.com/office/powerpoint/2010/main" val="31951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picture shows a synapse being modeled by an edge.</a:t>
            </a:r>
          </a:p>
          <a:p>
            <a:endParaRPr lang="en-US" dirty="0"/>
          </a:p>
          <a:p>
            <a:r>
              <a:rPr lang="en-US" dirty="0"/>
              <a:t>The second shows an entire brain being modeled by a graph.</a:t>
            </a:r>
          </a:p>
          <a:p>
            <a:r>
              <a:rPr lang="en-US" dirty="0"/>
              <a:t>Should be a directed graph though.</a:t>
            </a:r>
          </a:p>
        </p:txBody>
      </p:sp>
      <p:sp>
        <p:nvSpPr>
          <p:cNvPr id="4" name="Slide Number Placeholder 3"/>
          <p:cNvSpPr>
            <a:spLocks noGrp="1"/>
          </p:cNvSpPr>
          <p:nvPr>
            <p:ph type="sldNum" sz="quarter" idx="10"/>
          </p:nvPr>
        </p:nvSpPr>
        <p:spPr/>
        <p:txBody>
          <a:bodyPr/>
          <a:lstStyle/>
          <a:p>
            <a:fld id="{8577803C-146D-406E-B575-E96C64D63639}" type="slidenum">
              <a:rPr lang="en-US" smtClean="0"/>
              <a:t>7</a:t>
            </a:fld>
            <a:endParaRPr lang="en-US"/>
          </a:p>
        </p:txBody>
      </p:sp>
    </p:spTree>
    <p:extLst>
      <p:ext uri="{BB962C8B-B14F-4D97-AF65-F5344CB8AC3E}">
        <p14:creationId xmlns:p14="http://schemas.microsoft.com/office/powerpoint/2010/main" val="307110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Allows self-loops</a:t>
                </a:r>
              </a:p>
              <a:p>
                <a:endParaRPr lang="en-US" dirty="0"/>
              </a:p>
              <a:p>
                <a:r>
                  <a:rPr lang="en-US" dirty="0"/>
                  <a:t>Positive weights are excitatory, negative weights are inhibitory.</a:t>
                </a:r>
              </a:p>
              <a:p>
                <a:endParaRPr lang="en-US" dirty="0"/>
              </a:p>
              <a:p>
                <a:r>
                  <a:rPr lang="en-US" dirty="0"/>
                  <a:t>Input neurons have no incoming edges from within </a:t>
                </a:r>
                <a14:m>
                  <m:oMath xmlns:m="http://schemas.openxmlformats.org/officeDocument/2006/math">
                    <m:r>
                      <a:rPr lang="en-US" i="1" dirty="0" smtClean="0">
                        <a:latin typeface="Cambria Math"/>
                      </a:rPr>
                      <m:t>𝑁</m:t>
                    </m:r>
                    <m:r>
                      <a:rPr lang="en-US" i="1" dirty="0" smtClean="0">
                        <a:latin typeface="Cambria Math"/>
                      </a:rPr>
                      <m:t>.</m:t>
                    </m:r>
                  </m:oMath>
                </a14:m>
                <a:endParaRPr lang="en-US" dirty="0"/>
              </a:p>
              <a:p>
                <a:r>
                  <a:rPr lang="en-US" dirty="0"/>
                  <a:t>Their behavior is determined externally.</a:t>
                </a:r>
              </a:p>
              <a:p>
                <a:endParaRPr lang="en-US" dirty="0"/>
              </a:p>
              <a:p>
                <a:r>
                  <a:rPr lang="en-US" dirty="0"/>
                  <a:t>---------------------------------------------------</a:t>
                </a:r>
              </a:p>
              <a:p>
                <a:r>
                  <a:rPr lang="en-US" dirty="0"/>
                  <a:t>Memory:</a:t>
                </a:r>
              </a:p>
              <a:p>
                <a:endParaRPr lang="en-US" dirty="0"/>
              </a:p>
              <a:p>
                <a:r>
                  <a:rPr lang="en-US" dirty="0"/>
                  <a:t>Refractory period,</a:t>
                </a:r>
                <a:r>
                  <a:rPr lang="en-US" baseline="0" dirty="0"/>
                  <a:t> delay, involve some memory of recent events.</a:t>
                </a:r>
              </a:p>
              <a:p>
                <a:r>
                  <a:rPr lang="en-US" baseline="0" dirty="0"/>
                  <a:t>In some of our papers, we do allow some limited memory.  </a:t>
                </a:r>
              </a:p>
              <a:p>
                <a:r>
                  <a:rPr lang="en-US" baseline="0" dirty="0"/>
                  <a:t>This required generalizing the model.</a:t>
                </a:r>
              </a:p>
              <a:p>
                <a:endParaRPr lang="en-US" dirty="0"/>
              </a:p>
            </p:txBody>
          </p:sp>
        </mc:Choice>
        <mc:Fallback xmlns="">
          <p:sp>
            <p:nvSpPr>
              <p:cNvPr id="3" name="Notes Placeholder 2"/>
              <p:cNvSpPr>
                <a:spLocks noGrp="1"/>
              </p:cNvSpPr>
              <p:nvPr>
                <p:ph type="body" idx="1"/>
              </p:nvPr>
            </p:nvSpPr>
            <p:spPr/>
            <p:txBody>
              <a:bodyPr/>
              <a:lstStyle/>
              <a:p>
                <a:r>
                  <a:rPr lang="en-US" dirty="0" smtClean="0"/>
                  <a:t>Weights:</a:t>
                </a:r>
              </a:p>
              <a:p>
                <a:r>
                  <a:rPr lang="en-US" dirty="0" smtClean="0"/>
                  <a:t>Positive weights are excitatory, negative weights are inhibitory.</a:t>
                </a:r>
              </a:p>
              <a:p>
                <a:endParaRPr lang="en-US" dirty="0" smtClean="0"/>
              </a:p>
              <a:p>
                <a:r>
                  <a:rPr lang="en-US" dirty="0" smtClean="0"/>
                  <a:t>Bias:</a:t>
                </a:r>
              </a:p>
              <a:p>
                <a:r>
                  <a:rPr lang="en-US" dirty="0" smtClean="0"/>
                  <a:t>A level that a neuron’s incoming membrane potential must reach for a spike to occur with “good probability”.</a:t>
                </a:r>
              </a:p>
              <a:p>
                <a:endParaRPr lang="en-US" dirty="0" smtClean="0"/>
              </a:p>
              <a:p>
                <a:r>
                  <a:rPr lang="en-US" dirty="0" smtClean="0"/>
                  <a:t>-----------</a:t>
                </a:r>
              </a:p>
              <a:p>
                <a:r>
                  <a:rPr lang="en-US" dirty="0" smtClean="0"/>
                  <a:t>Input neurons have no incoming edges from within </a:t>
                </a:r>
                <a:r>
                  <a:rPr lang="en-US" i="0" dirty="0" smtClean="0">
                    <a:latin typeface="Cambria Math"/>
                  </a:rPr>
                  <a:t>𝑁.</a:t>
                </a:r>
                <a:endParaRPr lang="en-US" dirty="0" smtClean="0"/>
              </a:p>
              <a:p>
                <a:r>
                  <a:rPr lang="en-US" dirty="0" smtClean="0"/>
                  <a:t>Behavior determined externally.</a:t>
                </a:r>
              </a:p>
              <a:p>
                <a:r>
                  <a:rPr lang="en-US" dirty="0" smtClean="0"/>
                  <a:t>Supports composition of networks.</a:t>
                </a:r>
              </a:p>
              <a:p>
                <a:endParaRPr lang="en-US" dirty="0" smtClean="0"/>
              </a:p>
              <a:p>
                <a:r>
                  <a:rPr lang="en-US" dirty="0" smtClean="0"/>
                  <a:t>----------</a:t>
                </a:r>
              </a:p>
              <a:p>
                <a:r>
                  <a:rPr lang="en-US" dirty="0" smtClean="0"/>
                  <a:t>Excitatory neurons have all positive outgoing weights, inhibitory have all negative outgoing weights.</a:t>
                </a:r>
              </a:p>
              <a:p>
                <a:endParaRPr lang="en-US" dirty="0" smtClean="0"/>
              </a:p>
              <a:p>
                <a:r>
                  <a:rPr lang="en-US" dirty="0" smtClean="0"/>
                  <a:t>No other general constraints</a:t>
                </a:r>
                <a:r>
                  <a:rPr lang="en-US" baseline="0" dirty="0" smtClean="0"/>
                  <a:t> on structure, e.g., we don’t assume layered networks as in deep learning.</a:t>
                </a:r>
                <a:endParaRPr lang="en-US" dirty="0" smtClean="0"/>
              </a:p>
              <a:p>
                <a:endParaRPr lang="en-US" dirty="0" smtClean="0"/>
              </a:p>
              <a:p>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D6828EB4-FB9C-4696-8ECB-AEE2A9FC4C05}" type="slidenum">
              <a:rPr lang="en-US" smtClean="0"/>
              <a:t>8</a:t>
            </a:fld>
            <a:endParaRPr lang="en-US"/>
          </a:p>
        </p:txBody>
      </p:sp>
    </p:spTree>
    <p:extLst>
      <p:ext uri="{BB962C8B-B14F-4D97-AF65-F5344CB8AC3E}">
        <p14:creationId xmlns:p14="http://schemas.microsoft.com/office/powerpoint/2010/main" val="422935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summation here is over the incoming neighbors</a:t>
                </a:r>
                <a:r>
                  <a:rPr lang="en-US" baseline="0" dirty="0"/>
                  <a:t> v of u.</a:t>
                </a:r>
              </a:p>
              <a:p>
                <a:endParaRPr lang="en-US" baseline="0" dirty="0"/>
              </a:p>
              <a:p>
                <a:r>
                  <a:rPr lang="en-US" baseline="0" dirty="0"/>
                  <a:t>Temperature parameter:  Smaller values of lambda yield steeper functions.</a:t>
                </a:r>
              </a:p>
              <a:p>
                <a:r>
                  <a:rPr lang="en-US" baseline="0" dirty="0"/>
                  <a:t>With very small lambda, u acts similarly to a probabilistic threshold gate:  probability of firing = ½ when potential = bias(u), else 1 or 0.</a:t>
                </a:r>
              </a:p>
              <a:p>
                <a:endParaRPr lang="en-US" baseline="0" dirty="0"/>
              </a:p>
              <a:p>
                <a:r>
                  <a:rPr lang="en-US" baseline="0" dirty="0"/>
                  <a:t>To model reality, we might be forced to use particular values of </a:t>
                </a:r>
                <a14:m>
                  <m:oMath xmlns:m="http://schemas.openxmlformats.org/officeDocument/2006/math">
                    <m:r>
                      <m:rPr>
                        <m:sty m:val="p"/>
                      </m:rPr>
                      <a:rPr lang="en-US" b="0" i="1" smtClean="0">
                        <a:latin typeface="Cambria Math"/>
                      </a:rPr>
                      <m:t>λ</m:t>
                    </m:r>
                  </m:oMath>
                </a14:m>
                <a:r>
                  <a:rPr lang="en-US" baseline="0" dirty="0"/>
                  <a:t>, based on real neuron behavior.  </a:t>
                </a:r>
              </a:p>
              <a:p>
                <a:endParaRPr lang="en-US" baseline="0" dirty="0"/>
              </a:p>
              <a:p>
                <a:endParaRPr lang="en-US" baseline="0" dirty="0"/>
              </a:p>
              <a:p>
                <a:endParaRPr lang="en-US" baseline="0" dirty="0"/>
              </a:p>
              <a:p>
                <a:endParaRPr lang="en-US" dirty="0"/>
              </a:p>
            </p:txBody>
          </p:sp>
        </mc:Choice>
        <mc:Fallback xmlns="">
          <p:sp>
            <p:nvSpPr>
              <p:cNvPr id="3" name="Notes Placeholder 2"/>
              <p:cNvSpPr>
                <a:spLocks noGrp="1"/>
              </p:cNvSpPr>
              <p:nvPr>
                <p:ph type="body" idx="1"/>
              </p:nvPr>
            </p:nvSpPr>
            <p:spPr/>
            <p:txBody>
              <a:bodyPr/>
              <a:lstStyle/>
              <a:p>
                <a:r>
                  <a:rPr lang="en-US" dirty="0" smtClean="0"/>
                  <a:t>The summation here is over the incoming neighbors</a:t>
                </a:r>
                <a:r>
                  <a:rPr lang="en-US" baseline="0" dirty="0" smtClean="0"/>
                  <a:t> v of u.</a:t>
                </a:r>
              </a:p>
              <a:p>
                <a:endParaRPr lang="en-US" baseline="0" dirty="0" smtClean="0"/>
              </a:p>
              <a:p>
                <a:r>
                  <a:rPr lang="en-US" baseline="0" dirty="0" smtClean="0"/>
                  <a:t>Temperature parameter:  Smaller values of lambda yield steeper functions.</a:t>
                </a:r>
              </a:p>
              <a:p>
                <a:r>
                  <a:rPr lang="en-US" baseline="0" dirty="0" smtClean="0"/>
                  <a:t>With very small lambda, u acts similarly to a probabilistic threshold gate:  </a:t>
                </a:r>
                <a:r>
                  <a:rPr lang="en-US" baseline="0" dirty="0" err="1" smtClean="0"/>
                  <a:t>prob</a:t>
                </a:r>
                <a:r>
                  <a:rPr lang="en-US" baseline="0" dirty="0" smtClean="0"/>
                  <a:t> of firing = ½ when potential = b(u), else 1 or 0.</a:t>
                </a:r>
              </a:p>
              <a:p>
                <a:endParaRPr lang="en-US" baseline="0" dirty="0" smtClean="0"/>
              </a:p>
              <a:p>
                <a:r>
                  <a:rPr lang="en-US" baseline="0" dirty="0" smtClean="0"/>
                  <a:t>To model reality, we might be forced to use a particular </a:t>
                </a:r>
                <a:r>
                  <a:rPr lang="en-US" b="0" i="0" smtClean="0">
                    <a:latin typeface="Cambria Math"/>
                  </a:rPr>
                  <a:t>λ</a:t>
                </a:r>
                <a:r>
                  <a:rPr lang="en-US" baseline="0" dirty="0" smtClean="0"/>
                  <a:t>, based on real neuron behavior.  </a:t>
                </a:r>
              </a:p>
              <a:p>
                <a:r>
                  <a:rPr lang="en-US" baseline="0" dirty="0" smtClean="0"/>
                  <a:t>Q:  Different kinds of neurons might have different values of </a:t>
                </a:r>
                <a:r>
                  <a:rPr lang="en-US" b="0" i="0" smtClean="0">
                    <a:latin typeface="Cambria Math"/>
                  </a:rPr>
                  <a:t>λ</a:t>
                </a:r>
                <a:r>
                  <a:rPr lang="en-US" baseline="0" dirty="0" smtClean="0"/>
                  <a:t>?</a:t>
                </a:r>
              </a:p>
              <a:p>
                <a:endParaRPr lang="en-US" baseline="0" dirty="0" smtClean="0"/>
              </a:p>
              <a:p>
                <a:endParaRPr lang="en-US" baseline="0" dirty="0" smtClean="0"/>
              </a:p>
              <a:p>
                <a:endParaRPr lang="en-US" baseline="0" dirty="0" smtClean="0"/>
              </a:p>
              <a:p>
                <a:endParaRPr lang="en-US" dirty="0"/>
              </a:p>
            </p:txBody>
          </p:sp>
        </mc:Fallback>
      </mc:AlternateContent>
      <p:sp>
        <p:nvSpPr>
          <p:cNvPr id="4" name="Slide Number Placeholder 3"/>
          <p:cNvSpPr>
            <a:spLocks noGrp="1"/>
          </p:cNvSpPr>
          <p:nvPr>
            <p:ph type="sldNum" sz="quarter" idx="10"/>
          </p:nvPr>
        </p:nvSpPr>
        <p:spPr/>
        <p:txBody>
          <a:bodyPr/>
          <a:lstStyle/>
          <a:p>
            <a:fld id="{D6828EB4-FB9C-4696-8ECB-AEE2A9FC4C05}" type="slidenum">
              <a:rPr lang="en-US" smtClean="0"/>
              <a:t>9</a:t>
            </a:fld>
            <a:endParaRPr lang="en-US"/>
          </a:p>
        </p:txBody>
      </p:sp>
    </p:spTree>
    <p:extLst>
      <p:ext uri="{BB962C8B-B14F-4D97-AF65-F5344CB8AC3E}">
        <p14:creationId xmlns:p14="http://schemas.microsoft.com/office/powerpoint/2010/main" val="2318713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5/8/2023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NULL"/><Relationship Id="rId47" Type="http://schemas.openxmlformats.org/officeDocument/2006/relationships/image" Target="NULL"/><Relationship Id="rId46"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2.xml"/><Relationship Id="rId45" Type="http://schemas.openxmlformats.org/officeDocument/2006/relationships/image" Target="NULL"/><Relationship Id="rId11" Type="http://schemas.openxmlformats.org/officeDocument/2006/relationships/image" Target="NULL"/><Relationship Id="rId49" Type="http://schemas.openxmlformats.org/officeDocument/2006/relationships/image" Target="NULL"/><Relationship Id="rId15" Type="http://schemas.openxmlformats.org/officeDocument/2006/relationships/image" Target="NULL"/><Relationship Id="rId44" Type="http://schemas.openxmlformats.org/officeDocument/2006/relationships/image" Target="NULL"/><Relationship Id="rId10" Type="http://schemas.openxmlformats.org/officeDocument/2006/relationships/image" Target="NULL"/><Relationship Id="rId48" Type="http://schemas.openxmlformats.org/officeDocument/2006/relationships/image" Target="NULL"/><Relationship Id="rId14"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notesSlide" Target="../notesSlides/notesSlide8.xm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2.xm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2590799"/>
          </a:xfrm>
        </p:spPr>
        <p:txBody>
          <a:bodyPr/>
          <a:lstStyle/>
          <a:p>
            <a:r>
              <a:rPr lang="en-US" dirty="0"/>
              <a:t>Brain Algorithms READING GROUP</a:t>
            </a:r>
            <a:br>
              <a:rPr lang="en-US" dirty="0"/>
            </a:br>
            <a:r>
              <a:rPr lang="en-US" dirty="0"/>
              <a:t>SPRING, 2023</a:t>
            </a:r>
          </a:p>
        </p:txBody>
      </p:sp>
      <p:sp>
        <p:nvSpPr>
          <p:cNvPr id="3" name="Subtitle 2"/>
          <p:cNvSpPr>
            <a:spLocks noGrp="1"/>
          </p:cNvSpPr>
          <p:nvPr>
            <p:ph type="subTitle" idx="1"/>
          </p:nvPr>
        </p:nvSpPr>
        <p:spPr>
          <a:xfrm>
            <a:off x="685800" y="3505200"/>
            <a:ext cx="4038600" cy="1524000"/>
          </a:xfrm>
        </p:spPr>
        <p:txBody>
          <a:bodyPr>
            <a:normAutofit/>
          </a:bodyPr>
          <a:lstStyle/>
          <a:p>
            <a:r>
              <a:rPr lang="en-US" sz="3600" dirty="0"/>
              <a:t>Meeting 13</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696730"/>
            <a:ext cx="4267200" cy="284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18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dirty="0"/>
              <a:t>Compositional Model for SNNs</a:t>
            </a:r>
          </a:p>
        </p:txBody>
      </p:sp>
      <p:sp>
        <p:nvSpPr>
          <p:cNvPr id="3" name="Content Placeholder 2"/>
          <p:cNvSpPr>
            <a:spLocks noGrp="1"/>
          </p:cNvSpPr>
          <p:nvPr>
            <p:ph idx="1"/>
          </p:nvPr>
        </p:nvSpPr>
        <p:spPr>
          <a:xfrm>
            <a:off x="304800" y="1676400"/>
            <a:ext cx="8610600" cy="5029200"/>
          </a:xfrm>
        </p:spPr>
        <p:txBody>
          <a:bodyPr>
            <a:normAutofit/>
          </a:bodyPr>
          <a:lstStyle/>
          <a:p>
            <a:r>
              <a:rPr lang="en-US" dirty="0"/>
              <a:t>Formal math foundation for modeling and reasoning about synchronous, stochastic SNNs.</a:t>
            </a:r>
          </a:p>
          <a:p>
            <a:r>
              <a:rPr lang="en-US" dirty="0">
                <a:solidFill>
                  <a:schemeClr val="tx2">
                    <a:lumMod val="75000"/>
                  </a:schemeClr>
                </a:solidFill>
              </a:rPr>
              <a:t>Basic model:  </a:t>
            </a:r>
            <a:r>
              <a:rPr lang="en-US" dirty="0"/>
              <a:t>Neuron state contains firing status only.</a:t>
            </a:r>
          </a:p>
          <a:p>
            <a:r>
              <a:rPr lang="en-US" dirty="0">
                <a:solidFill>
                  <a:schemeClr val="tx2">
                    <a:lumMod val="75000"/>
                  </a:schemeClr>
                </a:solidFill>
              </a:rPr>
              <a:t>External behavior </a:t>
            </a:r>
            <a:r>
              <a:rPr lang="en-US" dirty="0"/>
              <a:t>of an SNN.</a:t>
            </a:r>
          </a:p>
          <a:p>
            <a:r>
              <a:rPr lang="en-US" dirty="0">
                <a:solidFill>
                  <a:schemeClr val="tx2">
                    <a:lumMod val="75000"/>
                  </a:schemeClr>
                </a:solidFill>
              </a:rPr>
              <a:t>Composition operator</a:t>
            </a:r>
            <a:r>
              <a:rPr lang="en-US" dirty="0"/>
              <a:t>, supports modeling SNNs as combinations of smaller SNNs.</a:t>
            </a:r>
          </a:p>
          <a:p>
            <a:r>
              <a:rPr lang="en-US" dirty="0">
                <a:solidFill>
                  <a:schemeClr val="tx2">
                    <a:lumMod val="75000"/>
                  </a:schemeClr>
                </a:solidFill>
              </a:rPr>
              <a:t>Hiding operator, </a:t>
            </a:r>
            <a:r>
              <a:rPr lang="en-US" dirty="0"/>
              <a:t>reclassifies some outputs as internal.</a:t>
            </a:r>
          </a:p>
          <a:p>
            <a:r>
              <a:rPr lang="en-US" dirty="0"/>
              <a:t>Proved that these operators respect external behavior.</a:t>
            </a:r>
          </a:p>
          <a:p>
            <a:r>
              <a:rPr lang="en-US" dirty="0"/>
              <a:t>General notion of a </a:t>
            </a:r>
            <a:r>
              <a:rPr lang="en-US" dirty="0">
                <a:solidFill>
                  <a:schemeClr val="tx2">
                    <a:lumMod val="75000"/>
                  </a:schemeClr>
                </a:solidFill>
              </a:rPr>
              <a:t>problem </a:t>
            </a:r>
            <a:r>
              <a:rPr lang="en-US" dirty="0"/>
              <a:t>to be solved by an SNN.</a:t>
            </a:r>
          </a:p>
          <a:p>
            <a:r>
              <a:rPr lang="en-US" dirty="0"/>
              <a:t>Proved that the operators respect the problems solved.</a:t>
            </a:r>
          </a:p>
        </p:txBody>
      </p:sp>
    </p:spTree>
    <p:extLst>
      <p:ext uri="{BB962C8B-B14F-4D97-AF65-F5344CB8AC3E}">
        <p14:creationId xmlns:p14="http://schemas.microsoft.com/office/powerpoint/2010/main" val="161617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72" y="381000"/>
            <a:ext cx="8229600" cy="969527"/>
          </a:xfrm>
        </p:spPr>
        <p:txBody>
          <a:bodyPr>
            <a:normAutofit/>
          </a:bodyPr>
          <a:lstStyle/>
          <a:p>
            <a:r>
              <a:rPr lang="en-US" dirty="0"/>
              <a:t>Composition Operator </a:t>
            </a:r>
          </a:p>
        </p:txBody>
      </p:sp>
      <p:sp>
        <p:nvSpPr>
          <p:cNvPr id="3" name="Content Placeholder 2"/>
          <p:cNvSpPr>
            <a:spLocks noGrp="1"/>
          </p:cNvSpPr>
          <p:nvPr>
            <p:ph idx="1"/>
          </p:nvPr>
        </p:nvSpPr>
        <p:spPr>
          <a:xfrm>
            <a:off x="152400" y="1295400"/>
            <a:ext cx="8758030" cy="5486400"/>
          </a:xfrm>
        </p:spPr>
        <p:txBody>
          <a:bodyPr>
            <a:normAutofit lnSpcReduction="10000"/>
          </a:bodyPr>
          <a:lstStyle/>
          <a:p>
            <a:r>
              <a:rPr lang="en-US" dirty="0"/>
              <a:t>Supports combining networks that solve simple problems into larger networks that solve more complex problems.</a:t>
            </a:r>
          </a:p>
          <a:p>
            <a:endParaRPr lang="en-US" dirty="0"/>
          </a:p>
          <a:p>
            <a:endParaRPr lang="en-US" dirty="0">
              <a:solidFill>
                <a:schemeClr val="tx2">
                  <a:lumMod val="75000"/>
                </a:schemeClr>
              </a:solidFill>
            </a:endParaRPr>
          </a:p>
          <a:p>
            <a:endParaRPr lang="en-US" dirty="0">
              <a:solidFill>
                <a:schemeClr val="tx2">
                  <a:lumMod val="75000"/>
                </a:schemeClr>
              </a:solidFill>
            </a:endParaRPr>
          </a:p>
          <a:p>
            <a:endParaRPr lang="en-US" dirty="0">
              <a:solidFill>
                <a:schemeClr val="tx2">
                  <a:lumMod val="75000"/>
                </a:schemeClr>
              </a:solidFill>
            </a:endParaRPr>
          </a:p>
          <a:p>
            <a:pPr marL="0" indent="0">
              <a:buNone/>
            </a:pPr>
            <a:endParaRPr lang="en-US" dirty="0">
              <a:solidFill>
                <a:schemeClr val="tx2">
                  <a:lumMod val="75000"/>
                </a:schemeClr>
              </a:solidFill>
            </a:endParaRPr>
          </a:p>
          <a:p>
            <a:pPr marL="0" indent="0">
              <a:buNone/>
            </a:pPr>
            <a:endParaRPr lang="en-US" dirty="0"/>
          </a:p>
          <a:p>
            <a:pPr marL="0" indent="0">
              <a:buNone/>
            </a:pPr>
            <a:endParaRPr lang="en-US" dirty="0"/>
          </a:p>
          <a:p>
            <a:r>
              <a:rPr lang="en-US" dirty="0">
                <a:solidFill>
                  <a:schemeClr val="tx2">
                    <a:lumMod val="75000"/>
                  </a:schemeClr>
                </a:solidFill>
              </a:rPr>
              <a:t>Lesson from some of our earlier work on Probabilistic I/O Automata:  To get compositionality, we must resolve nondeterminism carefully.</a:t>
            </a:r>
            <a:endParaRPr lang="en-US" dirty="0"/>
          </a:p>
          <a:p>
            <a:r>
              <a:rPr lang="en-US" dirty="0"/>
              <a:t>Here, synchrony removes all timing nondeterminism, internal choices are stochastic; nondeterminism is limited to input.</a:t>
            </a:r>
          </a:p>
        </p:txBody>
      </p:sp>
      <p:grpSp>
        <p:nvGrpSpPr>
          <p:cNvPr id="4" name="Group 3">
            <a:extLst>
              <a:ext uri="{FF2B5EF4-FFF2-40B4-BE49-F238E27FC236}">
                <a16:creationId xmlns:a16="http://schemas.microsoft.com/office/drawing/2014/main" id="{08105E26-4F5D-4F23-8C37-C8B50EA90AB5}"/>
              </a:ext>
            </a:extLst>
          </p:cNvPr>
          <p:cNvGrpSpPr/>
          <p:nvPr/>
        </p:nvGrpSpPr>
        <p:grpSpPr>
          <a:xfrm>
            <a:off x="4542170" y="2286000"/>
            <a:ext cx="4331328" cy="2180010"/>
            <a:chOff x="436615" y="2395913"/>
            <a:chExt cx="7783320" cy="4051297"/>
          </a:xfrm>
        </p:grpSpPr>
        <p:sp>
          <p:nvSpPr>
            <p:cNvPr id="5" name="Rectangle 4">
              <a:extLst>
                <a:ext uri="{FF2B5EF4-FFF2-40B4-BE49-F238E27FC236}">
                  <a16:creationId xmlns:a16="http://schemas.microsoft.com/office/drawing/2014/main" id="{A3081D54-4E12-4EDD-96F7-3AA73D3F9F96}"/>
                </a:ext>
              </a:extLst>
            </p:cNvPr>
            <p:cNvSpPr/>
            <p:nvPr/>
          </p:nvSpPr>
          <p:spPr>
            <a:xfrm>
              <a:off x="1406869" y="3585108"/>
              <a:ext cx="2217237" cy="2862102"/>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WTA</a:t>
              </a:r>
            </a:p>
          </p:txBody>
        </p:sp>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AD645033-7C9E-458C-BF01-F9118FAD4533}"/>
                    </a:ext>
                  </a:extLst>
                </p:cNvPr>
                <p:cNvSpPr/>
                <p:nvPr/>
              </p:nvSpPr>
              <p:spPr>
                <a:xfrm>
                  <a:off x="436615" y="3617218"/>
                  <a:ext cx="619579" cy="654717"/>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𝑥</m:t>
                            </m:r>
                          </m:e>
                          <m:sub>
                            <m:r>
                              <a:rPr lang="en-US" sz="2000" b="0" i="1" smtClean="0">
                                <a:solidFill>
                                  <a:schemeClr val="tx1"/>
                                </a:solidFill>
                                <a:latin typeface="Cambria Math"/>
                              </a:rPr>
                              <m:t>1</m:t>
                            </m:r>
                          </m:sub>
                        </m:sSub>
                      </m:oMath>
                    </m:oMathPara>
                  </a14:m>
                  <a:endParaRPr lang="en-US" sz="2000" b="0" dirty="0">
                    <a:solidFill>
                      <a:schemeClr val="tx1"/>
                    </a:solidFill>
                  </a:endParaRPr>
                </a:p>
              </p:txBody>
            </p:sp>
          </mc:Choice>
          <mc:Fallback xmlns="">
            <p:sp>
              <p:nvSpPr>
                <p:cNvPr id="101" name="Oval 100">
                  <a:extLst>
                    <a:ext uri="{FF2B5EF4-FFF2-40B4-BE49-F238E27FC236}">
                      <a16:creationId xmlns:a16="http://schemas.microsoft.com/office/drawing/2014/main" id="{222EB465-D79B-4F63-B9FC-2531E96E6967}"/>
                    </a:ext>
                  </a:extLst>
                </p:cNvPr>
                <p:cNvSpPr>
                  <a:spLocks noRot="1" noChangeAspect="1" noMove="1" noResize="1" noEditPoints="1" noAdjustHandles="1" noChangeArrowheads="1" noChangeShapeType="1" noTextEdit="1"/>
                </p:cNvSpPr>
                <p:nvPr/>
              </p:nvSpPr>
              <p:spPr>
                <a:xfrm>
                  <a:off x="436615" y="3617218"/>
                  <a:ext cx="619579" cy="654717"/>
                </a:xfrm>
                <a:prstGeom prst="ellipse">
                  <a:avLst/>
                </a:prstGeom>
                <a:blipFill>
                  <a:blip r:embed="rId44"/>
                  <a:stretch>
                    <a:fillRect/>
                  </a:stretch>
                </a:blipFill>
                <a:ln>
                  <a:solidFill>
                    <a:schemeClr val="tx1">
                      <a:lumMod val="50000"/>
                      <a:lumOff val="50000"/>
                    </a:schemeClr>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0EC40CCD-FEA5-459B-817F-5C226C2B338C}"/>
                </a:ext>
              </a:extLst>
            </p:cNvPr>
            <p:cNvCxnSpPr/>
            <p:nvPr/>
          </p:nvCxnSpPr>
          <p:spPr>
            <a:xfrm>
              <a:off x="1056194" y="4965423"/>
              <a:ext cx="372446"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3100C836-8A91-4241-8BBA-C7F932DAFA7B}"/>
                </a:ext>
              </a:extLst>
            </p:cNvPr>
            <p:cNvCxnSpPr/>
            <p:nvPr/>
          </p:nvCxnSpPr>
          <p:spPr>
            <a:xfrm flipV="1">
              <a:off x="1034422" y="5973917"/>
              <a:ext cx="372446" cy="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853C62C-0601-4EA4-A4BE-CAA269BFCCD3}"/>
                </a:ext>
              </a:extLst>
            </p:cNvPr>
            <p:cNvCxnSpPr>
              <a:stCxn id="6" idx="6"/>
            </p:cNvCxnSpPr>
            <p:nvPr/>
          </p:nvCxnSpPr>
          <p:spPr>
            <a:xfrm flipV="1">
              <a:off x="1056194" y="3944576"/>
              <a:ext cx="350675" cy="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FCF93E3D-24D1-42AE-B87F-9EF4EDF9D45C}"/>
                    </a:ext>
                  </a:extLst>
                </p:cNvPr>
                <p:cNvSpPr/>
                <p:nvPr/>
              </p:nvSpPr>
              <p:spPr>
                <a:xfrm>
                  <a:off x="4104478" y="3610827"/>
                  <a:ext cx="619579" cy="697494"/>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𝑦</m:t>
                            </m:r>
                          </m:e>
                          <m:sub>
                            <m:r>
                              <a:rPr lang="en-US" sz="2000" b="0" i="1" smtClean="0">
                                <a:solidFill>
                                  <a:schemeClr val="tx1"/>
                                </a:solidFill>
                                <a:latin typeface="Cambria Math"/>
                              </a:rPr>
                              <m:t>1</m:t>
                            </m:r>
                          </m:sub>
                        </m:sSub>
                      </m:oMath>
                    </m:oMathPara>
                  </a14:m>
                  <a:endParaRPr lang="en-US" sz="2000" b="0" dirty="0"/>
                </a:p>
              </p:txBody>
            </p:sp>
          </mc:Choice>
          <mc:Fallback xmlns="">
            <p:sp>
              <p:nvSpPr>
                <p:cNvPr id="105" name="Oval 104">
                  <a:extLst>
                    <a:ext uri="{FF2B5EF4-FFF2-40B4-BE49-F238E27FC236}">
                      <a16:creationId xmlns:a16="http://schemas.microsoft.com/office/drawing/2014/main" id="{CCA0D740-72F1-4F69-B2CA-6FE32F427413}"/>
                    </a:ext>
                  </a:extLst>
                </p:cNvPr>
                <p:cNvSpPr>
                  <a:spLocks noRot="1" noChangeAspect="1" noMove="1" noResize="1" noEditPoints="1" noAdjustHandles="1" noChangeArrowheads="1" noChangeShapeType="1" noTextEdit="1"/>
                </p:cNvSpPr>
                <p:nvPr/>
              </p:nvSpPr>
              <p:spPr>
                <a:xfrm>
                  <a:off x="4104478" y="3610827"/>
                  <a:ext cx="619579" cy="697494"/>
                </a:xfrm>
                <a:prstGeom prst="ellipse">
                  <a:avLst/>
                </a:prstGeom>
                <a:blipFill>
                  <a:blip r:embed="rId45"/>
                  <a:stretch>
                    <a:fillRect l="-5333" b="-2632"/>
                  </a:stretch>
                </a:blipFill>
                <a:ln>
                  <a:solidFill>
                    <a:schemeClr val="tx1">
                      <a:lumMod val="50000"/>
                      <a:lumOff val="50000"/>
                    </a:schemeClr>
                  </a:solid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CF52E545-AF77-41A8-9029-27F895A42D75}"/>
                </a:ext>
              </a:extLst>
            </p:cNvPr>
            <p:cNvCxnSpPr>
              <a:endCxn id="10" idx="2"/>
            </p:cNvCxnSpPr>
            <p:nvPr/>
          </p:nvCxnSpPr>
          <p:spPr>
            <a:xfrm>
              <a:off x="3624106" y="3959574"/>
              <a:ext cx="480372" cy="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66EF574-D266-4B3D-BB44-7ECA6403EAE0}"/>
                </a:ext>
              </a:extLst>
            </p:cNvPr>
            <p:cNvCxnSpPr>
              <a:stCxn id="17" idx="2"/>
            </p:cNvCxnSpPr>
            <p:nvPr/>
          </p:nvCxnSpPr>
          <p:spPr>
            <a:xfrm flipH="1">
              <a:off x="3624106" y="5995520"/>
              <a:ext cx="480372" cy="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BA5BE99A-C2E6-4550-B0DC-D9A289A5D1EA}"/>
                </a:ext>
              </a:extLst>
            </p:cNvPr>
            <p:cNvCxnSpPr>
              <a:stCxn id="16" idx="2"/>
              <a:endCxn id="5" idx="3"/>
            </p:cNvCxnSpPr>
            <p:nvPr/>
          </p:nvCxnSpPr>
          <p:spPr>
            <a:xfrm flipH="1" flipV="1">
              <a:off x="3624106" y="5016159"/>
              <a:ext cx="492121" cy="1339"/>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C87F470D-C4FD-4C7F-97AE-CA1E472203F2}"/>
                    </a:ext>
                  </a:extLst>
                </p:cNvPr>
                <p:cNvSpPr/>
                <p:nvPr/>
              </p:nvSpPr>
              <p:spPr>
                <a:xfrm>
                  <a:off x="436615" y="5689550"/>
                  <a:ext cx="619579" cy="654717"/>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𝑥</m:t>
                            </m:r>
                          </m:e>
                          <m:sub>
                            <m:r>
                              <a:rPr lang="en-US" sz="2000" b="0" i="1" smtClean="0">
                                <a:solidFill>
                                  <a:schemeClr val="tx1"/>
                                </a:solidFill>
                                <a:latin typeface="Cambria Math"/>
                              </a:rPr>
                              <m:t>3</m:t>
                            </m:r>
                          </m:sub>
                        </m:sSub>
                      </m:oMath>
                    </m:oMathPara>
                  </a14:m>
                  <a:endParaRPr lang="en-US" sz="2000" b="0" dirty="0">
                    <a:solidFill>
                      <a:schemeClr val="tx1"/>
                    </a:solidFill>
                  </a:endParaRPr>
                </a:p>
              </p:txBody>
            </p:sp>
          </mc:Choice>
          <mc:Fallback xmlns="">
            <p:sp>
              <p:nvSpPr>
                <p:cNvPr id="109" name="Oval 108">
                  <a:extLst>
                    <a:ext uri="{FF2B5EF4-FFF2-40B4-BE49-F238E27FC236}">
                      <a16:creationId xmlns:a16="http://schemas.microsoft.com/office/drawing/2014/main" id="{85CF9082-0366-4539-842F-968033520651}"/>
                    </a:ext>
                  </a:extLst>
                </p:cNvPr>
                <p:cNvSpPr>
                  <a:spLocks noRot="1" noChangeAspect="1" noMove="1" noResize="1" noEditPoints="1" noAdjustHandles="1" noChangeArrowheads="1" noChangeShapeType="1" noTextEdit="1"/>
                </p:cNvSpPr>
                <p:nvPr/>
              </p:nvSpPr>
              <p:spPr>
                <a:xfrm>
                  <a:off x="436615" y="5689550"/>
                  <a:ext cx="619579" cy="654717"/>
                </a:xfrm>
                <a:prstGeom prst="ellipse">
                  <a:avLst/>
                </a:prstGeom>
                <a:blipFill>
                  <a:blip r:embed="rId46"/>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F234B27C-F92C-4593-9D80-5FC3DADD87F5}"/>
                    </a:ext>
                  </a:extLst>
                </p:cNvPr>
                <p:cNvSpPr/>
                <p:nvPr/>
              </p:nvSpPr>
              <p:spPr>
                <a:xfrm>
                  <a:off x="480158" y="4646980"/>
                  <a:ext cx="619579" cy="654717"/>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𝑥</m:t>
                            </m:r>
                          </m:e>
                          <m:sub>
                            <m:r>
                              <a:rPr lang="en-US" sz="2000" b="0" i="1" smtClean="0">
                                <a:solidFill>
                                  <a:schemeClr val="tx1"/>
                                </a:solidFill>
                                <a:latin typeface="Cambria Math"/>
                              </a:rPr>
                              <m:t>2</m:t>
                            </m:r>
                          </m:sub>
                        </m:sSub>
                      </m:oMath>
                    </m:oMathPara>
                  </a14:m>
                  <a:endParaRPr lang="en-US" sz="2000" b="0" dirty="0">
                    <a:solidFill>
                      <a:schemeClr val="tx1"/>
                    </a:solidFill>
                  </a:endParaRPr>
                </a:p>
              </p:txBody>
            </p:sp>
          </mc:Choice>
          <mc:Fallback xmlns="">
            <p:sp>
              <p:nvSpPr>
                <p:cNvPr id="110" name="Oval 109">
                  <a:extLst>
                    <a:ext uri="{FF2B5EF4-FFF2-40B4-BE49-F238E27FC236}">
                      <a16:creationId xmlns:a16="http://schemas.microsoft.com/office/drawing/2014/main" id="{AC49910C-F59B-4C40-8448-5E8B3ACC9AC2}"/>
                    </a:ext>
                  </a:extLst>
                </p:cNvPr>
                <p:cNvSpPr>
                  <a:spLocks noRot="1" noChangeAspect="1" noMove="1" noResize="1" noEditPoints="1" noAdjustHandles="1" noChangeArrowheads="1" noChangeShapeType="1" noTextEdit="1"/>
                </p:cNvSpPr>
                <p:nvPr/>
              </p:nvSpPr>
              <p:spPr>
                <a:xfrm>
                  <a:off x="480158" y="4646980"/>
                  <a:ext cx="619579" cy="654717"/>
                </a:xfrm>
                <a:prstGeom prst="ellipse">
                  <a:avLst/>
                </a:prstGeom>
                <a:blipFill>
                  <a:blip r:embed="rId47"/>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694A626E-FE13-4665-8519-08931FB621D3}"/>
                    </a:ext>
                  </a:extLst>
                </p:cNvPr>
                <p:cNvSpPr/>
                <p:nvPr/>
              </p:nvSpPr>
              <p:spPr>
                <a:xfrm>
                  <a:off x="4116227" y="4668751"/>
                  <a:ext cx="619579" cy="697494"/>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𝑦</m:t>
                            </m:r>
                          </m:e>
                          <m:sub>
                            <m:r>
                              <a:rPr lang="en-US" sz="2000" b="0" i="1" smtClean="0">
                                <a:solidFill>
                                  <a:schemeClr val="tx1"/>
                                </a:solidFill>
                                <a:latin typeface="Cambria Math"/>
                              </a:rPr>
                              <m:t>2</m:t>
                            </m:r>
                          </m:sub>
                        </m:sSub>
                      </m:oMath>
                    </m:oMathPara>
                  </a14:m>
                  <a:endParaRPr lang="en-US" sz="2000" b="0" dirty="0"/>
                </a:p>
              </p:txBody>
            </p:sp>
          </mc:Choice>
          <mc:Fallback xmlns="">
            <p:sp>
              <p:nvSpPr>
                <p:cNvPr id="111" name="Oval 110">
                  <a:extLst>
                    <a:ext uri="{FF2B5EF4-FFF2-40B4-BE49-F238E27FC236}">
                      <a16:creationId xmlns:a16="http://schemas.microsoft.com/office/drawing/2014/main" id="{26EA087F-45CB-4C1D-8106-0B56DE0737DB}"/>
                    </a:ext>
                  </a:extLst>
                </p:cNvPr>
                <p:cNvSpPr>
                  <a:spLocks noRot="1" noChangeAspect="1" noMove="1" noResize="1" noEditPoints="1" noAdjustHandles="1" noChangeArrowheads="1" noChangeShapeType="1" noTextEdit="1"/>
                </p:cNvSpPr>
                <p:nvPr/>
              </p:nvSpPr>
              <p:spPr>
                <a:xfrm>
                  <a:off x="4116227" y="4668751"/>
                  <a:ext cx="619579" cy="697494"/>
                </a:xfrm>
                <a:prstGeom prst="ellipse">
                  <a:avLst/>
                </a:prstGeom>
                <a:blipFill>
                  <a:blip r:embed="rId48"/>
                  <a:stretch>
                    <a:fillRect l="-5333" b="-2632"/>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53680F74-4222-4F41-9D4A-096AD91DA2EE}"/>
                    </a:ext>
                  </a:extLst>
                </p:cNvPr>
                <p:cNvSpPr/>
                <p:nvPr/>
              </p:nvSpPr>
              <p:spPr>
                <a:xfrm>
                  <a:off x="4104478" y="5646773"/>
                  <a:ext cx="619579" cy="697494"/>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𝑦</m:t>
                            </m:r>
                          </m:e>
                          <m:sub>
                            <m:r>
                              <a:rPr lang="en-US" sz="2000" b="0" i="1" smtClean="0">
                                <a:solidFill>
                                  <a:schemeClr val="tx1"/>
                                </a:solidFill>
                                <a:latin typeface="Cambria Math"/>
                              </a:rPr>
                              <m:t>3</m:t>
                            </m:r>
                          </m:sub>
                        </m:sSub>
                      </m:oMath>
                    </m:oMathPara>
                  </a14:m>
                  <a:endParaRPr lang="en-US" sz="2000" b="0" dirty="0"/>
                </a:p>
              </p:txBody>
            </p:sp>
          </mc:Choice>
          <mc:Fallback xmlns="">
            <p:sp>
              <p:nvSpPr>
                <p:cNvPr id="112" name="Oval 111">
                  <a:extLst>
                    <a:ext uri="{FF2B5EF4-FFF2-40B4-BE49-F238E27FC236}">
                      <a16:creationId xmlns:a16="http://schemas.microsoft.com/office/drawing/2014/main" id="{87F98043-5A6A-4297-A26C-B59CCAC22BD9}"/>
                    </a:ext>
                  </a:extLst>
                </p:cNvPr>
                <p:cNvSpPr>
                  <a:spLocks noRot="1" noChangeAspect="1" noMove="1" noResize="1" noEditPoints="1" noAdjustHandles="1" noChangeArrowheads="1" noChangeShapeType="1" noTextEdit="1"/>
                </p:cNvSpPr>
                <p:nvPr/>
              </p:nvSpPr>
              <p:spPr>
                <a:xfrm>
                  <a:off x="4104478" y="5646773"/>
                  <a:ext cx="619579" cy="697494"/>
                </a:xfrm>
                <a:prstGeom prst="ellipse">
                  <a:avLst/>
                </a:prstGeom>
                <a:blipFill>
                  <a:blip r:embed="rId49"/>
                  <a:stretch>
                    <a:fillRect l="-5333" b="-1299"/>
                  </a:stretch>
                </a:blipFill>
                <a:ln>
                  <a:solidFill>
                    <a:schemeClr val="tx1">
                      <a:lumMod val="50000"/>
                      <a:lumOff val="50000"/>
                    </a:schemeClr>
                  </a:solidFill>
                </a:ln>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85BB8FE4-EB40-41C5-BFB4-4B51D4CF3AEB}"/>
                </a:ext>
              </a:extLst>
            </p:cNvPr>
            <p:cNvGrpSpPr/>
            <p:nvPr/>
          </p:nvGrpSpPr>
          <p:grpSpPr>
            <a:xfrm>
              <a:off x="5486400" y="2395913"/>
              <a:ext cx="2733535" cy="4029715"/>
              <a:chOff x="5486400" y="2395913"/>
              <a:chExt cx="2733535" cy="4029715"/>
            </a:xfrm>
          </p:grpSpPr>
          <p:cxnSp>
            <p:nvCxnSpPr>
              <p:cNvPr id="22" name="Straight Arrow Connector 21">
                <a:extLst>
                  <a:ext uri="{FF2B5EF4-FFF2-40B4-BE49-F238E27FC236}">
                    <a16:creationId xmlns:a16="http://schemas.microsoft.com/office/drawing/2014/main" id="{77CBA659-0DC6-4FE0-BE24-028A4E573388}"/>
                  </a:ext>
                </a:extLst>
              </p:cNvPr>
              <p:cNvCxnSpPr/>
              <p:nvPr/>
            </p:nvCxnSpPr>
            <p:spPr>
              <a:xfrm>
                <a:off x="6946748" y="3050631"/>
                <a:ext cx="0" cy="52041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AF5D2477-AB11-4B54-AD00-D59126AEC3B7}"/>
                  </a:ext>
                </a:extLst>
              </p:cNvPr>
              <p:cNvGrpSpPr/>
              <p:nvPr/>
            </p:nvGrpSpPr>
            <p:grpSpPr>
              <a:xfrm>
                <a:off x="5486400" y="2395913"/>
                <a:ext cx="2733535" cy="4029715"/>
                <a:chOff x="5486400" y="2395913"/>
                <a:chExt cx="2733535" cy="4029715"/>
              </a:xfrm>
            </p:grpSpPr>
            <p:cxnSp>
              <p:nvCxnSpPr>
                <p:cNvPr id="24" name="Straight Arrow Connector 23">
                  <a:extLst>
                    <a:ext uri="{FF2B5EF4-FFF2-40B4-BE49-F238E27FC236}">
                      <a16:creationId xmlns:a16="http://schemas.microsoft.com/office/drawing/2014/main" id="{38B82B18-4D1E-4476-BA16-8064ADA8D4A8}"/>
                    </a:ext>
                  </a:extLst>
                </p:cNvPr>
                <p:cNvCxnSpPr/>
                <p:nvPr/>
              </p:nvCxnSpPr>
              <p:spPr>
                <a:xfrm>
                  <a:off x="7883356" y="3061518"/>
                  <a:ext cx="0" cy="52041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B28E8AB8-21E2-4C52-8576-71230D460908}"/>
                    </a:ext>
                  </a:extLst>
                </p:cNvPr>
                <p:cNvGrpSpPr/>
                <p:nvPr/>
              </p:nvGrpSpPr>
              <p:grpSpPr>
                <a:xfrm>
                  <a:off x="5486400" y="2395913"/>
                  <a:ext cx="2733535" cy="4029715"/>
                  <a:chOff x="5486400" y="2395913"/>
                  <a:chExt cx="2733535" cy="4029715"/>
                </a:xfrm>
              </p:grpSpPr>
              <p:grpSp>
                <p:nvGrpSpPr>
                  <p:cNvPr id="26" name="Group 25">
                    <a:extLst>
                      <a:ext uri="{FF2B5EF4-FFF2-40B4-BE49-F238E27FC236}">
                        <a16:creationId xmlns:a16="http://schemas.microsoft.com/office/drawing/2014/main" id="{8D0E0BB7-C18A-4ECA-A046-AAEDFC18F777}"/>
                      </a:ext>
                    </a:extLst>
                  </p:cNvPr>
                  <p:cNvGrpSpPr/>
                  <p:nvPr/>
                </p:nvGrpSpPr>
                <p:grpSpPr>
                  <a:xfrm>
                    <a:off x="5486400" y="3061518"/>
                    <a:ext cx="2733535" cy="2188982"/>
                    <a:chOff x="527560" y="1467655"/>
                    <a:chExt cx="3229021" cy="1836893"/>
                  </a:xfrm>
                </p:grpSpPr>
                <p:sp>
                  <p:nvSpPr>
                    <p:cNvPr id="36" name="Rectangle 35">
                      <a:extLst>
                        <a:ext uri="{FF2B5EF4-FFF2-40B4-BE49-F238E27FC236}">
                          <a16:creationId xmlns:a16="http://schemas.microsoft.com/office/drawing/2014/main" id="{991C6792-AE38-434D-A912-1DADBF65FFC9}"/>
                        </a:ext>
                      </a:extLst>
                    </p:cNvPr>
                    <p:cNvSpPr/>
                    <p:nvPr/>
                  </p:nvSpPr>
                  <p:spPr>
                    <a:xfrm>
                      <a:off x="527560" y="1906929"/>
                      <a:ext cx="3229021" cy="1397619"/>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Filter</a:t>
                      </a:r>
                    </a:p>
                  </p:txBody>
                </p:sp>
                <p:cxnSp>
                  <p:nvCxnSpPr>
                    <p:cNvPr id="37" name="Straight Arrow Connector 36">
                      <a:extLst>
                        <a:ext uri="{FF2B5EF4-FFF2-40B4-BE49-F238E27FC236}">
                          <a16:creationId xmlns:a16="http://schemas.microsoft.com/office/drawing/2014/main" id="{21D21CFE-7380-4528-8DD6-64437010665F}"/>
                        </a:ext>
                      </a:extLst>
                    </p:cNvPr>
                    <p:cNvCxnSpPr/>
                    <p:nvPr/>
                  </p:nvCxnSpPr>
                  <p:spPr>
                    <a:xfrm>
                      <a:off x="1128364" y="1467655"/>
                      <a:ext cx="0" cy="436705"/>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47BAFA98-866E-4477-AC75-C70DE3E512B3}"/>
                          </a:ext>
                        </a:extLst>
                      </p:cNvPr>
                      <p:cNvSpPr/>
                      <p:nvPr/>
                    </p:nvSpPr>
                    <p:spPr>
                      <a:xfrm>
                        <a:off x="7573567" y="2395914"/>
                        <a:ext cx="619579" cy="654717"/>
                      </a:xfrm>
                      <a:prstGeom prst="ellipse">
                        <a:avLst/>
                      </a:prstGeom>
                      <a:solidFill>
                        <a:schemeClr val="tx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𝑤</m:t>
                                  </m:r>
                                </m:e>
                                <m:sub>
                                  <m:r>
                                    <a:rPr lang="en-US" sz="2000" b="0" i="1" smtClean="0">
                                      <a:solidFill>
                                        <a:schemeClr val="tx1"/>
                                      </a:solidFill>
                                      <a:latin typeface="Cambria Math"/>
                                    </a:rPr>
                                    <m:t>3</m:t>
                                  </m:r>
                                </m:sub>
                              </m:sSub>
                            </m:oMath>
                          </m:oMathPara>
                        </a14:m>
                        <a:endParaRPr lang="en-US" sz="2000" b="0" dirty="0">
                          <a:solidFill>
                            <a:schemeClr val="tx1"/>
                          </a:solidFill>
                        </a:endParaRPr>
                      </a:p>
                    </p:txBody>
                  </p:sp>
                </mc:Choice>
                <mc:Fallback xmlns="">
                  <p:sp>
                    <p:nvSpPr>
                      <p:cNvPr id="152" name="Oval 151"/>
                      <p:cNvSpPr>
                        <a:spLocks noRot="1" noChangeAspect="1" noMove="1" noResize="1" noEditPoints="1" noAdjustHandles="1" noChangeArrowheads="1" noChangeShapeType="1" noTextEdit="1"/>
                      </p:cNvSpPr>
                      <p:nvPr/>
                    </p:nvSpPr>
                    <p:spPr>
                      <a:xfrm>
                        <a:off x="7573567" y="2395914"/>
                        <a:ext cx="619579" cy="654717"/>
                      </a:xfrm>
                      <a:prstGeom prst="ellipse">
                        <a:avLst/>
                      </a:prstGeom>
                      <a:blipFill rotWithShape="0">
                        <a:blip r:embed="rId10"/>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C467506F-144B-4255-92B4-B58329891446}"/>
                          </a:ext>
                        </a:extLst>
                      </p:cNvPr>
                      <p:cNvSpPr/>
                      <p:nvPr/>
                    </p:nvSpPr>
                    <p:spPr>
                      <a:xfrm>
                        <a:off x="6639976" y="2406801"/>
                        <a:ext cx="619579" cy="654717"/>
                      </a:xfrm>
                      <a:prstGeom prst="ellipse">
                        <a:avLst/>
                      </a:prstGeom>
                      <a:solidFill>
                        <a:schemeClr val="tx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𝑤</m:t>
                                  </m:r>
                                </m:e>
                                <m:sub>
                                  <m:r>
                                    <a:rPr lang="en-US" sz="2000" b="0" i="1" smtClean="0">
                                      <a:solidFill>
                                        <a:schemeClr val="tx1"/>
                                      </a:solidFill>
                                      <a:latin typeface="Cambria Math"/>
                                    </a:rPr>
                                    <m:t>2</m:t>
                                  </m:r>
                                </m:sub>
                              </m:sSub>
                            </m:oMath>
                          </m:oMathPara>
                        </a14:m>
                        <a:endParaRPr lang="en-US" sz="2000" b="0" dirty="0">
                          <a:solidFill>
                            <a:schemeClr val="tx1"/>
                          </a:solidFill>
                        </a:endParaRPr>
                      </a:p>
                    </p:txBody>
                  </p:sp>
                </mc:Choice>
                <mc:Fallback xmlns="">
                  <p:sp>
                    <p:nvSpPr>
                      <p:cNvPr id="153" name="Oval 152"/>
                      <p:cNvSpPr>
                        <a:spLocks noRot="1" noChangeAspect="1" noMove="1" noResize="1" noEditPoints="1" noAdjustHandles="1" noChangeArrowheads="1" noChangeShapeType="1" noTextEdit="1"/>
                      </p:cNvSpPr>
                      <p:nvPr/>
                    </p:nvSpPr>
                    <p:spPr>
                      <a:xfrm>
                        <a:off x="6639976" y="2406801"/>
                        <a:ext cx="619579" cy="654717"/>
                      </a:xfrm>
                      <a:prstGeom prst="ellipse">
                        <a:avLst/>
                      </a:prstGeom>
                      <a:blipFill rotWithShape="0">
                        <a:blip r:embed="rId11"/>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61D6D2C1-5B40-44D8-A761-080FFFF3C1C2}"/>
                          </a:ext>
                        </a:extLst>
                      </p:cNvPr>
                      <p:cNvSpPr/>
                      <p:nvPr/>
                    </p:nvSpPr>
                    <p:spPr>
                      <a:xfrm>
                        <a:off x="5676100" y="2395913"/>
                        <a:ext cx="619579" cy="654717"/>
                      </a:xfrm>
                      <a:prstGeom prst="ellipse">
                        <a:avLst/>
                      </a:prstGeom>
                      <a:solidFill>
                        <a:schemeClr val="tx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𝑤</m:t>
                                  </m:r>
                                </m:e>
                                <m:sub>
                                  <m:r>
                                    <a:rPr lang="en-US" sz="2000" b="0" i="1" smtClean="0">
                                      <a:solidFill>
                                        <a:schemeClr val="tx1"/>
                                      </a:solidFill>
                                      <a:latin typeface="Cambria Math"/>
                                    </a:rPr>
                                    <m:t>1</m:t>
                                  </m:r>
                                </m:sub>
                              </m:sSub>
                            </m:oMath>
                          </m:oMathPara>
                        </a14:m>
                        <a:endParaRPr lang="en-US" sz="2000" b="0" dirty="0">
                          <a:solidFill>
                            <a:schemeClr val="tx1"/>
                          </a:solidFill>
                        </a:endParaRPr>
                      </a:p>
                    </p:txBody>
                  </p:sp>
                </mc:Choice>
                <mc:Fallback xmlns="">
                  <p:sp>
                    <p:nvSpPr>
                      <p:cNvPr id="154" name="Oval 153"/>
                      <p:cNvSpPr>
                        <a:spLocks noRot="1" noChangeAspect="1" noMove="1" noResize="1" noEditPoints="1" noAdjustHandles="1" noChangeArrowheads="1" noChangeShapeType="1" noTextEdit="1"/>
                      </p:cNvSpPr>
                      <p:nvPr/>
                    </p:nvSpPr>
                    <p:spPr>
                      <a:xfrm>
                        <a:off x="5676100" y="2395913"/>
                        <a:ext cx="619579" cy="654717"/>
                      </a:xfrm>
                      <a:prstGeom prst="ellipse">
                        <a:avLst/>
                      </a:prstGeom>
                      <a:blipFill rotWithShape="0">
                        <a:blip r:embed="rId12"/>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EE6BEA24-CF0A-4F5B-B8FE-795981853403}"/>
                          </a:ext>
                        </a:extLst>
                      </p:cNvPr>
                      <p:cNvSpPr/>
                      <p:nvPr/>
                    </p:nvSpPr>
                    <p:spPr>
                      <a:xfrm>
                        <a:off x="7561629" y="5770911"/>
                        <a:ext cx="619579" cy="654717"/>
                      </a:xfrm>
                      <a:prstGeom prst="ellipse">
                        <a:avLst/>
                      </a:prstGeom>
                      <a:solidFill>
                        <a:srgbClr val="C7F1D5"/>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𝑧</m:t>
                                  </m:r>
                                </m:e>
                                <m:sub>
                                  <m:r>
                                    <a:rPr lang="en-US" sz="2000" b="0" i="1" smtClean="0">
                                      <a:solidFill>
                                        <a:schemeClr val="tx1"/>
                                      </a:solidFill>
                                      <a:latin typeface="Cambria Math"/>
                                    </a:rPr>
                                    <m:t>3</m:t>
                                  </m:r>
                                </m:sub>
                              </m:sSub>
                            </m:oMath>
                          </m:oMathPara>
                        </a14:m>
                        <a:endParaRPr lang="en-US" sz="2000" b="0" dirty="0">
                          <a:solidFill>
                            <a:schemeClr val="tx1"/>
                          </a:solidFill>
                        </a:endParaRPr>
                      </a:p>
                    </p:txBody>
                  </p:sp>
                </mc:Choice>
                <mc:Fallback xmlns="">
                  <p:sp>
                    <p:nvSpPr>
                      <p:cNvPr id="158" name="Oval 157"/>
                      <p:cNvSpPr>
                        <a:spLocks noRot="1" noChangeAspect="1" noMove="1" noResize="1" noEditPoints="1" noAdjustHandles="1" noChangeArrowheads="1" noChangeShapeType="1" noTextEdit="1"/>
                      </p:cNvSpPr>
                      <p:nvPr/>
                    </p:nvSpPr>
                    <p:spPr>
                      <a:xfrm>
                        <a:off x="7561629" y="5770911"/>
                        <a:ext cx="619579" cy="654717"/>
                      </a:xfrm>
                      <a:prstGeom prst="ellipse">
                        <a:avLst/>
                      </a:prstGeom>
                      <a:blipFill rotWithShape="0">
                        <a:blip r:embed="rId13"/>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66E90BF4-71D3-4CD2-8D5C-68B9B0A28707}"/>
                          </a:ext>
                        </a:extLst>
                      </p:cNvPr>
                      <p:cNvSpPr/>
                      <p:nvPr/>
                    </p:nvSpPr>
                    <p:spPr>
                      <a:xfrm>
                        <a:off x="6543377" y="5741638"/>
                        <a:ext cx="619579" cy="654717"/>
                      </a:xfrm>
                      <a:prstGeom prst="ellipse">
                        <a:avLst/>
                      </a:prstGeom>
                      <a:solidFill>
                        <a:srgbClr val="C7F1D5"/>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𝑧</m:t>
                                  </m:r>
                                </m:e>
                                <m:sub>
                                  <m:r>
                                    <a:rPr lang="en-US" sz="2000" b="0" i="1" smtClean="0">
                                      <a:solidFill>
                                        <a:schemeClr val="tx1"/>
                                      </a:solidFill>
                                      <a:latin typeface="Cambria Math"/>
                                    </a:rPr>
                                    <m:t>2</m:t>
                                  </m:r>
                                </m:sub>
                              </m:sSub>
                            </m:oMath>
                          </m:oMathPara>
                        </a14:m>
                        <a:endParaRPr lang="en-US" sz="2000" b="0" dirty="0">
                          <a:solidFill>
                            <a:schemeClr val="tx1"/>
                          </a:solidFill>
                        </a:endParaRPr>
                      </a:p>
                    </p:txBody>
                  </p:sp>
                </mc:Choice>
                <mc:Fallback xmlns="">
                  <p:sp>
                    <p:nvSpPr>
                      <p:cNvPr id="159" name="Oval 158"/>
                      <p:cNvSpPr>
                        <a:spLocks noRot="1" noChangeAspect="1" noMove="1" noResize="1" noEditPoints="1" noAdjustHandles="1" noChangeArrowheads="1" noChangeShapeType="1" noTextEdit="1"/>
                      </p:cNvSpPr>
                      <p:nvPr/>
                    </p:nvSpPr>
                    <p:spPr>
                      <a:xfrm>
                        <a:off x="6543377" y="5741638"/>
                        <a:ext cx="619579" cy="654717"/>
                      </a:xfrm>
                      <a:prstGeom prst="ellipse">
                        <a:avLst/>
                      </a:prstGeom>
                      <a:blipFill rotWithShape="0">
                        <a:blip r:embed="rId14"/>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Oval 31">
                        <a:extLst>
                          <a:ext uri="{FF2B5EF4-FFF2-40B4-BE49-F238E27FC236}">
                            <a16:creationId xmlns:a16="http://schemas.microsoft.com/office/drawing/2014/main" id="{C7D418DB-5C02-4CE7-8E40-C8B8B31B13CF}"/>
                          </a:ext>
                        </a:extLst>
                      </p:cNvPr>
                      <p:cNvSpPr/>
                      <p:nvPr/>
                    </p:nvSpPr>
                    <p:spPr>
                      <a:xfrm>
                        <a:off x="5579501" y="5713575"/>
                        <a:ext cx="619579" cy="654717"/>
                      </a:xfrm>
                      <a:prstGeom prst="ellipse">
                        <a:avLst/>
                      </a:prstGeom>
                      <a:solidFill>
                        <a:srgbClr val="C7F1D5"/>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𝑧</m:t>
                                  </m:r>
                                </m:e>
                                <m:sub>
                                  <m:r>
                                    <a:rPr lang="en-US" sz="2000" b="0" i="1" smtClean="0">
                                      <a:solidFill>
                                        <a:schemeClr val="tx1"/>
                                      </a:solidFill>
                                      <a:latin typeface="Cambria Math"/>
                                    </a:rPr>
                                    <m:t>1</m:t>
                                  </m:r>
                                </m:sub>
                              </m:sSub>
                            </m:oMath>
                          </m:oMathPara>
                        </a14:m>
                        <a:endParaRPr lang="en-US" sz="2000" b="0" dirty="0">
                          <a:solidFill>
                            <a:schemeClr val="tx1"/>
                          </a:solidFill>
                        </a:endParaRPr>
                      </a:p>
                    </p:txBody>
                  </p:sp>
                </mc:Choice>
                <mc:Fallback xmlns="">
                  <p:sp>
                    <p:nvSpPr>
                      <p:cNvPr id="160" name="Oval 159"/>
                      <p:cNvSpPr>
                        <a:spLocks noRot="1" noChangeAspect="1" noMove="1" noResize="1" noEditPoints="1" noAdjustHandles="1" noChangeArrowheads="1" noChangeShapeType="1" noTextEdit="1"/>
                      </p:cNvSpPr>
                      <p:nvPr/>
                    </p:nvSpPr>
                    <p:spPr>
                      <a:xfrm>
                        <a:off x="5579501" y="5713575"/>
                        <a:ext cx="619579" cy="654717"/>
                      </a:xfrm>
                      <a:prstGeom prst="ellipse">
                        <a:avLst/>
                      </a:prstGeom>
                      <a:blipFill rotWithShape="0">
                        <a:blip r:embed="rId15"/>
                        <a:stretch>
                          <a:fillRect/>
                        </a:stretch>
                      </a:blipFill>
                      <a:ln>
                        <a:solidFill>
                          <a:schemeClr val="tx1">
                            <a:lumMod val="50000"/>
                            <a:lumOff val="50000"/>
                          </a:schemeClr>
                        </a:solidFill>
                      </a:ln>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7A555EC3-ABF3-493A-8352-54298F40DC53}"/>
                      </a:ext>
                    </a:extLst>
                  </p:cNvPr>
                  <p:cNvCxnSpPr/>
                  <p:nvPr/>
                </p:nvCxnSpPr>
                <p:spPr>
                  <a:xfrm>
                    <a:off x="5889290" y="5250500"/>
                    <a:ext cx="0" cy="52041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EA0EA3CE-E3FF-4C78-AA03-A1A53224CBD1}"/>
                      </a:ext>
                    </a:extLst>
                  </p:cNvPr>
                  <p:cNvCxnSpPr/>
                  <p:nvPr/>
                </p:nvCxnSpPr>
                <p:spPr>
                  <a:xfrm>
                    <a:off x="7883356" y="5250500"/>
                    <a:ext cx="0" cy="52041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82A6AFD-A322-4592-8325-72583AE36F81}"/>
                      </a:ext>
                    </a:extLst>
                  </p:cNvPr>
                  <p:cNvCxnSpPr/>
                  <p:nvPr/>
                </p:nvCxnSpPr>
                <p:spPr>
                  <a:xfrm>
                    <a:off x="6865715" y="5286016"/>
                    <a:ext cx="0" cy="52041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grpSp>
        </p:grpSp>
        <p:cxnSp>
          <p:nvCxnSpPr>
            <p:cNvPr id="19" name="Straight Arrow Connector 18">
              <a:extLst>
                <a:ext uri="{FF2B5EF4-FFF2-40B4-BE49-F238E27FC236}">
                  <a16:creationId xmlns:a16="http://schemas.microsoft.com/office/drawing/2014/main" id="{3F377036-9652-4E71-B284-2BED2BD4B03D}"/>
                </a:ext>
              </a:extLst>
            </p:cNvPr>
            <p:cNvCxnSpPr>
              <a:stCxn id="10" idx="6"/>
            </p:cNvCxnSpPr>
            <p:nvPr/>
          </p:nvCxnSpPr>
          <p:spPr>
            <a:xfrm>
              <a:off x="4724057" y="3959574"/>
              <a:ext cx="762343"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FC91BDA-7F03-45DC-8901-B55B778ACF7A}"/>
                </a:ext>
              </a:extLst>
            </p:cNvPr>
            <p:cNvCxnSpPr/>
            <p:nvPr/>
          </p:nvCxnSpPr>
          <p:spPr>
            <a:xfrm flipV="1">
              <a:off x="4724056" y="4646980"/>
              <a:ext cx="762344" cy="370518"/>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5CD1D203-CC94-4B50-8F58-493E42E6EC2F}"/>
                </a:ext>
              </a:extLst>
            </p:cNvPr>
            <p:cNvCxnSpPr/>
            <p:nvPr/>
          </p:nvCxnSpPr>
          <p:spPr>
            <a:xfrm flipV="1">
              <a:off x="4724055" y="5181600"/>
              <a:ext cx="762343" cy="78949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sp>
        <p:nvSpPr>
          <p:cNvPr id="38" name="Content Placeholder 2">
            <a:extLst>
              <a:ext uri="{FF2B5EF4-FFF2-40B4-BE49-F238E27FC236}">
                <a16:creationId xmlns:a16="http://schemas.microsoft.com/office/drawing/2014/main" id="{6BBD7433-6239-44F1-8091-4A07A84C0D5C}"/>
              </a:ext>
            </a:extLst>
          </p:cNvPr>
          <p:cNvSpPr txBox="1">
            <a:spLocks/>
          </p:cNvSpPr>
          <p:nvPr/>
        </p:nvSpPr>
        <p:spPr>
          <a:xfrm>
            <a:off x="240672" y="2613540"/>
            <a:ext cx="4204292" cy="211086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endParaRPr lang="en-US" dirty="0"/>
          </a:p>
        </p:txBody>
      </p:sp>
      <p:sp>
        <p:nvSpPr>
          <p:cNvPr id="39" name="Content Placeholder 2">
            <a:extLst>
              <a:ext uri="{FF2B5EF4-FFF2-40B4-BE49-F238E27FC236}">
                <a16:creationId xmlns:a16="http://schemas.microsoft.com/office/drawing/2014/main" id="{99F09547-8992-4DA1-9E02-282358BBB5EF}"/>
              </a:ext>
            </a:extLst>
          </p:cNvPr>
          <p:cNvSpPr txBox="1">
            <a:spLocks/>
          </p:cNvSpPr>
          <p:nvPr/>
        </p:nvSpPr>
        <p:spPr>
          <a:xfrm>
            <a:off x="152399" y="2133600"/>
            <a:ext cx="4324011" cy="2692952"/>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tx2">
                    <a:lumMod val="75000"/>
                  </a:schemeClr>
                </a:solidFill>
              </a:rPr>
              <a:t>Example:  Attention network:</a:t>
            </a:r>
          </a:p>
          <a:p>
            <a:pPr lvl="1"/>
            <a:r>
              <a:rPr lang="en-US" sz="2200" dirty="0"/>
              <a:t>Allows the brain to focus on one input stream out of several that arrive in parallel.</a:t>
            </a:r>
          </a:p>
          <a:p>
            <a:pPr lvl="1"/>
            <a:r>
              <a:rPr lang="en-US" sz="2200" dirty="0"/>
              <a:t>Composed of a WTA that selects one stream, and a Filter network that passes on inputs from selected streams.</a:t>
            </a:r>
            <a:endParaRPr lang="en-US" sz="2200" dirty="0">
              <a:solidFill>
                <a:schemeClr val="tx2">
                  <a:lumMod val="75000"/>
                </a:schemeClr>
              </a:solidFill>
            </a:endParaRPr>
          </a:p>
        </p:txBody>
      </p:sp>
    </p:spTree>
    <p:extLst>
      <p:ext uri="{BB962C8B-B14F-4D97-AF65-F5344CB8AC3E}">
        <p14:creationId xmlns:p14="http://schemas.microsoft.com/office/powerpoint/2010/main" val="666852055"/>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5011"/>
            <a:ext cx="8534400" cy="1219200"/>
          </a:xfrm>
        </p:spPr>
        <p:txBody>
          <a:bodyPr>
            <a:normAutofit/>
          </a:bodyPr>
          <a:lstStyle/>
          <a:p>
            <a:r>
              <a:rPr lang="en-US" dirty="0"/>
              <a:t>SNN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604211"/>
                <a:ext cx="8458200" cy="4872789"/>
              </a:xfrm>
            </p:spPr>
            <p:txBody>
              <a:bodyPr>
                <a:normAutofit/>
              </a:bodyPr>
              <a:lstStyle/>
              <a:p>
                <a:r>
                  <a:rPr lang="en-US" dirty="0">
                    <a:solidFill>
                      <a:schemeClr val="tx2">
                        <a:lumMod val="75000"/>
                      </a:schemeClr>
                    </a:solidFill>
                  </a:rPr>
                  <a:t>Firing pattern </a:t>
                </a:r>
                <a:r>
                  <a:rPr lang="en-US" dirty="0"/>
                  <a:t>for a set </a:t>
                </a:r>
                <a14:m>
                  <m:oMath xmlns:m="http://schemas.openxmlformats.org/officeDocument/2006/math">
                    <m:r>
                      <a:rPr lang="en-US" i="1" dirty="0" smtClean="0">
                        <a:latin typeface="Cambria Math" panose="02040503050406030204" pitchFamily="18" charset="0"/>
                      </a:rPr>
                      <m:t>𝑉</m:t>
                    </m:r>
                    <m:r>
                      <a:rPr lang="en-US" b="0" i="1" dirty="0" smtClean="0">
                        <a:latin typeface="Cambria Math" panose="02040503050406030204" pitchFamily="18" charset="0"/>
                      </a:rPr>
                      <m:t>  </m:t>
                    </m:r>
                  </m:oMath>
                </a14:m>
                <a:r>
                  <a:rPr lang="en-US" dirty="0"/>
                  <a:t>of neurons:  Maps </a:t>
                </a:r>
                <a14:m>
                  <m:oMath xmlns:m="http://schemas.openxmlformats.org/officeDocument/2006/math">
                    <m:r>
                      <a:rPr lang="en-US" i="1" dirty="0" smtClean="0">
                        <a:latin typeface="Cambria Math" panose="02040503050406030204" pitchFamily="18" charset="0"/>
                      </a:rPr>
                      <m:t>𝑉</m:t>
                    </m:r>
                  </m:oMath>
                </a14:m>
                <a:r>
                  <a:rPr lang="en-US" dirty="0"/>
                  <a:t> to</a:t>
                </a:r>
                <a14:m>
                  <m:oMath xmlns:m="http://schemas.openxmlformats.org/officeDocument/2006/math">
                    <m:r>
                      <a:rPr lang="en-US" b="0" i="0" dirty="0" smtClean="0">
                        <a:latin typeface="Cambria Math" panose="02040503050406030204" pitchFamily="18" charset="0"/>
                      </a:rPr>
                      <m:t> </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0,1</m:t>
                        </m:r>
                      </m:e>
                    </m:d>
                    <m:r>
                      <a:rPr lang="en-US" b="0" i="1" dirty="0"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1 </m:t>
                    </m:r>
                    <m:r>
                      <m:rPr>
                        <m:sty m:val="p"/>
                      </m:rPr>
                      <a:rPr lang="en-US" b="0" i="1" smtClean="0">
                        <a:latin typeface="Cambria Math" panose="02040503050406030204" pitchFamily="18" charset="0"/>
                      </a:rPr>
                      <m:t>i</m:t>
                    </m:r>
                  </m:oMath>
                </a14:m>
                <a:r>
                  <a:rPr lang="en-US" dirty="0"/>
                  <a:t>ndicates “firing”.</a:t>
                </a:r>
              </a:p>
              <a:p>
                <a:r>
                  <a:rPr lang="en-US" dirty="0">
                    <a:solidFill>
                      <a:schemeClr val="tx2">
                        <a:lumMod val="75000"/>
                      </a:schemeClr>
                    </a:solidFill>
                  </a:rPr>
                  <a:t>SNN consists of:</a:t>
                </a:r>
              </a:p>
              <a:p>
                <a:pPr lvl="1"/>
                <a14:m>
                  <m:oMath xmlns:m="http://schemas.openxmlformats.org/officeDocument/2006/math">
                    <m:r>
                      <a:rPr lang="en-US" sz="2200" i="1" dirty="0" smtClean="0">
                        <a:solidFill>
                          <a:schemeClr val="tx2">
                            <a:lumMod val="75000"/>
                          </a:schemeClr>
                        </a:solidFill>
                        <a:latin typeface="Cambria Math" panose="02040503050406030204" pitchFamily="18" charset="0"/>
                      </a:rPr>
                      <m:t>𝑁</m:t>
                    </m:r>
                    <m:r>
                      <a:rPr lang="en-US" sz="2200" b="0" i="1" dirty="0" smtClean="0">
                        <a:solidFill>
                          <a:schemeClr val="tx2">
                            <a:lumMod val="75000"/>
                          </a:schemeClr>
                        </a:solidFill>
                        <a:latin typeface="Cambria Math" panose="02040503050406030204" pitchFamily="18" charset="0"/>
                      </a:rPr>
                      <m:t>,</m:t>
                    </m:r>
                    <m:r>
                      <a:rPr lang="en-US" sz="2200" b="0" i="0" dirty="0" smtClean="0">
                        <a:solidFill>
                          <a:schemeClr val="tx2">
                            <a:lumMod val="75000"/>
                          </a:schemeClr>
                        </a:solidFill>
                        <a:latin typeface="Cambria Math" panose="02040503050406030204" pitchFamily="18" charset="0"/>
                      </a:rPr>
                      <m:t> </m:t>
                    </m:r>
                  </m:oMath>
                </a14:m>
                <a:r>
                  <a:rPr lang="en-US" sz="2200" b="0" dirty="0"/>
                  <a:t>neurons, </a:t>
                </a:r>
                <a:r>
                  <a:rPr lang="en-US" sz="2200" dirty="0"/>
                  <a:t>partitioned into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𝑖𝑛</m:t>
                        </m:r>
                      </m:sub>
                    </m:sSub>
                    <m:r>
                      <a:rPr lang="en-US" sz="2200" b="0" i="0" smtClean="0">
                        <a:latin typeface="Cambria Math" panose="02040503050406030204" pitchFamily="18" charset="0"/>
                      </a:rPr>
                      <m:t>, </m:t>
                    </m:r>
                    <m:sSub>
                      <m:sSubPr>
                        <m:ctrlPr>
                          <a:rPr lang="en-US" sz="2200" b="0" i="1" dirty="0" smtClean="0">
                            <a:latin typeface="Cambria Math" panose="02040503050406030204" pitchFamily="18" charset="0"/>
                          </a:rPr>
                        </m:ctrlPr>
                      </m:sSubPr>
                      <m:e>
                        <m:r>
                          <a:rPr lang="en-US" sz="2200" b="0" i="1" dirty="0" smtClean="0">
                            <a:latin typeface="Cambria Math" panose="02040503050406030204" pitchFamily="18" charset="0"/>
                          </a:rPr>
                          <m:t>𝑁</m:t>
                        </m:r>
                      </m:e>
                      <m:sub>
                        <m:r>
                          <a:rPr lang="en-US" sz="2200" b="0" i="1" dirty="0" smtClean="0">
                            <a:latin typeface="Cambria Math" panose="02040503050406030204" pitchFamily="18" charset="0"/>
                          </a:rPr>
                          <m:t>𝑜𝑢𝑡</m:t>
                        </m:r>
                      </m:sub>
                    </m:sSub>
                    <m:r>
                      <a:rPr lang="en-US" sz="2200" b="0" i="0" dirty="0"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𝑖𝑛𝑡</m:t>
                        </m:r>
                      </m:sub>
                    </m:sSub>
                  </m:oMath>
                </a14:m>
                <a:r>
                  <a:rPr lang="en-US" sz="2200" dirty="0"/>
                  <a:t>.</a:t>
                </a:r>
              </a:p>
              <a:p>
                <a:pPr lvl="2"/>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𝑒𝑥𝑡</m:t>
                        </m:r>
                      </m:sub>
                    </m:sSub>
                    <m:r>
                      <a:rPr lang="en-US" sz="2200" b="0" i="1" smtClean="0">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𝑁</m:t>
                        </m:r>
                      </m:e>
                      <m:sub>
                        <m:r>
                          <a:rPr lang="en-US" sz="2200" i="1">
                            <a:latin typeface="Cambria Math" panose="02040503050406030204" pitchFamily="18" charset="0"/>
                          </a:rPr>
                          <m:t>𝑖𝑛</m:t>
                        </m:r>
                      </m:sub>
                    </m:sSub>
                    <m:r>
                      <a:rPr lang="en-US" sz="2200" b="0" i="1" dirty="0" smtClean="0">
                        <a:latin typeface="Cambria Math" panose="02040503050406030204" pitchFamily="18" charset="0"/>
                      </a:rPr>
                      <m:t>∪ </m:t>
                    </m:r>
                    <m:sSub>
                      <m:sSubPr>
                        <m:ctrlPr>
                          <a:rPr lang="en-US" sz="2200" i="1" dirty="0">
                            <a:latin typeface="Cambria Math" panose="02040503050406030204" pitchFamily="18" charset="0"/>
                          </a:rPr>
                        </m:ctrlPr>
                      </m:sSubPr>
                      <m:e>
                        <m:r>
                          <a:rPr lang="en-US" sz="2200" i="1" dirty="0">
                            <a:latin typeface="Cambria Math" panose="02040503050406030204" pitchFamily="18" charset="0"/>
                          </a:rPr>
                          <m:t>𝑁</m:t>
                        </m:r>
                      </m:e>
                      <m:sub>
                        <m:r>
                          <a:rPr lang="en-US" sz="2200" i="1" dirty="0">
                            <a:latin typeface="Cambria Math" panose="02040503050406030204" pitchFamily="18" charset="0"/>
                          </a:rPr>
                          <m:t>𝑜𝑢𝑡</m:t>
                        </m:r>
                      </m:sub>
                    </m:sSub>
                  </m:oMath>
                </a14:m>
                <a:r>
                  <a:rPr lang="en-US" sz="2200" dirty="0"/>
                  <a:t>.</a:t>
                </a:r>
              </a:p>
              <a:p>
                <a:pPr lvl="2"/>
                <a:r>
                  <a:rPr lang="en-US" sz="2200" dirty="0"/>
                  <a:t>Each non-input neuron has a real-valued </a:t>
                </a:r>
                <a14:m>
                  <m:oMath xmlns:m="http://schemas.openxmlformats.org/officeDocument/2006/math">
                    <m:r>
                      <a:rPr lang="en-US" sz="2200" b="0" i="1" smtClean="0">
                        <a:latin typeface="Cambria Math" panose="02040503050406030204" pitchFamily="18" charset="0"/>
                      </a:rPr>
                      <m:t>𝑏𝑖𝑎𝑠</m:t>
                    </m:r>
                    <m:r>
                      <a:rPr lang="en-US" sz="2200" b="0" i="1" smtClean="0">
                        <a:latin typeface="Cambria Math" panose="02040503050406030204" pitchFamily="18" charset="0"/>
                      </a:rPr>
                      <m:t>.</m:t>
                    </m:r>
                  </m:oMath>
                </a14:m>
                <a:endParaRPr lang="en-US" sz="2200" b="0" i="1" dirty="0"/>
              </a:p>
              <a:p>
                <a:pPr lvl="1"/>
                <a14:m>
                  <m:oMath xmlns:m="http://schemas.openxmlformats.org/officeDocument/2006/math">
                    <m:r>
                      <a:rPr lang="en-US" sz="2200" i="1" dirty="0" smtClean="0">
                        <a:solidFill>
                          <a:schemeClr val="tx2">
                            <a:lumMod val="75000"/>
                          </a:schemeClr>
                        </a:solidFill>
                        <a:latin typeface="Cambria Math" panose="02040503050406030204" pitchFamily="18" charset="0"/>
                      </a:rPr>
                      <m:t>𝐸</m:t>
                    </m:r>
                  </m:oMath>
                </a14:m>
                <a:r>
                  <a:rPr lang="en-US" sz="2200" dirty="0">
                    <a:solidFill>
                      <a:schemeClr val="tx2">
                        <a:lumMod val="75000"/>
                      </a:schemeClr>
                    </a:solidFill>
                  </a:rPr>
                  <a:t>, </a:t>
                </a:r>
                <a:r>
                  <a:rPr lang="en-US" sz="2200" dirty="0"/>
                  <a:t>directed edges between neurons.</a:t>
                </a:r>
                <a:endParaRPr lang="en-US" sz="2200" b="0" dirty="0"/>
              </a:p>
              <a:p>
                <a:pPr lvl="2"/>
                <a:r>
                  <a:rPr lang="en-US" sz="2200" dirty="0"/>
                  <a:t>Input neurons have no incoming edges.</a:t>
                </a:r>
                <a:endParaRPr lang="en-US" sz="2200" b="0" dirty="0"/>
              </a:p>
              <a:p>
                <a:pPr lvl="2"/>
                <a:r>
                  <a:rPr lang="en-US" sz="2200" dirty="0"/>
                  <a:t>Allow self-loops on non-input neurons.</a:t>
                </a:r>
              </a:p>
              <a:p>
                <a:pPr lvl="2"/>
                <a:r>
                  <a:rPr lang="en-US" sz="2200" dirty="0"/>
                  <a:t>Each edge has a real-valued </a:t>
                </a:r>
                <a14:m>
                  <m:oMath xmlns:m="http://schemas.openxmlformats.org/officeDocument/2006/math">
                    <m:r>
                      <a:rPr lang="en-US" sz="2200" i="1" dirty="0" smtClean="0">
                        <a:latin typeface="Cambria Math" panose="02040503050406030204" pitchFamily="18" charset="0"/>
                      </a:rPr>
                      <m:t>𝑤𝑒𝑖𝑔h𝑡</m:t>
                    </m:r>
                    <m:r>
                      <a:rPr lang="en-US" sz="2200" i="1" dirty="0" smtClean="0">
                        <a:latin typeface="Cambria Math" panose="02040503050406030204" pitchFamily="18" charset="0"/>
                      </a:rPr>
                      <m:t>.</m:t>
                    </m:r>
                  </m:oMath>
                </a14:m>
                <a:endParaRPr lang="en-US" sz="2200" dirty="0"/>
              </a:p>
              <a:p>
                <a:pPr lvl="1"/>
                <a14:m>
                  <m:oMath xmlns:m="http://schemas.openxmlformats.org/officeDocument/2006/math">
                    <m:sSub>
                      <m:sSubPr>
                        <m:ctrlPr>
                          <a:rPr lang="en-US" sz="2200" i="1" dirty="0" smtClean="0">
                            <a:solidFill>
                              <a:schemeClr val="tx2">
                                <a:lumMod val="75000"/>
                              </a:schemeClr>
                            </a:solidFill>
                            <a:latin typeface="Cambria Math" panose="02040503050406030204" pitchFamily="18" charset="0"/>
                          </a:rPr>
                        </m:ctrlPr>
                      </m:sSubPr>
                      <m:e>
                        <m:r>
                          <a:rPr lang="en-US" sz="2200" i="1" dirty="0" smtClean="0">
                            <a:solidFill>
                              <a:schemeClr val="tx2">
                                <a:lumMod val="75000"/>
                              </a:schemeClr>
                            </a:solidFill>
                            <a:latin typeface="Cambria Math" panose="02040503050406030204" pitchFamily="18" charset="0"/>
                          </a:rPr>
                          <m:t>𝐹</m:t>
                        </m:r>
                      </m:e>
                      <m:sub>
                        <m:r>
                          <a:rPr lang="en-US" sz="2200" i="1" dirty="0" smtClean="0">
                            <a:solidFill>
                              <a:schemeClr val="tx2">
                                <a:lumMod val="75000"/>
                              </a:schemeClr>
                            </a:solidFill>
                            <a:latin typeface="Cambria Math" panose="02040503050406030204" pitchFamily="18" charset="0"/>
                          </a:rPr>
                          <m:t>0</m:t>
                        </m:r>
                      </m:sub>
                    </m:sSub>
                  </m:oMath>
                </a14:m>
                <a:r>
                  <a:rPr lang="en-US" sz="2200" dirty="0">
                    <a:solidFill>
                      <a:schemeClr val="tx2">
                        <a:lumMod val="75000"/>
                      </a:schemeClr>
                    </a:solidFill>
                  </a:rPr>
                  <a:t>, </a:t>
                </a:r>
                <a:r>
                  <a:rPr lang="en-US" sz="2200" dirty="0"/>
                  <a:t>initial firing pattern for non-input neurons.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604211"/>
                <a:ext cx="8458200" cy="4872789"/>
              </a:xfrm>
              <a:blipFill>
                <a:blip r:embed="rId3"/>
                <a:stretch>
                  <a:fillRect l="-649" t="-875"/>
                </a:stretch>
              </a:blipFill>
            </p:spPr>
            <p:txBody>
              <a:bodyPr/>
              <a:lstStyle/>
              <a:p>
                <a:r>
                  <a:rPr lang="en-US">
                    <a:noFill/>
                  </a:rPr>
                  <a:t> </a:t>
                </a:r>
              </a:p>
            </p:txBody>
          </p:sp>
        </mc:Fallback>
      </mc:AlternateContent>
    </p:spTree>
    <p:extLst>
      <p:ext uri="{BB962C8B-B14F-4D97-AF65-F5344CB8AC3E}">
        <p14:creationId xmlns:p14="http://schemas.microsoft.com/office/powerpoint/2010/main" val="94172948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Executions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524000"/>
                <a:ext cx="8763000" cy="5105400"/>
              </a:xfrm>
            </p:spPr>
            <p:txBody>
              <a:bodyPr>
                <a:normAutofit/>
              </a:bodyPr>
              <a:lstStyle/>
              <a:p>
                <a:r>
                  <a:rPr lang="en-US" dirty="0">
                    <a:solidFill>
                      <a:schemeClr val="tx2">
                        <a:lumMod val="75000"/>
                      </a:schemeClr>
                    </a:solidFill>
                  </a:rPr>
                  <a:t>Configuration</a:t>
                </a:r>
                <a:r>
                  <a:rPr lang="en-US" i="1" dirty="0">
                    <a:solidFill>
                      <a:schemeClr val="tx2">
                        <a:lumMod val="75000"/>
                      </a:schemeClr>
                    </a:solidFill>
                  </a:rPr>
                  <a:t>:</a:t>
                </a:r>
                <a:r>
                  <a:rPr lang="en-US" b="1" i="1" dirty="0">
                    <a:solidFill>
                      <a:schemeClr val="tx2">
                        <a:lumMod val="75000"/>
                      </a:schemeClr>
                    </a:solidFill>
                  </a:rPr>
                  <a:t>  </a:t>
                </a:r>
                <a:r>
                  <a:rPr lang="en-US" dirty="0"/>
                  <a:t>Firing pattern for the entire set </a:t>
                </a:r>
                <a14:m>
                  <m:oMath xmlns:m="http://schemas.openxmlformats.org/officeDocument/2006/math">
                    <m:r>
                      <a:rPr lang="en-US" i="1">
                        <a:latin typeface="Cambria Math" panose="02040503050406030204" pitchFamily="18" charset="0"/>
                      </a:rPr>
                      <m:t>𝑁</m:t>
                    </m:r>
                  </m:oMath>
                </a14:m>
                <a:r>
                  <a:rPr lang="en-US" dirty="0"/>
                  <a:t> of neurons.</a:t>
                </a:r>
                <a:endParaRPr lang="en-US" b="1" i="1" dirty="0"/>
              </a:p>
              <a:p>
                <a:r>
                  <a:rPr lang="en-US" dirty="0"/>
                  <a:t>Project configuration </a:t>
                </a:r>
                <a14:m>
                  <m:oMath xmlns:m="http://schemas.openxmlformats.org/officeDocument/2006/math">
                    <m:r>
                      <a:rPr lang="en-US" i="1" dirty="0" smtClean="0">
                        <a:latin typeface="Cambria Math" panose="02040503050406030204" pitchFamily="18" charset="0"/>
                      </a:rPr>
                      <m:t>𝐶</m:t>
                    </m:r>
                  </m:oMath>
                </a14:m>
                <a:r>
                  <a:rPr lang="en-US" dirty="0"/>
                  <a:t> on any subset </a:t>
                </a:r>
                <a14:m>
                  <m:oMath xmlns:m="http://schemas.openxmlformats.org/officeDocument/2006/math">
                    <m:r>
                      <a:rPr lang="en-US" i="1" dirty="0" smtClean="0">
                        <a:latin typeface="Cambria Math" panose="02040503050406030204" pitchFamily="18" charset="0"/>
                      </a:rPr>
                      <m:t>𝑀</m:t>
                    </m:r>
                  </m:oMath>
                </a14:m>
                <a:r>
                  <a:rPr lang="en-US" dirty="0"/>
                  <a:t> of </a:t>
                </a:r>
                <a14:m>
                  <m:oMath xmlns:m="http://schemas.openxmlformats.org/officeDocument/2006/math">
                    <m:r>
                      <a:rPr lang="en-US" i="1" dirty="0" smtClean="0">
                        <a:latin typeface="Cambria Math" panose="02040503050406030204" pitchFamily="18" charset="0"/>
                      </a:rPr>
                      <m:t>𝑁</m:t>
                    </m:r>
                  </m:oMath>
                </a14:m>
                <a:r>
                  <a:rPr lang="en-US" dirty="0"/>
                  <a:t>,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 ⌈ </m:t>
                    </m:r>
                    <m:r>
                      <a:rPr lang="en-US" b="0" i="1" smtClean="0">
                        <a:latin typeface="Cambria Math" panose="02040503050406030204" pitchFamily="18" charset="0"/>
                      </a:rPr>
                      <m:t>𝑀</m:t>
                    </m:r>
                    <m:r>
                      <a:rPr lang="en-US" b="0" i="1" smtClean="0">
                        <a:latin typeface="Cambria Math" panose="02040503050406030204" pitchFamily="18" charset="0"/>
                      </a:rPr>
                      <m:t>.</m:t>
                    </m:r>
                  </m:oMath>
                </a14:m>
                <a:endParaRPr lang="en-US" dirty="0"/>
              </a:p>
              <a:p>
                <a:r>
                  <a:rPr lang="en-US" dirty="0">
                    <a:solidFill>
                      <a:schemeClr val="tx1"/>
                    </a:solidFill>
                  </a:rPr>
                  <a:t>Initial configuration</a:t>
                </a:r>
                <a14:m>
                  <m:oMath xmlns:m="http://schemas.openxmlformats.org/officeDocument/2006/math">
                    <m:r>
                      <a:rPr lang="en-US" b="1" i="1" dirty="0" smtClean="0">
                        <a:solidFill>
                          <a:schemeClr val="tx1"/>
                        </a:solidFill>
                        <a:latin typeface="Cambria Math" panose="02040503050406030204" pitchFamily="18" charset="0"/>
                      </a:rPr>
                      <m:t>:</m:t>
                    </m:r>
                  </m:oMath>
                </a14:m>
                <a:r>
                  <a:rPr lang="en-US" b="1" i="1" dirty="0">
                    <a:solidFill>
                      <a:schemeClr val="tx1"/>
                    </a:solidFill>
                  </a:rPr>
                  <a:t>  </a:t>
                </a:r>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 ⌈ </m:t>
                    </m:r>
                    <m:sSub>
                      <m:sSubPr>
                        <m:ctrlPr>
                          <a:rPr lang="en-US" b="0" i="1" smtClean="0">
                            <a:latin typeface="Cambria Math" panose="02040503050406030204" pitchFamily="18" charset="0"/>
                          </a:rPr>
                        </m:ctrlPr>
                      </m:sSubPr>
                      <m:e>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𝑁</m:t>
                            </m:r>
                          </m:e>
                          <m:sub>
                            <m:r>
                              <a:rPr lang="en-US" b="0" i="1" smtClean="0">
                                <a:latin typeface="Cambria Math" panose="02040503050406030204" pitchFamily="18" charset="0"/>
                              </a:rPr>
                              <m:t>𝑜𝑢𝑡</m:t>
                            </m:r>
                          </m:sub>
                        </m:sSub>
                        <m:r>
                          <a:rPr lang="en-US" b="0" i="1" smtClean="0">
                            <a:latin typeface="Cambria Math" panose="02040503050406030204" pitchFamily="18" charset="0"/>
                          </a:rPr>
                          <m:t> </m:t>
                        </m:r>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𝑁</m:t>
                            </m:r>
                          </m:e>
                          <m:sub>
                            <m:r>
                              <a:rPr lang="en-US" b="0" i="1" dirty="0" smtClean="0">
                                <a:latin typeface="Cambria Math" panose="02040503050406030204" pitchFamily="18" charset="0"/>
                              </a:rPr>
                              <m:t>𝑖𝑛𝑡</m:t>
                            </m:r>
                          </m:sub>
                        </m:sSub>
                        <m:r>
                          <m:rPr>
                            <m:nor/>
                          </m:rPr>
                          <a:rPr lang="en-US" b="0" i="0" dirty="0" smtClean="0">
                            <a:latin typeface="Cambria Math" panose="02040503050406030204" pitchFamily="18" charset="0"/>
                          </a:rPr>
                          <m:t>)</m:t>
                        </m:r>
                        <m:r>
                          <m:rPr>
                            <m:nor/>
                          </m:rPr>
                          <a:rPr lang="en-US" dirty="0"/>
                          <m:t> </m:t>
                        </m:r>
                        <m:r>
                          <a:rPr lang="en-US" b="0" i="1" dirty="0" smtClean="0">
                            <a:latin typeface="Cambria Math" panose="02040503050406030204" pitchFamily="18" charset="0"/>
                          </a:rPr>
                          <m:t>= </m:t>
                        </m:r>
                        <m:r>
                          <a:rPr lang="en-US" b="0" i="1" smtClean="0">
                            <a:latin typeface="Cambria Math" panose="02040503050406030204" pitchFamily="18" charset="0"/>
                          </a:rPr>
                          <m:t>𝐹</m:t>
                        </m:r>
                      </m:e>
                      <m:sub>
                        <m:r>
                          <a:rPr lang="en-US" b="0" i="1" smtClean="0">
                            <a:latin typeface="Cambria Math" panose="02040503050406030204" pitchFamily="18" charset="0"/>
                          </a:rPr>
                          <m:t>0</m:t>
                        </m:r>
                      </m:sub>
                    </m:sSub>
                  </m:oMath>
                </a14:m>
                <a:r>
                  <a:rPr lang="en-US" b="0" i="1" dirty="0">
                    <a:latin typeface="Cambria Math" panose="02040503050406030204" pitchFamily="18" charset="0"/>
                  </a:rPr>
                  <a:t>.</a:t>
                </a:r>
              </a:p>
              <a:p>
                <a:endParaRPr lang="en-US" b="0" i="1" dirty="0">
                  <a:latin typeface="Cambria Math" panose="02040503050406030204" pitchFamily="18" charset="0"/>
                </a:endParaRPr>
              </a:p>
              <a:p>
                <a:r>
                  <a:rPr lang="en-US" dirty="0"/>
                  <a:t>Network operates in synchronous rounds.</a:t>
                </a:r>
              </a:p>
              <a:p>
                <a:r>
                  <a:rPr lang="en-US" dirty="0">
                    <a:solidFill>
                      <a:schemeClr val="tx2">
                        <a:lumMod val="75000"/>
                      </a:schemeClr>
                    </a:solidFill>
                  </a:rPr>
                  <a:t>Execution</a:t>
                </a:r>
                <a:r>
                  <a:rPr lang="en-US" b="1" i="1" dirty="0">
                    <a:solidFill>
                      <a:schemeClr val="tx2">
                        <a:lumMod val="75000"/>
                      </a:schemeClr>
                    </a:solidFill>
                  </a:rPr>
                  <a:t>:</a:t>
                </a:r>
                <a:r>
                  <a:rPr lang="en-US" dirty="0"/>
                  <a:t> Finite or infinite sequence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𝐶</m:t>
                        </m:r>
                      </m:e>
                      <m:sub>
                        <m:r>
                          <a:rPr lang="en-US" b="0" i="0" smtClean="0">
                            <a:latin typeface="Cambria Math" panose="02040503050406030204" pitchFamily="18" charset="0"/>
                          </a:rPr>
                          <m:t>0</m:t>
                        </m:r>
                      </m:sub>
                    </m:sSub>
                    <m:r>
                      <a:rPr lang="en-US" b="0" i="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𝐶</m:t>
                        </m:r>
                      </m:e>
                      <m:sub>
                        <m:r>
                          <a:rPr lang="en-US" b="0" i="1" dirty="0" smtClean="0">
                            <a:latin typeface="Cambria Math" panose="02040503050406030204" pitchFamily="18" charset="0"/>
                          </a:rPr>
                          <m:t>1</m:t>
                        </m:r>
                      </m:sub>
                    </m:sSub>
                    <m:r>
                      <a:rPr lang="en-US" b="0" i="0" smtClean="0">
                        <a:latin typeface="Cambria Math" panose="02040503050406030204" pitchFamily="18" charset="0"/>
                      </a:rPr>
                      <m:t>,…  </m:t>
                    </m:r>
                  </m:oMath>
                </a14:m>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a:latin typeface="Cambria Math" panose="02040503050406030204" pitchFamily="18" charset="0"/>
                          </a:rPr>
                          <m:t>0</m:t>
                        </m:r>
                      </m:sub>
                    </m:sSub>
                  </m:oMath>
                </a14:m>
                <a:r>
                  <a:rPr lang="en-US" dirty="0"/>
                  <a:t> is an initial configuration. </a:t>
                </a:r>
              </a:p>
              <a:p>
                <a:r>
                  <a:rPr lang="en-US" dirty="0"/>
                  <a:t>Project execution </a:t>
                </a:r>
                <a14:m>
                  <m:oMath xmlns:m="http://schemas.openxmlformats.org/officeDocument/2006/math">
                    <m:r>
                      <a:rPr lang="en-US" i="1">
                        <a:latin typeface="Cambria Math" panose="02040503050406030204" pitchFamily="18" charset="0"/>
                      </a:rPr>
                      <m:t>𝛼</m:t>
                    </m:r>
                  </m:oMath>
                </a14:m>
                <a:r>
                  <a:rPr lang="en-US" dirty="0"/>
                  <a:t> on any subset</a:t>
                </a:r>
                <a14:m>
                  <m:oMath xmlns:m="http://schemas.openxmlformats.org/officeDocument/2006/math">
                    <m:r>
                      <a:rPr lang="en-US" b="0" i="0" dirty="0" smtClean="0">
                        <a:latin typeface="Cambria Math" panose="02040503050406030204" pitchFamily="18" charset="0"/>
                      </a:rPr>
                      <m:t> </m:t>
                    </m:r>
                    <m:r>
                      <a:rPr lang="en-US" i="1" dirty="0">
                        <a:latin typeface="Cambria Math" panose="02040503050406030204" pitchFamily="18" charset="0"/>
                      </a:rPr>
                      <m:t>𝑀</m:t>
                    </m:r>
                  </m:oMath>
                </a14:m>
                <a:r>
                  <a:rPr lang="en-US" dirty="0"/>
                  <a:t> of </a:t>
                </a:r>
                <a14:m>
                  <m:oMath xmlns:m="http://schemas.openxmlformats.org/officeDocument/2006/math">
                    <m:r>
                      <a:rPr lang="en-US" i="1" dirty="0">
                        <a:latin typeface="Cambria Math" panose="02040503050406030204" pitchFamily="18" charset="0"/>
                      </a:rPr>
                      <m:t>𝑁</m:t>
                    </m:r>
                  </m:oMath>
                </a14:m>
                <a:r>
                  <a:rPr lang="en-US" dirty="0"/>
                  <a:t>,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 ⌈ </m:t>
                    </m:r>
                    <m:r>
                      <a:rPr lang="en-US" i="1">
                        <a:latin typeface="Cambria Math" panose="02040503050406030204" pitchFamily="18" charset="0"/>
                      </a:rPr>
                      <m:t>𝑀</m:t>
                    </m:r>
                    <m:r>
                      <a:rPr lang="en-US" i="1">
                        <a:latin typeface="Cambria Math" panose="02040503050406030204" pitchFamily="18" charset="0"/>
                      </a:rPr>
                      <m:t>.</m:t>
                    </m:r>
                  </m:oMath>
                </a14:m>
                <a:endParaRPr lang="en-US" dirty="0"/>
              </a:p>
              <a:p>
                <a14:m>
                  <m:oMath xmlns:m="http://schemas.openxmlformats.org/officeDocument/2006/math">
                    <m:r>
                      <a:rPr lang="en-US" i="1">
                        <a:latin typeface="Cambria Math" panose="02040503050406030204" pitchFamily="18" charset="0"/>
                      </a:rPr>
                      <m:t>𝑇𝑟𝑎𝑐𝑒</m:t>
                    </m:r>
                    <m:d>
                      <m:dPr>
                        <m:ctrlPr>
                          <a:rPr lang="en-US" i="1">
                            <a:latin typeface="Cambria Math" panose="02040503050406030204" pitchFamily="18" charset="0"/>
                          </a:rPr>
                        </m:ctrlPr>
                      </m:dPr>
                      <m:e>
                        <m:r>
                          <a:rPr lang="en-US" i="1">
                            <a:latin typeface="Cambria Math" panose="02040503050406030204" pitchFamily="18" charset="0"/>
                          </a:rPr>
                          <m:t>𝛼</m:t>
                        </m:r>
                      </m:e>
                    </m:d>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𝑒𝑥𝑡</m:t>
                        </m:r>
                      </m:sub>
                    </m:sSub>
                    <m:r>
                      <a:rPr lang="en-US" i="1">
                        <a:latin typeface="Cambria Math" panose="02040503050406030204" pitchFamily="18" charset="0"/>
                      </a:rPr>
                      <m:t>.</m:t>
                    </m:r>
                  </m:oMath>
                </a14:m>
                <a:endParaRPr lang="en-US" dirty="0"/>
              </a:p>
              <a:p>
                <a:r>
                  <a:rPr lang="en-US" dirty="0">
                    <a:solidFill>
                      <a:schemeClr val="tx2">
                        <a:lumMod val="75000"/>
                      </a:schemeClr>
                    </a:solidFill>
                  </a:rPr>
                  <a:t>Trace of the network</a:t>
                </a:r>
                <a14:m>
                  <m:oMath xmlns:m="http://schemas.openxmlformats.org/officeDocument/2006/math">
                    <m:r>
                      <a:rPr lang="en-US" b="0" i="1">
                        <a:solidFill>
                          <a:schemeClr val="tx2">
                            <a:lumMod val="75000"/>
                          </a:schemeClr>
                        </a:solidFill>
                        <a:latin typeface="Cambria Math" panose="02040503050406030204" pitchFamily="18" charset="0"/>
                      </a:rPr>
                      <m:t> </m:t>
                    </m:r>
                  </m:oMath>
                </a14:m>
                <a:r>
                  <a:rPr lang="en-US" dirty="0">
                    <a:solidFill>
                      <a:schemeClr val="tx2">
                        <a:lumMod val="75000"/>
                      </a:schemeClr>
                    </a:solidFill>
                  </a:rPr>
                  <a:t>: </a:t>
                </a:r>
                <a:r>
                  <a:rPr lang="en-US" dirty="0"/>
                  <a:t>Trace of any execution.</a:t>
                </a:r>
              </a:p>
              <a:p>
                <a:endParaRPr lang="en-US" b="0" dirty="0">
                  <a:latin typeface="Cambria Math" panose="02040503050406030204" pitchFamily="18" charset="0"/>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524000"/>
                <a:ext cx="8763000" cy="5105400"/>
              </a:xfrm>
              <a:blipFill>
                <a:blip r:embed="rId3"/>
                <a:stretch>
                  <a:fillRect l="-626" t="-835" r="-139"/>
                </a:stretch>
              </a:blipFill>
            </p:spPr>
            <p:txBody>
              <a:bodyPr/>
              <a:lstStyle/>
              <a:p>
                <a:r>
                  <a:rPr lang="en-US">
                    <a:noFill/>
                  </a:rPr>
                  <a:t> </a:t>
                </a:r>
              </a:p>
            </p:txBody>
          </p:sp>
        </mc:Fallback>
      </mc:AlternateContent>
    </p:spTree>
    <p:extLst>
      <p:ext uri="{BB962C8B-B14F-4D97-AF65-F5344CB8AC3E}">
        <p14:creationId xmlns:p14="http://schemas.microsoft.com/office/powerpoint/2010/main" val="229499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385088"/>
                <a:ext cx="8534400" cy="5091912"/>
              </a:xfrm>
            </p:spPr>
            <p:txBody>
              <a:bodyPr>
                <a:normAutofit/>
              </a:bodyPr>
              <a:lstStyle/>
              <a:p>
                <a:r>
                  <a:rPr lang="en-US" dirty="0"/>
                  <a:t>Define a </a:t>
                </a:r>
                <a:r>
                  <a:rPr lang="en-US" dirty="0">
                    <a:solidFill>
                      <a:schemeClr val="tx2">
                        <a:lumMod val="75000"/>
                      </a:schemeClr>
                    </a:solidFill>
                  </a:rPr>
                  <a:t>probabilistic execution for any infinite input execution </a:t>
                </a:r>
                <a14:m>
                  <m:oMath xmlns:m="http://schemas.openxmlformats.org/officeDocument/2006/math">
                    <m:sSub>
                      <m:sSubPr>
                        <m:ctrlPr>
                          <a:rPr lang="en-US" b="0" i="1" smtClean="0">
                            <a:solidFill>
                              <a:schemeClr val="tx2">
                                <a:lumMod val="75000"/>
                              </a:schemeClr>
                            </a:solidFill>
                            <a:latin typeface="Cambria Math" panose="02040503050406030204" pitchFamily="18" charset="0"/>
                          </a:rPr>
                        </m:ctrlPr>
                      </m:sSubPr>
                      <m:e>
                        <m:r>
                          <a:rPr lang="en-US" b="0" i="1" smtClean="0">
                            <a:solidFill>
                              <a:schemeClr val="tx2">
                                <a:lumMod val="75000"/>
                              </a:schemeClr>
                            </a:solidFill>
                            <a:latin typeface="Cambria Math" panose="02040503050406030204" pitchFamily="18" charset="0"/>
                          </a:rPr>
                          <m:t>𝛽</m:t>
                        </m:r>
                      </m:e>
                      <m:sub>
                        <m:r>
                          <a:rPr lang="en-US" b="0" i="1" smtClean="0">
                            <a:solidFill>
                              <a:schemeClr val="tx2">
                                <a:lumMod val="75000"/>
                              </a:schemeClr>
                            </a:solidFill>
                            <a:latin typeface="Cambria Math" panose="02040503050406030204" pitchFamily="18" charset="0"/>
                          </a:rPr>
                          <m:t>𝑖𝑛</m:t>
                        </m:r>
                      </m:sub>
                    </m:sSub>
                    <m:r>
                      <a:rPr lang="en-US" b="0" i="1" smtClean="0">
                        <a:solidFill>
                          <a:schemeClr val="tx2">
                            <a:lumMod val="75000"/>
                          </a:schemeClr>
                        </a:solidFill>
                        <a:latin typeface="Cambria Math" panose="02040503050406030204" pitchFamily="18" charset="0"/>
                      </a:rPr>
                      <m:t>.</m:t>
                    </m:r>
                  </m:oMath>
                </a14:m>
                <a:endParaRPr lang="en-US" dirty="0">
                  <a:solidFill>
                    <a:schemeClr val="tx2">
                      <a:lumMod val="75000"/>
                    </a:schemeClr>
                  </a:solidFill>
                </a:endParaRPr>
              </a:p>
              <a:p>
                <a:r>
                  <a:rPr lang="en-US" dirty="0"/>
                  <a:t>A probability distribution </a:t>
                </a:r>
                <a14:m>
                  <m:oMath xmlns:m="http://schemas.openxmlformats.org/officeDocument/2006/math">
                    <m:r>
                      <a:rPr lang="en-US" b="0" i="1" smtClean="0">
                        <a:latin typeface="Cambria Math" panose="02040503050406030204" pitchFamily="18" charset="0"/>
                      </a:rPr>
                      <m:t>𝑃</m:t>
                    </m:r>
                  </m:oMath>
                </a14:m>
                <a:r>
                  <a:rPr lang="en-US" dirty="0"/>
                  <a:t> on the set of infinite executions </a:t>
                </a:r>
                <a:r>
                  <a:rPr lang="en-US" dirty="0">
                    <a:solidFill>
                      <a:schemeClr val="tx1"/>
                    </a:solidFill>
                  </a:rPr>
                  <a:t>consistent with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𝑖𝑛</m:t>
                        </m:r>
                      </m:sub>
                    </m:sSub>
                    <m:r>
                      <a:rPr lang="en-US" i="1">
                        <a:solidFill>
                          <a:schemeClr val="tx1"/>
                        </a:solidFill>
                        <a:latin typeface="Cambria Math" panose="02040503050406030204" pitchFamily="18" charset="0"/>
                      </a:rPr>
                      <m:t>.</m:t>
                    </m:r>
                  </m:oMath>
                </a14:m>
                <a:endParaRPr lang="en-US" dirty="0">
                  <a:solidFill>
                    <a:schemeClr val="tx2">
                      <a:lumMod val="75000"/>
                    </a:schemeClr>
                  </a:solidFill>
                </a:endParaRPr>
              </a:p>
              <a:p>
                <a:r>
                  <a:rPr lang="en-US" dirty="0"/>
                  <a:t>All start with the same initial configuration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endParaRPr lang="en-US" b="0" dirty="0"/>
              </a:p>
              <a:p>
                <a:r>
                  <a:rPr lang="en-US" dirty="0"/>
                  <a:t>Based on defining probabilities for “cones”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m:rPr>
                        <m:sty m:val="p"/>
                      </m:rPr>
                      <a:rPr lang="en-US" i="1" dirty="0" smtClean="0">
                        <a:latin typeface="Cambria Math" panose="02040503050406030204" pitchFamily="18" charset="0"/>
                      </a:rPr>
                      <m:t>α</m:t>
                    </m:r>
                    <m:r>
                      <a:rPr lang="en-US" i="1" dirty="0" smtClean="0">
                        <a:latin typeface="Cambria Math" panose="02040503050406030204" pitchFamily="18" charset="0"/>
                      </a:rPr>
                      <m:t>)</m:t>
                    </m:r>
                  </m:oMath>
                </a14:m>
                <a:r>
                  <a:rPr lang="en-US" dirty="0"/>
                  <a:t>, for all finite executions </a:t>
                </a:r>
                <a14:m>
                  <m:oMath xmlns:m="http://schemas.openxmlformats.org/officeDocument/2006/math">
                    <m:r>
                      <m:rPr>
                        <m:sty m:val="p"/>
                      </m:rPr>
                      <a:rPr lang="en-US" b="0" i="1" smtClean="0">
                        <a:latin typeface="Cambria Math" panose="02040503050406030204" pitchFamily="18" charset="0"/>
                      </a:rPr>
                      <m:t>α</m:t>
                    </m:r>
                  </m:oMath>
                </a14:m>
                <a:r>
                  <a:rPr lang="en-US" b="0" dirty="0"/>
                  <a:t> that </a:t>
                </a:r>
                <a:r>
                  <a:rPr lang="en-US" dirty="0"/>
                  <a:t>are</a:t>
                </a:r>
                <a:r>
                  <a:rPr lang="en-US" b="0" dirty="0"/>
                  <a:t> consistent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𝑖𝑛</m:t>
                        </m:r>
                      </m:sub>
                    </m:sSub>
                    <m:r>
                      <a:rPr lang="en-US" i="1">
                        <a:latin typeface="Cambria Math" panose="02040503050406030204" pitchFamily="18" charset="0"/>
                      </a:rPr>
                      <m:t>.</m:t>
                    </m:r>
                  </m:oMath>
                </a14:m>
                <a:endParaRPr lang="en-US" b="0" dirty="0"/>
              </a:p>
              <a:p>
                <a14:m>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b="0" i="1" smtClean="0">
                            <a:latin typeface="Cambria Math" panose="02040503050406030204" pitchFamily="18" charset="0"/>
                          </a:rPr>
                          <m:t>𝛼</m:t>
                        </m:r>
                      </m:e>
                    </m:d>
                    <m:r>
                      <a:rPr lang="en-US" b="0" i="1" smtClean="0">
                        <a:latin typeface="Cambria Math" panose="02040503050406030204" pitchFamily="18" charset="0"/>
                      </a:rPr>
                      <m:t>= </m:t>
                    </m:r>
                  </m:oMath>
                </a14:m>
                <a:r>
                  <a:rPr lang="en-US" dirty="0"/>
                  <a:t>infinite executions that are consistent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𝑖𝑛</m:t>
                        </m:r>
                      </m:sub>
                    </m:sSub>
                    <m:r>
                      <a:rPr lang="en-US" b="0" i="0" smtClean="0">
                        <a:latin typeface="Cambria Math" panose="02040503050406030204" pitchFamily="18" charset="0"/>
                      </a:rPr>
                      <m:t> </m:t>
                    </m:r>
                  </m:oMath>
                </a14:m>
                <a:r>
                  <a:rPr lang="en-US" dirty="0"/>
                  <a:t> and extend </a:t>
                </a:r>
                <a14:m>
                  <m:oMath xmlns:m="http://schemas.openxmlformats.org/officeDocument/2006/math">
                    <m:r>
                      <m:rPr>
                        <m:sty m:val="p"/>
                      </m:rPr>
                      <a:rPr lang="en-US" b="0" i="1" smtClean="0">
                        <a:latin typeface="Cambria Math" panose="02040503050406030204" pitchFamily="18" charset="0"/>
                      </a:rPr>
                      <m:t>α</m:t>
                    </m:r>
                    <m:r>
                      <a:rPr lang="en-US" b="0" i="0" smtClean="0">
                        <a:latin typeface="Cambria Math" panose="02040503050406030204" pitchFamily="18" charset="0"/>
                      </a:rPr>
                      <m:t>:</m:t>
                    </m:r>
                  </m:oMath>
                </a14:m>
                <a:endParaRPr lang="en-US"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385088"/>
                <a:ext cx="8534400" cy="5091912"/>
              </a:xfrm>
              <a:blipFill>
                <a:blip r:embed="rId3"/>
                <a:stretch>
                  <a:fillRect l="-643" t="-837" r="-714"/>
                </a:stretch>
              </a:blipFill>
            </p:spPr>
            <p:txBody>
              <a:bodyPr/>
              <a:lstStyle/>
              <a:p>
                <a:r>
                  <a:rPr lang="en-US">
                    <a:noFill/>
                  </a:rPr>
                  <a:t> </a:t>
                </a:r>
              </a:p>
            </p:txBody>
          </p:sp>
        </mc:Fallback>
      </mc:AlternateContent>
      <p:sp>
        <p:nvSpPr>
          <p:cNvPr id="2" name="Title 1"/>
          <p:cNvSpPr>
            <a:spLocks noGrp="1"/>
          </p:cNvSpPr>
          <p:nvPr>
            <p:ph type="title"/>
          </p:nvPr>
        </p:nvSpPr>
        <p:spPr>
          <a:xfrm>
            <a:off x="457200" y="304800"/>
            <a:ext cx="8229600" cy="1219200"/>
          </a:xfrm>
        </p:spPr>
        <p:txBody>
          <a:bodyPr/>
          <a:lstStyle/>
          <a:p>
            <a:r>
              <a:rPr lang="en-US" dirty="0"/>
              <a:t>Probabilistic Executions</a:t>
            </a:r>
          </a:p>
        </p:txBody>
      </p:sp>
      <p:grpSp>
        <p:nvGrpSpPr>
          <p:cNvPr id="4" name="Group 3">
            <a:extLst>
              <a:ext uri="{FF2B5EF4-FFF2-40B4-BE49-F238E27FC236}">
                <a16:creationId xmlns:a16="http://schemas.microsoft.com/office/drawing/2014/main" id="{2C5FD463-C8D6-4270-92E8-6C900CECBDA0}"/>
              </a:ext>
            </a:extLst>
          </p:cNvPr>
          <p:cNvGrpSpPr/>
          <p:nvPr/>
        </p:nvGrpSpPr>
        <p:grpSpPr>
          <a:xfrm>
            <a:off x="3657600" y="4777755"/>
            <a:ext cx="4823023" cy="2061942"/>
            <a:chOff x="3657600" y="4777755"/>
            <a:chExt cx="4823023" cy="2061942"/>
          </a:xfrm>
        </p:grpSpPr>
        <p:grpSp>
          <p:nvGrpSpPr>
            <p:cNvPr id="93" name="Group 92">
              <a:extLst>
                <a:ext uri="{FF2B5EF4-FFF2-40B4-BE49-F238E27FC236}">
                  <a16:creationId xmlns:a16="http://schemas.microsoft.com/office/drawing/2014/main" id="{5612B24C-B79B-4452-9FBF-F1F61053805E}"/>
                </a:ext>
              </a:extLst>
            </p:cNvPr>
            <p:cNvGrpSpPr/>
            <p:nvPr/>
          </p:nvGrpSpPr>
          <p:grpSpPr>
            <a:xfrm>
              <a:off x="3657600" y="4777755"/>
              <a:ext cx="4823023" cy="1789556"/>
              <a:chOff x="2176931" y="4953000"/>
              <a:chExt cx="4823023" cy="1789556"/>
            </a:xfrm>
          </p:grpSpPr>
          <p:grpSp>
            <p:nvGrpSpPr>
              <p:cNvPr id="28" name="Group 27">
                <a:extLst>
                  <a:ext uri="{FF2B5EF4-FFF2-40B4-BE49-F238E27FC236}">
                    <a16:creationId xmlns:a16="http://schemas.microsoft.com/office/drawing/2014/main" id="{6932E345-C0C6-4BE3-A384-E305060E0C01}"/>
                  </a:ext>
                </a:extLst>
              </p:cNvPr>
              <p:cNvGrpSpPr/>
              <p:nvPr/>
            </p:nvGrpSpPr>
            <p:grpSpPr>
              <a:xfrm>
                <a:off x="2209800" y="5867400"/>
                <a:ext cx="1066800" cy="148169"/>
                <a:chOff x="2209800" y="5720644"/>
                <a:chExt cx="1066800" cy="148169"/>
              </a:xfrm>
            </p:grpSpPr>
            <p:cxnSp>
              <p:nvCxnSpPr>
                <p:cNvPr id="23" name="Straight Connector 22">
                  <a:extLst>
                    <a:ext uri="{FF2B5EF4-FFF2-40B4-BE49-F238E27FC236}">
                      <a16:creationId xmlns:a16="http://schemas.microsoft.com/office/drawing/2014/main" id="{6AEFC92B-156D-4B86-83B3-302424583E0A}"/>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26" name="Oval 25">
                  <a:extLst>
                    <a:ext uri="{FF2B5EF4-FFF2-40B4-BE49-F238E27FC236}">
                      <a16:creationId xmlns:a16="http://schemas.microsoft.com/office/drawing/2014/main" id="{9A2A5FED-8B48-496B-8C3B-7E8CC5F25B55}"/>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51A008B-2531-4BD7-9A76-5659C3320B0C}"/>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474D9056-90F3-4FFF-B855-3C7163ECD195}"/>
                  </a:ext>
                </a:extLst>
              </p:cNvPr>
              <p:cNvGrpSpPr/>
              <p:nvPr/>
            </p:nvGrpSpPr>
            <p:grpSpPr>
              <a:xfrm>
                <a:off x="3124200" y="5856815"/>
                <a:ext cx="1066800" cy="148169"/>
                <a:chOff x="2209800" y="5720644"/>
                <a:chExt cx="1066800" cy="148169"/>
              </a:xfrm>
            </p:grpSpPr>
            <p:cxnSp>
              <p:nvCxnSpPr>
                <p:cNvPr id="60" name="Straight Connector 59">
                  <a:extLst>
                    <a:ext uri="{FF2B5EF4-FFF2-40B4-BE49-F238E27FC236}">
                      <a16:creationId xmlns:a16="http://schemas.microsoft.com/office/drawing/2014/main" id="{C72EDEE0-267E-40A9-B205-E494D58CA5C2}"/>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61" name="Oval 60">
                  <a:extLst>
                    <a:ext uri="{FF2B5EF4-FFF2-40B4-BE49-F238E27FC236}">
                      <a16:creationId xmlns:a16="http://schemas.microsoft.com/office/drawing/2014/main" id="{A46BB8DE-940C-49AB-A3C4-92B3EC4BE8A1}"/>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A9A7ABEF-9399-4836-B5B7-F66DFC3188DB}"/>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807E919B-3769-427D-BA2B-028F0157F955}"/>
                  </a:ext>
                </a:extLst>
              </p:cNvPr>
              <p:cNvGrpSpPr/>
              <p:nvPr/>
            </p:nvGrpSpPr>
            <p:grpSpPr>
              <a:xfrm>
                <a:off x="2176931" y="5630196"/>
                <a:ext cx="2925647" cy="593261"/>
                <a:chOff x="2176931" y="5630196"/>
                <a:chExt cx="2925647" cy="593261"/>
              </a:xfrm>
            </p:grpSpPr>
            <p:grpSp>
              <p:nvGrpSpPr>
                <p:cNvPr id="35" name="Group 34">
                  <a:extLst>
                    <a:ext uri="{FF2B5EF4-FFF2-40B4-BE49-F238E27FC236}">
                      <a16:creationId xmlns:a16="http://schemas.microsoft.com/office/drawing/2014/main" id="{10BA4CF8-A48B-4523-9E9D-A2A79B0C21B6}"/>
                    </a:ext>
                  </a:extLst>
                </p:cNvPr>
                <p:cNvGrpSpPr/>
                <p:nvPr/>
              </p:nvGrpSpPr>
              <p:grpSpPr>
                <a:xfrm rot="20116091">
                  <a:off x="2176931" y="5672592"/>
                  <a:ext cx="1066800" cy="148169"/>
                  <a:chOff x="2209800" y="5720644"/>
                  <a:chExt cx="1066800" cy="148169"/>
                </a:xfrm>
              </p:grpSpPr>
              <p:cxnSp>
                <p:nvCxnSpPr>
                  <p:cNvPr id="36" name="Straight Connector 35">
                    <a:extLst>
                      <a:ext uri="{FF2B5EF4-FFF2-40B4-BE49-F238E27FC236}">
                        <a16:creationId xmlns:a16="http://schemas.microsoft.com/office/drawing/2014/main" id="{342084FD-9681-47A5-A0CF-115AE1FB4C8E}"/>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37" name="Oval 36">
                    <a:extLst>
                      <a:ext uri="{FF2B5EF4-FFF2-40B4-BE49-F238E27FC236}">
                        <a16:creationId xmlns:a16="http://schemas.microsoft.com/office/drawing/2014/main" id="{751C93E8-25B4-4DA3-829C-2D91F14B9AA8}"/>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F8D8CC-94D9-4B2F-88FB-B07B30052B3E}"/>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04407F85-9A68-41B2-8167-9B4C19E18E50}"/>
                    </a:ext>
                  </a:extLst>
                </p:cNvPr>
                <p:cNvGrpSpPr/>
                <p:nvPr/>
              </p:nvGrpSpPr>
              <p:grpSpPr>
                <a:xfrm rot="1516808">
                  <a:off x="4001911" y="6058754"/>
                  <a:ext cx="1066800" cy="148169"/>
                  <a:chOff x="2209800" y="5720644"/>
                  <a:chExt cx="1066800" cy="148169"/>
                </a:xfrm>
              </p:grpSpPr>
              <p:cxnSp>
                <p:nvCxnSpPr>
                  <p:cNvPr id="48" name="Straight Connector 47">
                    <a:extLst>
                      <a:ext uri="{FF2B5EF4-FFF2-40B4-BE49-F238E27FC236}">
                        <a16:creationId xmlns:a16="http://schemas.microsoft.com/office/drawing/2014/main" id="{EB373A85-A342-4C46-8583-AA86AAE73466}"/>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49" name="Oval 48">
                    <a:extLst>
                      <a:ext uri="{FF2B5EF4-FFF2-40B4-BE49-F238E27FC236}">
                        <a16:creationId xmlns:a16="http://schemas.microsoft.com/office/drawing/2014/main" id="{11851F10-399C-487B-BA21-81640A0642CE}"/>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60B4B66-84A7-481C-B688-221272955692}"/>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46D1D141-736D-4083-8A7F-45F1F58B6EF6}"/>
                    </a:ext>
                  </a:extLst>
                </p:cNvPr>
                <p:cNvGrpSpPr/>
                <p:nvPr/>
              </p:nvGrpSpPr>
              <p:grpSpPr>
                <a:xfrm>
                  <a:off x="4035778" y="5852583"/>
                  <a:ext cx="1066800" cy="148169"/>
                  <a:chOff x="2209800" y="5720644"/>
                  <a:chExt cx="1066800" cy="148169"/>
                </a:xfrm>
              </p:grpSpPr>
              <p:cxnSp>
                <p:nvCxnSpPr>
                  <p:cNvPr id="56" name="Straight Connector 55">
                    <a:extLst>
                      <a:ext uri="{FF2B5EF4-FFF2-40B4-BE49-F238E27FC236}">
                        <a16:creationId xmlns:a16="http://schemas.microsoft.com/office/drawing/2014/main" id="{C274B864-C69B-47DB-B245-D3874BF1CD71}"/>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57" name="Oval 56">
                    <a:extLst>
                      <a:ext uri="{FF2B5EF4-FFF2-40B4-BE49-F238E27FC236}">
                        <a16:creationId xmlns:a16="http://schemas.microsoft.com/office/drawing/2014/main" id="{096FA089-74E7-406D-A722-EA868E303CEC}"/>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BD19509-1FDD-401A-9245-6D970DB834A5}"/>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C96A4944-EEBE-48F5-844F-95E28A5E23B7}"/>
                    </a:ext>
                  </a:extLst>
                </p:cNvPr>
                <p:cNvGrpSpPr/>
                <p:nvPr/>
              </p:nvGrpSpPr>
              <p:grpSpPr>
                <a:xfrm rot="20116091">
                  <a:off x="3118977" y="5630196"/>
                  <a:ext cx="1066800" cy="148169"/>
                  <a:chOff x="2209800" y="5720644"/>
                  <a:chExt cx="1066800" cy="148169"/>
                </a:xfrm>
              </p:grpSpPr>
              <p:cxnSp>
                <p:nvCxnSpPr>
                  <p:cNvPr id="64" name="Straight Connector 63">
                    <a:extLst>
                      <a:ext uri="{FF2B5EF4-FFF2-40B4-BE49-F238E27FC236}">
                        <a16:creationId xmlns:a16="http://schemas.microsoft.com/office/drawing/2014/main" id="{70EAD4E5-3198-4EEC-A01E-9CC8248E3AC6}"/>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65" name="Oval 64">
                    <a:extLst>
                      <a:ext uri="{FF2B5EF4-FFF2-40B4-BE49-F238E27FC236}">
                        <a16:creationId xmlns:a16="http://schemas.microsoft.com/office/drawing/2014/main" id="{153F5514-48DF-4011-8B0B-A27AA7AC4355}"/>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1219178-A211-4D89-A780-CFF1B32239BA}"/>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A0BEDD-1C70-4210-8AB1-347640ECA4CA}"/>
                    </a:ext>
                  </a:extLst>
                </p:cNvPr>
                <p:cNvGrpSpPr/>
                <p:nvPr/>
              </p:nvGrpSpPr>
              <p:grpSpPr>
                <a:xfrm rot="20116091">
                  <a:off x="4003426" y="5637594"/>
                  <a:ext cx="1066800" cy="148169"/>
                  <a:chOff x="2209800" y="5720644"/>
                  <a:chExt cx="1066800" cy="148169"/>
                </a:xfrm>
              </p:grpSpPr>
              <p:cxnSp>
                <p:nvCxnSpPr>
                  <p:cNvPr id="68" name="Straight Connector 67">
                    <a:extLst>
                      <a:ext uri="{FF2B5EF4-FFF2-40B4-BE49-F238E27FC236}">
                        <a16:creationId xmlns:a16="http://schemas.microsoft.com/office/drawing/2014/main" id="{AA5EC432-A971-4A5A-9B2C-37DFE73D7640}"/>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69" name="Oval 68">
                    <a:extLst>
                      <a:ext uri="{FF2B5EF4-FFF2-40B4-BE49-F238E27FC236}">
                        <a16:creationId xmlns:a16="http://schemas.microsoft.com/office/drawing/2014/main" id="{AF4D672D-EBED-4F11-9545-4413031AA047}"/>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20EF5F3E-17ED-4F1D-9156-067D91CF3CDB}"/>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F5BF5ADC-1857-4459-A00B-3A1DBDA21B65}"/>
                    </a:ext>
                  </a:extLst>
                </p:cNvPr>
                <p:cNvGrpSpPr/>
                <p:nvPr/>
              </p:nvGrpSpPr>
              <p:grpSpPr>
                <a:xfrm rot="1516808">
                  <a:off x="2178367" y="6075288"/>
                  <a:ext cx="1066800" cy="148169"/>
                  <a:chOff x="2209800" y="5720644"/>
                  <a:chExt cx="1066800" cy="148169"/>
                </a:xfrm>
              </p:grpSpPr>
              <p:cxnSp>
                <p:nvCxnSpPr>
                  <p:cNvPr id="72" name="Straight Connector 71">
                    <a:extLst>
                      <a:ext uri="{FF2B5EF4-FFF2-40B4-BE49-F238E27FC236}">
                        <a16:creationId xmlns:a16="http://schemas.microsoft.com/office/drawing/2014/main" id="{67952E5A-BA77-4C7C-B65C-6057CDCF16B3}"/>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73" name="Oval 72">
                    <a:extLst>
                      <a:ext uri="{FF2B5EF4-FFF2-40B4-BE49-F238E27FC236}">
                        <a16:creationId xmlns:a16="http://schemas.microsoft.com/office/drawing/2014/main" id="{1F2E5297-E2FB-480B-98CA-62848AF79D92}"/>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116CB16-4B16-43F6-BB60-72B05C35E716}"/>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37BAFFC0-2A1F-491F-BD57-82E3FB03B823}"/>
                    </a:ext>
                  </a:extLst>
                </p:cNvPr>
                <p:cNvGrpSpPr/>
                <p:nvPr/>
              </p:nvGrpSpPr>
              <p:grpSpPr>
                <a:xfrm rot="1516808">
                  <a:off x="3097872" y="6045356"/>
                  <a:ext cx="1066800" cy="148169"/>
                  <a:chOff x="2209800" y="5720644"/>
                  <a:chExt cx="1066800" cy="148169"/>
                </a:xfrm>
              </p:grpSpPr>
              <p:cxnSp>
                <p:nvCxnSpPr>
                  <p:cNvPr id="76" name="Straight Connector 75">
                    <a:extLst>
                      <a:ext uri="{FF2B5EF4-FFF2-40B4-BE49-F238E27FC236}">
                        <a16:creationId xmlns:a16="http://schemas.microsoft.com/office/drawing/2014/main" id="{D6CE8877-9BBB-4D0F-A12F-BCC0E958F026}"/>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77" name="Oval 76">
                    <a:extLst>
                      <a:ext uri="{FF2B5EF4-FFF2-40B4-BE49-F238E27FC236}">
                        <a16:creationId xmlns:a16="http://schemas.microsoft.com/office/drawing/2014/main" id="{E46BE075-019C-449E-A6BE-463EB42779A5}"/>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3E1AEC81-35BC-4D81-8FE6-6B03A4C54825}"/>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80" name="Straight Connector 79">
                <a:extLst>
                  <a:ext uri="{FF2B5EF4-FFF2-40B4-BE49-F238E27FC236}">
                    <a16:creationId xmlns:a16="http://schemas.microsoft.com/office/drawing/2014/main" id="{39671361-CC2F-4103-BCF4-34656FD821F6}"/>
                  </a:ext>
                </a:extLst>
              </p:cNvPr>
              <p:cNvCxnSpPr>
                <a:cxnSpLocks/>
              </p:cNvCxnSpPr>
              <p:nvPr/>
            </p:nvCxnSpPr>
            <p:spPr>
              <a:xfrm flipV="1">
                <a:off x="5075683" y="4953000"/>
                <a:ext cx="1924271" cy="899311"/>
              </a:xfrm>
              <a:prstGeom prst="line">
                <a:avLst/>
              </a:prstGeom>
            </p:spPr>
            <p:style>
              <a:lnRef idx="2">
                <a:schemeClr val="dk1"/>
              </a:lnRef>
              <a:fillRef idx="0">
                <a:schemeClr val="dk1"/>
              </a:fillRef>
              <a:effectRef idx="1">
                <a:schemeClr val="dk1"/>
              </a:effectRef>
              <a:fontRef idx="minor">
                <a:schemeClr val="tx1"/>
              </a:fontRef>
            </p:style>
          </p:cxnSp>
          <p:cxnSp>
            <p:nvCxnSpPr>
              <p:cNvPr id="88" name="Straight Connector 87">
                <a:extLst>
                  <a:ext uri="{FF2B5EF4-FFF2-40B4-BE49-F238E27FC236}">
                    <a16:creationId xmlns:a16="http://schemas.microsoft.com/office/drawing/2014/main" id="{6BA9FA58-FFA1-472F-A913-496664B07741}"/>
                  </a:ext>
                </a:extLst>
              </p:cNvPr>
              <p:cNvCxnSpPr>
                <a:cxnSpLocks/>
              </p:cNvCxnSpPr>
              <p:nvPr/>
            </p:nvCxnSpPr>
            <p:spPr>
              <a:xfrm>
                <a:off x="5040489" y="5961982"/>
                <a:ext cx="1862227" cy="780574"/>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CACBEE2D-AB01-4C89-BFF8-FC0C096663E9}"/>
                      </a:ext>
                    </a:extLst>
                  </p:cNvPr>
                  <p:cNvSpPr txBox="1"/>
                  <p:nvPr/>
                </p:nvSpPr>
                <p:spPr>
                  <a:xfrm>
                    <a:off x="5770775" y="5649491"/>
                    <a:ext cx="7341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oMath>
                      </m:oMathPara>
                    </a14:m>
                    <a:endParaRPr lang="en-US" dirty="0"/>
                  </a:p>
                </p:txBody>
              </p:sp>
            </mc:Choice>
            <mc:Fallback xmlns="">
              <p:sp>
                <p:nvSpPr>
                  <p:cNvPr id="91" name="TextBox 90">
                    <a:extLst>
                      <a:ext uri="{FF2B5EF4-FFF2-40B4-BE49-F238E27FC236}">
                        <a16:creationId xmlns:a16="http://schemas.microsoft.com/office/drawing/2014/main" id="{CACBEE2D-AB01-4C89-BFF8-FC0C096663E9}"/>
                      </a:ext>
                    </a:extLst>
                  </p:cNvPr>
                  <p:cNvSpPr txBox="1">
                    <a:spLocks noRot="1" noChangeAspect="1" noMove="1" noResize="1" noEditPoints="1" noAdjustHandles="1" noChangeArrowheads="1" noChangeShapeType="1" noTextEdit="1"/>
                  </p:cNvSpPr>
                  <p:nvPr/>
                </p:nvSpPr>
                <p:spPr>
                  <a:xfrm>
                    <a:off x="5770775" y="5649491"/>
                    <a:ext cx="734111" cy="369332"/>
                  </a:xfrm>
                  <a:prstGeom prst="rect">
                    <a:avLst/>
                  </a:prstGeom>
                  <a:blipFill>
                    <a:blip r:embed="rId4"/>
                    <a:stretch>
                      <a:fillRect b="-147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FECE1687-9227-4BFC-821E-C35F83DB10C8}"/>
                    </a:ext>
                  </a:extLst>
                </p:cNvPr>
                <p:cNvSpPr txBox="1"/>
                <p:nvPr/>
              </p:nvSpPr>
              <p:spPr>
                <a:xfrm>
                  <a:off x="5170134" y="6470365"/>
                  <a:ext cx="3936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oMath>
                    </m:oMathPara>
                  </a14:m>
                  <a:endParaRPr lang="en-US" dirty="0"/>
                </a:p>
              </p:txBody>
            </p:sp>
          </mc:Choice>
          <mc:Fallback xmlns="">
            <p:sp>
              <p:nvSpPr>
                <p:cNvPr id="95" name="TextBox 94">
                  <a:extLst>
                    <a:ext uri="{FF2B5EF4-FFF2-40B4-BE49-F238E27FC236}">
                      <a16:creationId xmlns:a16="http://schemas.microsoft.com/office/drawing/2014/main" id="{FECE1687-9227-4BFC-821E-C35F83DB10C8}"/>
                    </a:ext>
                  </a:extLst>
                </p:cNvPr>
                <p:cNvSpPr txBox="1">
                  <a:spLocks noRot="1" noChangeAspect="1" noMove="1" noResize="1" noEditPoints="1" noAdjustHandles="1" noChangeArrowheads="1" noChangeShapeType="1" noTextEdit="1"/>
                </p:cNvSpPr>
                <p:nvPr/>
              </p:nvSpPr>
              <p:spPr>
                <a:xfrm>
                  <a:off x="5170134" y="6470365"/>
                  <a:ext cx="393633" cy="369332"/>
                </a:xfrm>
                <a:prstGeom prst="rect">
                  <a:avLst/>
                </a:prstGeom>
                <a:blipFill>
                  <a:blip r:embed="rId5"/>
                  <a:stretch>
                    <a:fillRect/>
                  </a:stretch>
                </a:blipFill>
              </p:spPr>
              <p:txBody>
                <a:bodyPr/>
                <a:lstStyle/>
                <a:p>
                  <a:r>
                    <a:rPr lang="en-US">
                      <a:noFill/>
                    </a:rPr>
                    <a:t> </a:t>
                  </a:r>
                </a:p>
              </p:txBody>
            </p:sp>
          </mc:Fallback>
        </mc:AlternateContent>
        <p:sp>
          <p:nvSpPr>
            <p:cNvPr id="96" name="Right Brace 95">
              <a:extLst>
                <a:ext uri="{FF2B5EF4-FFF2-40B4-BE49-F238E27FC236}">
                  <a16:creationId xmlns:a16="http://schemas.microsoft.com/office/drawing/2014/main" id="{3587ED66-A784-46DE-BC39-E286F3912EFD}"/>
                </a:ext>
              </a:extLst>
            </p:cNvPr>
            <p:cNvSpPr/>
            <p:nvPr/>
          </p:nvSpPr>
          <p:spPr>
            <a:xfrm rot="5400000">
              <a:off x="4980984" y="5034086"/>
              <a:ext cx="284854" cy="2865883"/>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11440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dirty="0"/>
              <a:t>External Behavior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676400"/>
                <a:ext cx="8534400" cy="4724400"/>
              </a:xfrm>
            </p:spPr>
            <p:txBody>
              <a:bodyPr>
                <a:normAutofit/>
              </a:bodyPr>
              <a:lstStyle/>
              <a:p>
                <a:r>
                  <a:rPr lang="en-US" dirty="0"/>
                  <a:t>The </a:t>
                </a:r>
                <a:r>
                  <a:rPr lang="en-US" dirty="0">
                    <a:solidFill>
                      <a:schemeClr val="tx2">
                        <a:lumMod val="75000"/>
                      </a:schemeClr>
                    </a:solidFill>
                  </a:rPr>
                  <a:t>external behavior of an SNN </a:t>
                </a:r>
                <a:r>
                  <a:rPr lang="en-US" b="1" i="1" dirty="0">
                    <a:solidFill>
                      <a:schemeClr val="tx2">
                        <a:lumMod val="75000"/>
                      </a:schemeClr>
                    </a:solidFill>
                  </a:rPr>
                  <a:t>N</a:t>
                </a:r>
                <a:r>
                  <a:rPr lang="en-US" dirty="0">
                    <a:solidFill>
                      <a:schemeClr val="tx2">
                        <a:lumMod val="75000"/>
                      </a:schemeClr>
                    </a:solidFill>
                  </a:rPr>
                  <a:t>, </a:t>
                </a:r>
                <a14:m>
                  <m:oMath xmlns:m="http://schemas.openxmlformats.org/officeDocument/2006/math">
                    <m:r>
                      <a:rPr lang="en-US" i="1">
                        <a:solidFill>
                          <a:schemeClr val="tx2">
                            <a:lumMod val="75000"/>
                          </a:schemeClr>
                        </a:solidFill>
                        <a:latin typeface="Cambria Math" panose="02040503050406030204" pitchFamily="18" charset="0"/>
                      </a:rPr>
                      <m:t>𝐵𝑒h</m:t>
                    </m:r>
                    <m:d>
                      <m:dPr>
                        <m:ctrlPr>
                          <a:rPr lang="en-US" i="1">
                            <a:solidFill>
                              <a:schemeClr val="tx2">
                                <a:lumMod val="75000"/>
                              </a:schemeClr>
                            </a:solidFill>
                            <a:latin typeface="Cambria Math" panose="02040503050406030204" pitchFamily="18" charset="0"/>
                          </a:rPr>
                        </m:ctrlPr>
                      </m:dPr>
                      <m:e>
                        <m:r>
                          <a:rPr lang="en-US" b="1" i="1">
                            <a:solidFill>
                              <a:schemeClr val="tx2">
                                <a:lumMod val="75000"/>
                              </a:schemeClr>
                            </a:solidFill>
                            <a:latin typeface="Cambria Math" panose="02040503050406030204" pitchFamily="18" charset="0"/>
                          </a:rPr>
                          <m:t>𝑵</m:t>
                        </m:r>
                      </m:e>
                    </m:d>
                    <m:r>
                      <a:rPr lang="en-US" b="0" i="1" smtClean="0">
                        <a:solidFill>
                          <a:schemeClr val="tx2">
                            <a:lumMod val="75000"/>
                          </a:schemeClr>
                        </a:solidFill>
                        <a:latin typeface="Cambria Math" panose="02040503050406030204" pitchFamily="18" charset="0"/>
                      </a:rPr>
                      <m:t>,</m:t>
                    </m:r>
                    <m:r>
                      <m:rPr>
                        <m:nor/>
                      </m:rPr>
                      <a:rPr lang="en-US" dirty="0">
                        <a:solidFill>
                          <a:schemeClr val="tx2">
                            <a:lumMod val="75000"/>
                          </a:schemeClr>
                        </a:solidFill>
                      </a:rPr>
                      <m:t> </m:t>
                    </m:r>
                    <m:r>
                      <m:rPr>
                        <m:nor/>
                      </m:rPr>
                      <a:rPr lang="en-US" dirty="0"/>
                      <m:t>maps</m:t>
                    </m:r>
                    <m:r>
                      <m:rPr>
                        <m:nor/>
                      </m:rPr>
                      <a:rPr lang="en-US" dirty="0"/>
                      <m:t> </m:t>
                    </m:r>
                    <m:r>
                      <m:rPr>
                        <m:nor/>
                      </m:rPr>
                      <a:rPr lang="en-US" dirty="0"/>
                      <m:t>each</m:t>
                    </m:r>
                    <m:r>
                      <m:rPr>
                        <m:nor/>
                      </m:rPr>
                      <a:rPr lang="en-US" dirty="0"/>
                      <m:t> </m:t>
                    </m:r>
                    <m:r>
                      <m:rPr>
                        <m:nor/>
                      </m:rPr>
                      <a:rPr lang="en-US" dirty="0"/>
                      <m:t>infinite</m:t>
                    </m:r>
                    <m:r>
                      <m:rPr>
                        <m:nor/>
                      </m:rPr>
                      <a:rPr lang="en-US" dirty="0"/>
                      <m:t> </m:t>
                    </m:r>
                    <m:r>
                      <m:rPr>
                        <m:nor/>
                      </m:rPr>
                      <a:rPr lang="en-US" dirty="0"/>
                      <m:t>input</m:t>
                    </m:r>
                    <m:r>
                      <m:rPr>
                        <m:nor/>
                      </m:rPr>
                      <a:rPr lang="en-US" dirty="0"/>
                      <m:t> </m:t>
                    </m:r>
                    <m:r>
                      <m:rPr>
                        <m:nor/>
                      </m:rPr>
                      <a:rPr lang="en-US" dirty="0"/>
                      <m:t>execution</m:t>
                    </m:r>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𝑖𝑛</m:t>
                        </m:r>
                      </m:sub>
                    </m:sSub>
                    <m:r>
                      <m:rPr>
                        <m:nor/>
                      </m:rPr>
                      <a:rPr lang="en-US" dirty="0"/>
                      <m:t> </m:t>
                    </m:r>
                    <m:r>
                      <m:rPr>
                        <m:nor/>
                      </m:rPr>
                      <a:rPr lang="en-US" dirty="0"/>
                      <m:t>to</m:t>
                    </m:r>
                    <m:r>
                      <m:rPr>
                        <m:nor/>
                      </m:rPr>
                      <a:rPr lang="en-US" dirty="0"/>
                      <m:t> </m:t>
                    </m:r>
                    <m:r>
                      <m:rPr>
                        <m:nor/>
                      </m:rPr>
                      <a:rPr lang="en-US" dirty="0"/>
                      <m:t>a</m:t>
                    </m:r>
                    <m:r>
                      <m:rPr>
                        <m:nor/>
                      </m:rPr>
                      <a:rPr lang="en-US" dirty="0"/>
                      <m:t> </m:t>
                    </m:r>
                    <m:r>
                      <m:rPr>
                        <m:nor/>
                      </m:rPr>
                      <a:rPr lang="en-US" dirty="0"/>
                      <m:t>probability</m:t>
                    </m:r>
                    <m:r>
                      <m:rPr>
                        <m:nor/>
                      </m:rPr>
                      <a:rPr lang="en-US" dirty="0"/>
                      <m:t> </m:t>
                    </m:r>
                    <m:r>
                      <m:rPr>
                        <m:nor/>
                      </m:rPr>
                      <a:rPr lang="en-US" dirty="0"/>
                      <m:t>distribution</m:t>
                    </m:r>
                    <m:r>
                      <m:rPr>
                        <m:nor/>
                      </m:rPr>
                      <a:rPr lang="en-US" dirty="0"/>
                      <m:t> </m:t>
                    </m:r>
                    <m:r>
                      <m:rPr>
                        <m:nor/>
                      </m:rPr>
                      <a:rPr lang="en-US" dirty="0"/>
                      <m:t>on</m:t>
                    </m:r>
                    <m:r>
                      <m:rPr>
                        <m:nor/>
                      </m:rPr>
                      <a:rPr lang="en-US" b="0" i="0" dirty="0" smtClean="0"/>
                      <m:t> (</m:t>
                    </m:r>
                    <m:r>
                      <m:rPr>
                        <m:nor/>
                      </m:rPr>
                      <a:rPr lang="en-US" b="0" i="0" dirty="0" smtClean="0"/>
                      <m:t>external</m:t>
                    </m:r>
                    <m:r>
                      <m:rPr>
                        <m:nor/>
                      </m:rPr>
                      <a:rPr lang="en-US" b="0" i="0" dirty="0" smtClean="0"/>
                      <m:t>) </m:t>
                    </m:r>
                    <m:r>
                      <m:rPr>
                        <m:nor/>
                      </m:rPr>
                      <a:rPr lang="en-US" dirty="0"/>
                      <m:t>traces</m:t>
                    </m:r>
                    <m:r>
                      <m:rPr>
                        <m:nor/>
                      </m:rPr>
                      <a:rPr lang="en-US" b="0" i="0" dirty="0" smtClean="0"/>
                      <m:t>.</m:t>
                    </m:r>
                  </m:oMath>
                </a14:m>
                <a:endParaRPr lang="en-US" dirty="0"/>
              </a:p>
              <a:p>
                <a:r>
                  <a:rPr lang="en-US" dirty="0"/>
                  <a:t>Formally, maps each</a:t>
                </a:r>
                <a:r>
                  <a:rPr lang="en-US" dirty="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𝑖𝑛</m:t>
                        </m:r>
                      </m:sub>
                    </m:sSub>
                  </m:oMath>
                </a14:m>
                <a:r>
                  <a:rPr lang="en-US" dirty="0">
                    <a:solidFill>
                      <a:schemeClr val="tx1"/>
                    </a:solidFill>
                  </a:rPr>
                  <a:t> to the collection of cone probabilities </a:t>
                </a:r>
                <a14:m>
                  <m:oMath xmlns:m="http://schemas.openxmlformats.org/officeDocument/2006/math">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𝐴</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𝛽</m:t>
                                </m:r>
                              </m:e>
                            </m:d>
                          </m:e>
                        </m:d>
                      </m:e>
                    </m:d>
                    <m:r>
                      <a:rPr lang="en-US" b="0" i="1" smtClean="0">
                        <a:solidFill>
                          <a:schemeClr val="tx1"/>
                        </a:solidFill>
                        <a:latin typeface="Cambria Math" panose="02040503050406030204" pitchFamily="18" charset="0"/>
                      </a:rPr>
                      <m:t>,</m:t>
                    </m:r>
                  </m:oMath>
                </a14:m>
                <a:r>
                  <a:rPr lang="en-US" dirty="0">
                    <a:solidFill>
                      <a:schemeClr val="tx1"/>
                    </a:solidFill>
                  </a:rPr>
                  <a:t> for finite traces </a:t>
                </a:r>
                <a14:m>
                  <m:oMath xmlns:m="http://schemas.openxmlformats.org/officeDocument/2006/math">
                    <m:r>
                      <a:rPr lang="en-US" b="0" i="1" smtClean="0">
                        <a:solidFill>
                          <a:schemeClr val="tx1"/>
                        </a:solidFill>
                        <a:latin typeface="Cambria Math" panose="02040503050406030204" pitchFamily="18" charset="0"/>
                      </a:rPr>
                      <m:t>𝛽</m:t>
                    </m:r>
                    <m:r>
                      <a:rPr lang="en-US" b="0" i="1" smtClean="0">
                        <a:solidFill>
                          <a:schemeClr val="tx1"/>
                        </a:solidFill>
                        <a:latin typeface="Cambria Math" panose="02040503050406030204" pitchFamily="18" charset="0"/>
                      </a:rPr>
                      <m:t> </m:t>
                    </m:r>
                  </m:oMath>
                </a14:m>
                <a:r>
                  <a:rPr lang="en-US" dirty="0">
                    <a:solidFill>
                      <a:schemeClr val="tx1"/>
                    </a:solidFill>
                  </a:rPr>
                  <a:t>that are consistent with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𝑖𝑛</m:t>
                        </m:r>
                      </m:sub>
                    </m:sSub>
                    <m:r>
                      <a:rPr lang="en-US" b="0" i="0" smtClean="0">
                        <a:solidFill>
                          <a:schemeClr val="tx1"/>
                        </a:solidFill>
                        <a:latin typeface="Cambria Math" panose="02040503050406030204" pitchFamily="18" charset="0"/>
                      </a:rPr>
                      <m:t>.</m:t>
                    </m:r>
                  </m:oMath>
                </a14:m>
                <a:endParaRPr lang="en-US" dirty="0">
                  <a:solidFill>
                    <a:schemeClr val="tx1"/>
                  </a:solidFill>
                </a:endParaRPr>
              </a:p>
              <a:p>
                <a:endParaRPr lang="en-US" dirty="0">
                  <a:solidFill>
                    <a:schemeClr val="tx1"/>
                  </a:solidFill>
                </a:endParaRPr>
              </a:p>
              <a:p>
                <a:r>
                  <a:rPr lang="en-US" dirty="0">
                    <a:solidFill>
                      <a:schemeClr val="tx1"/>
                    </a:solidFill>
                  </a:rPr>
                  <a:t>We prove that </a:t>
                </a:r>
                <a14:m>
                  <m:oMath xmlns:m="http://schemas.openxmlformats.org/officeDocument/2006/math">
                    <m:r>
                      <a:rPr lang="en-US" i="1">
                        <a:solidFill>
                          <a:schemeClr val="tx1"/>
                        </a:solidFill>
                        <a:latin typeface="Cambria Math" panose="02040503050406030204" pitchFamily="18" charset="0"/>
                      </a:rPr>
                      <m:t>𝐵𝑒h</m:t>
                    </m:r>
                  </m:oMath>
                </a14:m>
                <a:r>
                  <a:rPr lang="en-US" i="1" dirty="0">
                    <a:solidFill>
                      <a:schemeClr val="tx1"/>
                    </a:solidFill>
                  </a:rPr>
                  <a:t> </a:t>
                </a:r>
                <a:r>
                  <a:rPr lang="en-US" dirty="0">
                    <a:solidFill>
                      <a:schemeClr val="tx1"/>
                    </a:solidFill>
                  </a:rPr>
                  <a:t>is compositional:  The external </a:t>
                </a:r>
                <a:r>
                  <a:rPr lang="en-US" dirty="0"/>
                  <a:t>behavior </a:t>
                </a:r>
                <a14:m>
                  <m:oMath xmlns:m="http://schemas.openxmlformats.org/officeDocument/2006/math">
                    <m:r>
                      <a:rPr lang="en-US" b="0" i="1" smtClean="0">
                        <a:latin typeface="Cambria Math" panose="02040503050406030204" pitchFamily="18" charset="0"/>
                      </a:rPr>
                      <m:t>𝐵𝑒h</m:t>
                    </m:r>
                  </m:oMath>
                </a14:m>
                <a:r>
                  <a:rPr lang="en-US" dirty="0"/>
                  <a:t> of a composed network is determined by the external behaviors </a:t>
                </a:r>
                <a14:m>
                  <m:oMath xmlns:m="http://schemas.openxmlformats.org/officeDocument/2006/math">
                    <m:r>
                      <a:rPr lang="en-US" i="1">
                        <a:latin typeface="Cambria Math" panose="02040503050406030204" pitchFamily="18" charset="0"/>
                      </a:rPr>
                      <m:t>𝐵𝑒h</m:t>
                    </m:r>
                  </m:oMath>
                </a14:m>
                <a:r>
                  <a:rPr lang="en-US" dirty="0"/>
                  <a:t> of the sub-networks.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676400"/>
                <a:ext cx="8534400" cy="4724400"/>
              </a:xfrm>
              <a:blipFill>
                <a:blip r:embed="rId3"/>
                <a:stretch>
                  <a:fillRect l="-643" t="-903" r="-571"/>
                </a:stretch>
              </a:blipFill>
            </p:spPr>
            <p:txBody>
              <a:bodyPr/>
              <a:lstStyle/>
              <a:p>
                <a:r>
                  <a:rPr lang="en-US">
                    <a:noFill/>
                  </a:rPr>
                  <a:t> </a:t>
                </a:r>
              </a:p>
            </p:txBody>
          </p:sp>
        </mc:Fallback>
      </mc:AlternateContent>
    </p:spTree>
    <p:extLst>
      <p:ext uri="{BB962C8B-B14F-4D97-AF65-F5344CB8AC3E}">
        <p14:creationId xmlns:p14="http://schemas.microsoft.com/office/powerpoint/2010/main" val="240659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DD1BBB2-199E-498E-A3B3-D9AAA7FCB79C}"/>
                  </a:ext>
                </a:extLst>
              </p:cNvPr>
              <p:cNvSpPr>
                <a:spLocks noGrp="1"/>
              </p:cNvSpPr>
              <p:nvPr>
                <p:ph type="title"/>
              </p:nvPr>
            </p:nvSpPr>
            <p:spPr>
              <a:xfrm>
                <a:off x="228600" y="381000"/>
                <a:ext cx="8686800" cy="1143000"/>
              </a:xfrm>
            </p:spPr>
            <p:txBody>
              <a:bodyPr>
                <a:normAutofit/>
              </a:bodyPr>
              <a:lstStyle/>
              <a:p>
                <a:r>
                  <a:rPr lang="en-US" dirty="0"/>
                  <a:t>Composition of </a:t>
                </a:r>
                <a:r>
                  <a:rPr lang="en-US" dirty="0">
                    <a:solidFill>
                      <a:schemeClr val="tx2"/>
                    </a:solidFill>
                  </a:rPr>
                  <a:t>SNNs </a:t>
                </a:r>
                <a14:m>
                  <m:oMath xmlns:m="http://schemas.openxmlformats.org/officeDocument/2006/math">
                    <m:sSup>
                      <m:sSupPr>
                        <m:ctrlPr>
                          <a:rPr lang="en-US" b="1" i="1">
                            <a:solidFill>
                              <a:schemeClr val="tx2"/>
                            </a:solidFill>
                            <a:latin typeface="Cambria Math" panose="02040503050406030204" pitchFamily="18" charset="0"/>
                          </a:rPr>
                        </m:ctrlPr>
                      </m:sSupPr>
                      <m:e>
                        <m:r>
                          <a:rPr lang="en-US" b="1" i="1">
                            <a:solidFill>
                              <a:schemeClr val="tx2"/>
                            </a:solidFill>
                            <a:latin typeface="Cambria Math" panose="02040503050406030204" pitchFamily="18" charset="0"/>
                          </a:rPr>
                          <m:t>𝑵</m:t>
                        </m:r>
                      </m:e>
                      <m:sup>
                        <m:r>
                          <a:rPr lang="en-US" b="1" i="1">
                            <a:solidFill>
                              <a:schemeClr val="tx2"/>
                            </a:solidFill>
                            <a:latin typeface="Cambria Math" panose="02040503050406030204" pitchFamily="18" charset="0"/>
                          </a:rPr>
                          <m:t>𝟏</m:t>
                        </m:r>
                      </m:sup>
                    </m:sSup>
                    <m:r>
                      <a:rPr lang="en-US" i="1">
                        <a:solidFill>
                          <a:schemeClr val="tx2"/>
                        </a:solidFill>
                        <a:latin typeface="Cambria Math" panose="02040503050406030204" pitchFamily="18" charset="0"/>
                      </a:rPr>
                      <m:t> </m:t>
                    </m:r>
                  </m:oMath>
                </a14:m>
                <a:r>
                  <a:rPr lang="en-US" dirty="0">
                    <a:solidFill>
                      <a:schemeClr val="tx2"/>
                    </a:solidFill>
                  </a:rPr>
                  <a:t>and </a:t>
                </a:r>
                <a14:m>
                  <m:oMath xmlns:m="http://schemas.openxmlformats.org/officeDocument/2006/math">
                    <m:sSup>
                      <m:sSupPr>
                        <m:ctrlPr>
                          <a:rPr lang="en-US" b="1" i="1">
                            <a:solidFill>
                              <a:schemeClr val="tx2"/>
                            </a:solidFill>
                            <a:latin typeface="Cambria Math" panose="02040503050406030204" pitchFamily="18" charset="0"/>
                          </a:rPr>
                        </m:ctrlPr>
                      </m:sSupPr>
                      <m:e>
                        <m:r>
                          <a:rPr lang="en-US" b="1" i="1">
                            <a:solidFill>
                              <a:schemeClr val="tx2"/>
                            </a:solidFill>
                            <a:latin typeface="Cambria Math" panose="02040503050406030204" pitchFamily="18" charset="0"/>
                          </a:rPr>
                          <m:t>𝑵</m:t>
                        </m:r>
                      </m:e>
                      <m:sup>
                        <m:r>
                          <a:rPr lang="en-US" b="1" i="1">
                            <a:solidFill>
                              <a:schemeClr val="tx2"/>
                            </a:solidFill>
                            <a:latin typeface="Cambria Math" panose="02040503050406030204" pitchFamily="18" charset="0"/>
                          </a:rPr>
                          <m:t>𝟐</m:t>
                        </m:r>
                      </m:sup>
                    </m:sSup>
                  </m:oMath>
                </a14:m>
                <a:r>
                  <a:rPr lang="en-US" dirty="0">
                    <a:solidFill>
                      <a:schemeClr val="tx2"/>
                    </a:solidFill>
                  </a:rPr>
                  <a:t>:</a:t>
                </a:r>
                <a:endParaRPr lang="en-US" dirty="0"/>
              </a:p>
            </p:txBody>
          </p:sp>
        </mc:Choice>
        <mc:Fallback xmlns="">
          <p:sp>
            <p:nvSpPr>
              <p:cNvPr id="2" name="Title 1">
                <a:extLst>
                  <a:ext uri="{FF2B5EF4-FFF2-40B4-BE49-F238E27FC236}">
                    <a16:creationId xmlns:a16="http://schemas.microsoft.com/office/drawing/2014/main" id="{ADD1BBB2-199E-498E-A3B3-D9AAA7FCB79C}"/>
                  </a:ext>
                </a:extLst>
              </p:cNvPr>
              <p:cNvSpPr>
                <a:spLocks noGrp="1" noRot="1" noChangeAspect="1" noMove="1" noResize="1" noEditPoints="1" noAdjustHandles="1" noChangeArrowheads="1" noChangeShapeType="1" noTextEdit="1"/>
              </p:cNvSpPr>
              <p:nvPr>
                <p:ph type="title"/>
              </p:nvPr>
            </p:nvSpPr>
            <p:spPr>
              <a:xfrm>
                <a:off x="228600" y="381000"/>
                <a:ext cx="8686800" cy="1143000"/>
              </a:xfrm>
              <a:blipFill>
                <a:blip r:embed="rId3"/>
                <a:stretch>
                  <a:fillRect l="-2526" b="-4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44E7B6-F727-4FB7-A8FA-DB05A2470234}"/>
                  </a:ext>
                </a:extLst>
              </p:cNvPr>
              <p:cNvSpPr>
                <a:spLocks noGrp="1"/>
              </p:cNvSpPr>
              <p:nvPr>
                <p:ph idx="1"/>
              </p:nvPr>
            </p:nvSpPr>
            <p:spPr>
              <a:xfrm>
                <a:off x="228600" y="1524000"/>
                <a:ext cx="8686800" cy="5105400"/>
              </a:xfrm>
            </p:spPr>
            <p:txBody>
              <a:bodyPr>
                <a:normAutofit/>
              </a:bodyPr>
              <a:lstStyle/>
              <a:p>
                <a:r>
                  <a:rPr lang="en-US" dirty="0">
                    <a:solidFill>
                      <a:schemeClr val="tx2">
                        <a:lumMod val="75000"/>
                      </a:schemeClr>
                    </a:solidFill>
                  </a:rPr>
                  <a:t>Compatibility</a:t>
                </a:r>
                <a:r>
                  <a:rPr lang="en-US" dirty="0">
                    <a:solidFill>
                      <a:schemeClr val="tx1"/>
                    </a:solidFill>
                  </a:rPr>
                  <a:t>:</a:t>
                </a:r>
              </a:p>
              <a:p>
                <a:pPr lvl="1"/>
                <a:r>
                  <a:rPr lang="en-US" sz="2200" dirty="0">
                    <a:solidFill>
                      <a:schemeClr val="tx1"/>
                    </a:solidFill>
                  </a:rPr>
                  <a:t>No internal neuron of </a:t>
                </a:r>
                <a14:m>
                  <m:oMath xmlns:m="http://schemas.openxmlformats.org/officeDocument/2006/math">
                    <m:sSup>
                      <m:sSupPr>
                        <m:ctrlPr>
                          <a:rPr lang="en-US" sz="2200" b="1" i="1">
                            <a:latin typeface="Cambria Math" panose="02040503050406030204" pitchFamily="18" charset="0"/>
                          </a:rPr>
                        </m:ctrlPr>
                      </m:sSupPr>
                      <m:e>
                        <m:r>
                          <a:rPr lang="en-US" sz="2200" b="1" i="1">
                            <a:latin typeface="Cambria Math" panose="02040503050406030204" pitchFamily="18" charset="0"/>
                          </a:rPr>
                          <m:t>𝑵</m:t>
                        </m:r>
                      </m:e>
                      <m:sup>
                        <m:r>
                          <a:rPr lang="en-US" sz="2200" b="1" i="1">
                            <a:latin typeface="Cambria Math" panose="02040503050406030204" pitchFamily="18" charset="0"/>
                          </a:rPr>
                          <m:t>𝟏</m:t>
                        </m:r>
                      </m:sup>
                    </m:sSup>
                  </m:oMath>
                </a14:m>
                <a:r>
                  <a:rPr lang="en-US" sz="2200" dirty="0">
                    <a:solidFill>
                      <a:schemeClr val="tx1"/>
                    </a:solidFill>
                  </a:rPr>
                  <a:t> is a neuron of </a:t>
                </a:r>
                <a14:m>
                  <m:oMath xmlns:m="http://schemas.openxmlformats.org/officeDocument/2006/math">
                    <m:sSup>
                      <m:sSupPr>
                        <m:ctrlPr>
                          <a:rPr lang="en-US" sz="2200" b="1" i="1">
                            <a:latin typeface="Cambria Math" panose="02040503050406030204" pitchFamily="18" charset="0"/>
                          </a:rPr>
                        </m:ctrlPr>
                      </m:sSupPr>
                      <m:e>
                        <m:r>
                          <a:rPr lang="en-US" sz="2200" b="1" i="1">
                            <a:latin typeface="Cambria Math" panose="02040503050406030204" pitchFamily="18" charset="0"/>
                          </a:rPr>
                          <m:t>𝑵</m:t>
                        </m:r>
                      </m:e>
                      <m:sup>
                        <m:r>
                          <a:rPr lang="en-US" sz="2200" b="1" i="1">
                            <a:latin typeface="Cambria Math" panose="02040503050406030204" pitchFamily="18" charset="0"/>
                          </a:rPr>
                          <m:t>𝟐</m:t>
                        </m:r>
                      </m:sup>
                    </m:sSup>
                    <m:r>
                      <a:rPr lang="en-US" sz="2200" b="1" i="0" smtClean="0">
                        <a:solidFill>
                          <a:schemeClr val="tx1"/>
                        </a:solidFill>
                        <a:latin typeface="Cambria Math" panose="02040503050406030204" pitchFamily="18" charset="0"/>
                      </a:rPr>
                      <m:t>,</m:t>
                    </m:r>
                  </m:oMath>
                </a14:m>
                <a:r>
                  <a:rPr lang="en-US" sz="2200" dirty="0">
                    <a:solidFill>
                      <a:schemeClr val="tx1"/>
                    </a:solidFill>
                  </a:rPr>
                  <a:t> and vice versa.</a:t>
                </a:r>
              </a:p>
              <a:p>
                <a:pPr lvl="1"/>
                <a:r>
                  <a:rPr lang="en-US" sz="2200" dirty="0"/>
                  <a:t>No neuron is an output neuron of both </a:t>
                </a:r>
                <a14:m>
                  <m:oMath xmlns:m="http://schemas.openxmlformats.org/officeDocument/2006/math">
                    <m:sSup>
                      <m:sSupPr>
                        <m:ctrlPr>
                          <a:rPr lang="en-US" sz="2200" b="1" i="1">
                            <a:latin typeface="Cambria Math" panose="02040503050406030204" pitchFamily="18" charset="0"/>
                          </a:rPr>
                        </m:ctrlPr>
                      </m:sSupPr>
                      <m:e>
                        <m:r>
                          <a:rPr lang="en-US" sz="2200" b="1" i="1">
                            <a:latin typeface="Cambria Math" panose="02040503050406030204" pitchFamily="18" charset="0"/>
                          </a:rPr>
                          <m:t>𝑵</m:t>
                        </m:r>
                      </m:e>
                      <m:sup>
                        <m:r>
                          <a:rPr lang="en-US" sz="2200" b="1" i="1">
                            <a:latin typeface="Cambria Math" panose="02040503050406030204" pitchFamily="18" charset="0"/>
                          </a:rPr>
                          <m:t>𝟏</m:t>
                        </m:r>
                      </m:sup>
                    </m:sSup>
                    <m:r>
                      <a:rPr lang="en-US" sz="2200" i="1">
                        <a:latin typeface="Cambria Math" panose="02040503050406030204" pitchFamily="18" charset="0"/>
                      </a:rPr>
                      <m:t> </m:t>
                    </m:r>
                  </m:oMath>
                </a14:m>
                <a:r>
                  <a:rPr lang="en-US" sz="2200" dirty="0"/>
                  <a:t>and </a:t>
                </a:r>
                <a14:m>
                  <m:oMath xmlns:m="http://schemas.openxmlformats.org/officeDocument/2006/math">
                    <m:sSup>
                      <m:sSupPr>
                        <m:ctrlPr>
                          <a:rPr lang="en-US" sz="2200" b="1" i="1">
                            <a:latin typeface="Cambria Math" panose="02040503050406030204" pitchFamily="18" charset="0"/>
                          </a:rPr>
                        </m:ctrlPr>
                      </m:sSupPr>
                      <m:e>
                        <m:r>
                          <a:rPr lang="en-US" sz="2200" b="1" i="1">
                            <a:latin typeface="Cambria Math" panose="02040503050406030204" pitchFamily="18" charset="0"/>
                          </a:rPr>
                          <m:t>𝑵</m:t>
                        </m:r>
                      </m:e>
                      <m:sup>
                        <m:r>
                          <a:rPr lang="en-US" sz="2200" b="1" i="1">
                            <a:latin typeface="Cambria Math" panose="02040503050406030204" pitchFamily="18" charset="0"/>
                          </a:rPr>
                          <m:t>𝟐</m:t>
                        </m:r>
                      </m:sup>
                    </m:sSup>
                    <m:r>
                      <a:rPr lang="en-US" sz="2200" b="1" i="1">
                        <a:latin typeface="Cambria Math" panose="02040503050406030204" pitchFamily="18" charset="0"/>
                      </a:rPr>
                      <m:t>.</m:t>
                    </m:r>
                  </m:oMath>
                </a14:m>
                <a:endParaRPr lang="en-US" sz="2200" dirty="0"/>
              </a:p>
              <a:p>
                <a:pPr lvl="1"/>
                <a:r>
                  <a:rPr lang="en-US" sz="2200" dirty="0"/>
                  <a:t>(</a:t>
                </a:r>
                <a14:m>
                  <m:oMath xmlns:m="http://schemas.openxmlformats.org/officeDocument/2006/math">
                    <m:sSup>
                      <m:sSupPr>
                        <m:ctrlPr>
                          <a:rPr lang="en-US" sz="2200" b="1" i="1">
                            <a:latin typeface="Cambria Math" panose="02040503050406030204" pitchFamily="18" charset="0"/>
                          </a:rPr>
                        </m:ctrlPr>
                      </m:sSupPr>
                      <m:e>
                        <m:r>
                          <a:rPr lang="en-US" sz="2200" b="1" i="1">
                            <a:latin typeface="Cambria Math" panose="02040503050406030204" pitchFamily="18" charset="0"/>
                          </a:rPr>
                          <m:t>𝑵</m:t>
                        </m:r>
                      </m:e>
                      <m:sup>
                        <m:r>
                          <a:rPr lang="en-US" sz="2200" b="1" i="1">
                            <a:latin typeface="Cambria Math" panose="02040503050406030204" pitchFamily="18" charset="0"/>
                          </a:rPr>
                          <m:t>𝟏</m:t>
                        </m:r>
                      </m:sup>
                    </m:sSup>
                    <m:r>
                      <a:rPr lang="en-US" sz="2200" i="1">
                        <a:latin typeface="Cambria Math" panose="02040503050406030204" pitchFamily="18" charset="0"/>
                      </a:rPr>
                      <m:t> </m:t>
                    </m:r>
                  </m:oMath>
                </a14:m>
                <a:r>
                  <a:rPr lang="en-US" sz="2200" dirty="0"/>
                  <a:t>and </a:t>
                </a:r>
                <a14:m>
                  <m:oMath xmlns:m="http://schemas.openxmlformats.org/officeDocument/2006/math">
                    <m:sSup>
                      <m:sSupPr>
                        <m:ctrlPr>
                          <a:rPr lang="en-US" sz="2200" b="1" i="1">
                            <a:latin typeface="Cambria Math" panose="02040503050406030204" pitchFamily="18" charset="0"/>
                          </a:rPr>
                        </m:ctrlPr>
                      </m:sSupPr>
                      <m:e>
                        <m:r>
                          <a:rPr lang="en-US" sz="2200" b="1" i="1">
                            <a:latin typeface="Cambria Math" panose="02040503050406030204" pitchFamily="18" charset="0"/>
                          </a:rPr>
                          <m:t>𝑵</m:t>
                        </m:r>
                      </m:e>
                      <m:sup>
                        <m:r>
                          <a:rPr lang="en-US" sz="2200" b="1" i="1">
                            <a:latin typeface="Cambria Math" panose="02040503050406030204" pitchFamily="18" charset="0"/>
                          </a:rPr>
                          <m:t>𝟐</m:t>
                        </m:r>
                      </m:sup>
                    </m:sSup>
                    <m:r>
                      <a:rPr lang="en-US" sz="2200" b="1" i="1" smtClean="0">
                        <a:latin typeface="Cambria Math" panose="02040503050406030204" pitchFamily="18" charset="0"/>
                      </a:rPr>
                      <m:t> </m:t>
                    </m:r>
                  </m:oMath>
                </a14:m>
                <a:r>
                  <a:rPr lang="en-US" sz="2200" dirty="0"/>
                  <a:t>may have common input neurons, and outputs of one may be inputs of the other.)</a:t>
                </a:r>
                <a:endParaRPr lang="en-US" dirty="0"/>
              </a:p>
              <a:p>
                <a:r>
                  <a:rPr lang="en-US" dirty="0">
                    <a:solidFill>
                      <a:schemeClr val="tx2">
                        <a:lumMod val="75000"/>
                      </a:schemeClr>
                    </a:solidFill>
                    <a:latin typeface="+mj-lt"/>
                  </a:rPr>
                  <a:t>Composition </a:t>
                </a:r>
                <a14:m>
                  <m:oMath xmlns:m="http://schemas.openxmlformats.org/officeDocument/2006/math">
                    <m:r>
                      <a:rPr lang="en-US" b="1" i="1">
                        <a:solidFill>
                          <a:schemeClr val="tx2">
                            <a:lumMod val="75000"/>
                          </a:schemeClr>
                        </a:solidFill>
                        <a:latin typeface="Cambria Math" panose="02040503050406030204" pitchFamily="18" charset="0"/>
                      </a:rPr>
                      <m:t>𝑵</m:t>
                    </m:r>
                    <m:r>
                      <a:rPr lang="en-US" i="1">
                        <a:solidFill>
                          <a:schemeClr val="tx2">
                            <a:lumMod val="75000"/>
                          </a:schemeClr>
                        </a:solidFill>
                        <a:latin typeface="Cambria Math" panose="02040503050406030204" pitchFamily="18" charset="0"/>
                      </a:rPr>
                      <m:t>=</m:t>
                    </m:r>
                    <m:sSup>
                      <m:sSupPr>
                        <m:ctrlPr>
                          <a:rPr lang="en-US" b="1" i="1">
                            <a:solidFill>
                              <a:schemeClr val="tx2">
                                <a:lumMod val="75000"/>
                              </a:schemeClr>
                            </a:solidFill>
                            <a:latin typeface="Cambria Math" panose="02040503050406030204" pitchFamily="18" charset="0"/>
                          </a:rPr>
                        </m:ctrlPr>
                      </m:sSupPr>
                      <m:e>
                        <m:r>
                          <a:rPr lang="en-US" b="1" i="1">
                            <a:solidFill>
                              <a:schemeClr val="tx2">
                                <a:lumMod val="75000"/>
                              </a:schemeClr>
                            </a:solidFill>
                            <a:latin typeface="Cambria Math" panose="02040503050406030204" pitchFamily="18" charset="0"/>
                          </a:rPr>
                          <m:t>𝑵</m:t>
                        </m:r>
                      </m:e>
                      <m:sup>
                        <m:r>
                          <a:rPr lang="en-US" b="1" i="1">
                            <a:solidFill>
                              <a:schemeClr val="tx2">
                                <a:lumMod val="75000"/>
                              </a:schemeClr>
                            </a:solidFill>
                            <a:latin typeface="Cambria Math" panose="02040503050406030204" pitchFamily="18" charset="0"/>
                          </a:rPr>
                          <m:t>𝟏</m:t>
                        </m:r>
                      </m:sup>
                    </m:sSup>
                    <m:r>
                      <a:rPr lang="en-US" i="1">
                        <a:solidFill>
                          <a:schemeClr val="tx2">
                            <a:lumMod val="75000"/>
                          </a:schemeClr>
                        </a:solidFill>
                        <a:latin typeface="Cambria Math" panose="02040503050406030204" pitchFamily="18" charset="0"/>
                      </a:rPr>
                      <m:t>×</m:t>
                    </m:r>
                  </m:oMath>
                </a14:m>
                <a:r>
                  <a:rPr lang="en-US" dirty="0">
                    <a:solidFill>
                      <a:schemeClr val="tx2">
                        <a:lumMod val="75000"/>
                      </a:schemeClr>
                    </a:solidFill>
                  </a:rPr>
                  <a:t> </a:t>
                </a:r>
                <a14:m>
                  <m:oMath xmlns:m="http://schemas.openxmlformats.org/officeDocument/2006/math">
                    <m:sSup>
                      <m:sSupPr>
                        <m:ctrlPr>
                          <a:rPr lang="en-US" b="1" i="1">
                            <a:solidFill>
                              <a:schemeClr val="tx2">
                                <a:lumMod val="75000"/>
                              </a:schemeClr>
                            </a:solidFill>
                            <a:latin typeface="Cambria Math" panose="02040503050406030204" pitchFamily="18" charset="0"/>
                          </a:rPr>
                        </m:ctrlPr>
                      </m:sSupPr>
                      <m:e>
                        <m:r>
                          <a:rPr lang="en-US" b="1" i="1">
                            <a:solidFill>
                              <a:schemeClr val="tx2">
                                <a:lumMod val="75000"/>
                              </a:schemeClr>
                            </a:solidFill>
                            <a:latin typeface="Cambria Math" panose="02040503050406030204" pitchFamily="18" charset="0"/>
                          </a:rPr>
                          <m:t>𝑵</m:t>
                        </m:r>
                      </m:e>
                      <m:sup>
                        <m:r>
                          <a:rPr lang="en-US" b="1" i="1">
                            <a:solidFill>
                              <a:schemeClr val="tx2">
                                <a:lumMod val="75000"/>
                              </a:schemeClr>
                            </a:solidFill>
                            <a:latin typeface="Cambria Math" panose="02040503050406030204" pitchFamily="18" charset="0"/>
                          </a:rPr>
                          <m:t>𝟐</m:t>
                        </m:r>
                      </m:sup>
                    </m:sSup>
                    <m:r>
                      <a:rPr lang="en-US" b="1" i="1">
                        <a:solidFill>
                          <a:schemeClr val="tx2">
                            <a:lumMod val="75000"/>
                          </a:schemeClr>
                        </a:solidFill>
                        <a:latin typeface="Cambria Math" panose="02040503050406030204" pitchFamily="18" charset="0"/>
                      </a:rPr>
                      <m:t> </m:t>
                    </m:r>
                  </m:oMath>
                </a14:m>
                <a:r>
                  <a:rPr lang="en-US" dirty="0">
                    <a:solidFill>
                      <a:schemeClr val="tx2">
                        <a:lumMod val="75000"/>
                      </a:schemeClr>
                    </a:solidFill>
                    <a:latin typeface="+mj-lt"/>
                  </a:rPr>
                  <a:t> of compatible networks:</a:t>
                </a:r>
                <a:endParaRPr lang="en-US" dirty="0">
                  <a:solidFill>
                    <a:schemeClr val="tx2">
                      <a:lumMod val="75000"/>
                    </a:schemeClr>
                  </a:solidFill>
                </a:endParaRPr>
              </a:p>
              <a:p>
                <a:pPr lvl="1"/>
                <a:r>
                  <a:rPr lang="en-US" sz="2200" dirty="0"/>
                  <a:t>Take unions for neurons, output neurons, internal neurons.</a:t>
                </a:r>
              </a:p>
              <a:p>
                <a:pPr lvl="1"/>
                <a:r>
                  <a:rPr lang="en-US" sz="2200" dirty="0"/>
                  <a:t>An input neuron of one network that is an output of the other becomes an output in </a:t>
                </a:r>
                <a14:m>
                  <m:oMath xmlns:m="http://schemas.openxmlformats.org/officeDocument/2006/math">
                    <m:r>
                      <a:rPr lang="en-US" sz="2200" b="1" i="1">
                        <a:latin typeface="Cambria Math" panose="02040503050406030204" pitchFamily="18" charset="0"/>
                      </a:rPr>
                      <m:t>𝑵</m:t>
                    </m:r>
                    <m:r>
                      <a:rPr lang="en-US" sz="2200" b="0" i="0" smtClean="0">
                        <a:latin typeface="Cambria Math" panose="02040503050406030204" pitchFamily="18" charset="0"/>
                      </a:rPr>
                      <m:t>;</m:t>
                    </m:r>
                  </m:oMath>
                </a14:m>
                <a:r>
                  <a:rPr lang="en-US" sz="2200" dirty="0"/>
                  <a:t> other inputs remain inputs in </a:t>
                </a:r>
                <a14:m>
                  <m:oMath xmlns:m="http://schemas.openxmlformats.org/officeDocument/2006/math">
                    <m:r>
                      <a:rPr lang="en-US" sz="2200" b="1" i="1">
                        <a:latin typeface="Cambria Math" panose="02040503050406030204" pitchFamily="18" charset="0"/>
                      </a:rPr>
                      <m:t>𝑵</m:t>
                    </m:r>
                  </m:oMath>
                </a14:m>
                <a:r>
                  <a:rPr lang="en-US" sz="2200" dirty="0"/>
                  <a:t>.</a:t>
                </a:r>
              </a:p>
              <a:p>
                <a:pPr lvl="1"/>
                <a:r>
                  <a:rPr lang="en-US" sz="2200" dirty="0">
                    <a:solidFill>
                      <a:schemeClr val="tx1"/>
                    </a:solidFill>
                  </a:rPr>
                  <a:t>Take union </a:t>
                </a:r>
                <a:r>
                  <a:rPr lang="en-US" sz="2200" dirty="0"/>
                  <a:t>for the </a:t>
                </a:r>
                <a:r>
                  <a:rPr lang="en-US" sz="2200" dirty="0">
                    <a:solidFill>
                      <a:schemeClr val="tx1"/>
                    </a:solidFill>
                  </a:rPr>
                  <a:t>edges.</a:t>
                </a:r>
              </a:p>
              <a:p>
                <a:pPr lvl="1"/>
                <a:r>
                  <a:rPr lang="en-US" sz="2200" dirty="0">
                    <a:solidFill>
                      <a:schemeClr val="tx1"/>
                    </a:solidFill>
                  </a:rPr>
                  <a:t>Initial </a:t>
                </a:r>
                <a:r>
                  <a:rPr lang="en-US" sz="2200" dirty="0"/>
                  <a:t>non-input</a:t>
                </a:r>
                <a:r>
                  <a:rPr lang="en-US" sz="2200" dirty="0">
                    <a:solidFill>
                      <a:schemeClr val="tx1"/>
                    </a:solidFill>
                  </a:rPr>
                  <a:t> firing patter</a:t>
                </a:r>
                <a:r>
                  <a:rPr lang="en-US" sz="2200" dirty="0"/>
                  <a:t>n of </a:t>
                </a:r>
                <a14:m>
                  <m:oMath xmlns:m="http://schemas.openxmlformats.org/officeDocument/2006/math">
                    <m:r>
                      <a:rPr lang="en-US" sz="2200" b="1" i="1">
                        <a:latin typeface="Cambria Math" panose="02040503050406030204" pitchFamily="18" charset="0"/>
                      </a:rPr>
                      <m:t>𝑵</m:t>
                    </m:r>
                  </m:oMath>
                </a14:m>
                <a:r>
                  <a:rPr lang="en-US" sz="2200" dirty="0">
                    <a:solidFill>
                      <a:schemeClr val="tx1"/>
                    </a:solidFill>
                  </a:rPr>
                  <a:t> </a:t>
                </a:r>
                <a:r>
                  <a:rPr lang="en-US" sz="2200" dirty="0"/>
                  <a:t>is</a:t>
                </a:r>
                <a:r>
                  <a:rPr lang="en-US" sz="2200" dirty="0">
                    <a:solidFill>
                      <a:schemeClr val="tx1"/>
                    </a:solidFill>
                  </a:rPr>
                  <a:t> inherited from those of </a:t>
                </a:r>
                <a14:m>
                  <m:oMath xmlns:m="http://schemas.openxmlformats.org/officeDocument/2006/math">
                    <m:sSup>
                      <m:sSupPr>
                        <m:ctrlPr>
                          <a:rPr lang="en-US" sz="2200" b="1" i="1">
                            <a:latin typeface="Cambria Math" panose="02040503050406030204" pitchFamily="18" charset="0"/>
                          </a:rPr>
                        </m:ctrlPr>
                      </m:sSupPr>
                      <m:e>
                        <m:r>
                          <a:rPr lang="en-US" sz="2200" b="1" i="1">
                            <a:latin typeface="Cambria Math" panose="02040503050406030204" pitchFamily="18" charset="0"/>
                          </a:rPr>
                          <m:t>𝑵</m:t>
                        </m:r>
                      </m:e>
                      <m:sup>
                        <m:r>
                          <a:rPr lang="en-US" sz="2200" b="1" i="1">
                            <a:latin typeface="Cambria Math" panose="02040503050406030204" pitchFamily="18" charset="0"/>
                          </a:rPr>
                          <m:t>𝟏</m:t>
                        </m:r>
                      </m:sup>
                    </m:sSup>
                    <m:r>
                      <a:rPr lang="en-US" sz="2200" i="1">
                        <a:latin typeface="Cambria Math" panose="02040503050406030204" pitchFamily="18" charset="0"/>
                      </a:rPr>
                      <m:t> </m:t>
                    </m:r>
                  </m:oMath>
                </a14:m>
                <a:r>
                  <a:rPr lang="en-US" sz="2200" dirty="0"/>
                  <a:t>and </a:t>
                </a:r>
                <a14:m>
                  <m:oMath xmlns:m="http://schemas.openxmlformats.org/officeDocument/2006/math">
                    <m:sSup>
                      <m:sSupPr>
                        <m:ctrlPr>
                          <a:rPr lang="en-US" sz="2200" b="1" i="1">
                            <a:latin typeface="Cambria Math" panose="02040503050406030204" pitchFamily="18" charset="0"/>
                          </a:rPr>
                        </m:ctrlPr>
                      </m:sSupPr>
                      <m:e>
                        <m:r>
                          <a:rPr lang="en-US" sz="2200" b="1" i="1">
                            <a:latin typeface="Cambria Math" panose="02040503050406030204" pitchFamily="18" charset="0"/>
                          </a:rPr>
                          <m:t>𝑵</m:t>
                        </m:r>
                      </m:e>
                      <m:sup>
                        <m:r>
                          <a:rPr lang="en-US" sz="2200" b="1" i="1">
                            <a:latin typeface="Cambria Math" panose="02040503050406030204" pitchFamily="18" charset="0"/>
                          </a:rPr>
                          <m:t>𝟐</m:t>
                        </m:r>
                      </m:sup>
                    </m:sSup>
                    <m:r>
                      <a:rPr lang="en-US" sz="2200" b="1" i="1">
                        <a:latin typeface="Cambria Math" panose="02040503050406030204" pitchFamily="18" charset="0"/>
                      </a:rPr>
                      <m:t>.</m:t>
                    </m:r>
                  </m:oMath>
                </a14:m>
                <a:r>
                  <a:rPr lang="en-US" sz="2200" dirty="0">
                    <a:solidFill>
                      <a:schemeClr val="tx1"/>
                    </a:solidFill>
                  </a:rPr>
                  <a:t> </a:t>
                </a:r>
              </a:p>
              <a:p>
                <a:endParaRPr lang="en-US" dirty="0">
                  <a:solidFill>
                    <a:schemeClr val="tx2">
                      <a:lumMod val="75000"/>
                    </a:schemeClr>
                  </a:solidFill>
                </a:endParaRPr>
              </a:p>
            </p:txBody>
          </p:sp>
        </mc:Choice>
        <mc:Fallback xmlns="">
          <p:sp>
            <p:nvSpPr>
              <p:cNvPr id="3" name="Content Placeholder 2">
                <a:extLst>
                  <a:ext uri="{FF2B5EF4-FFF2-40B4-BE49-F238E27FC236}">
                    <a16:creationId xmlns:a16="http://schemas.microsoft.com/office/drawing/2014/main" id="{F344E7B6-F727-4FB7-A8FA-DB05A2470234}"/>
                  </a:ext>
                </a:extLst>
              </p:cNvPr>
              <p:cNvSpPr>
                <a:spLocks noGrp="1" noRot="1" noChangeAspect="1" noMove="1" noResize="1" noEditPoints="1" noAdjustHandles="1" noChangeArrowheads="1" noChangeShapeType="1" noTextEdit="1"/>
              </p:cNvSpPr>
              <p:nvPr>
                <p:ph idx="1"/>
              </p:nvPr>
            </p:nvSpPr>
            <p:spPr>
              <a:xfrm>
                <a:off x="228600" y="1524000"/>
                <a:ext cx="8686800" cy="5105400"/>
              </a:xfrm>
              <a:blipFill>
                <a:blip r:embed="rId4"/>
                <a:stretch>
                  <a:fillRect l="-632" t="-835"/>
                </a:stretch>
              </a:blipFill>
            </p:spPr>
            <p:txBody>
              <a:bodyPr/>
              <a:lstStyle/>
              <a:p>
                <a:r>
                  <a:rPr lang="en-US">
                    <a:noFill/>
                  </a:rPr>
                  <a:t> </a:t>
                </a:r>
              </a:p>
            </p:txBody>
          </p:sp>
        </mc:Fallback>
      </mc:AlternateContent>
    </p:spTree>
    <p:extLst>
      <p:ext uri="{BB962C8B-B14F-4D97-AF65-F5344CB8AC3E}">
        <p14:creationId xmlns:p14="http://schemas.microsoft.com/office/powerpoint/2010/main" val="1221612284"/>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5F34A-BFAB-474F-9C63-1B770D0CDE2C}"/>
              </a:ext>
            </a:extLst>
          </p:cNvPr>
          <p:cNvSpPr>
            <a:spLocks noGrp="1"/>
          </p:cNvSpPr>
          <p:nvPr>
            <p:ph type="title"/>
          </p:nvPr>
        </p:nvSpPr>
        <p:spPr>
          <a:xfrm>
            <a:off x="457200" y="381000"/>
            <a:ext cx="8229600" cy="1219200"/>
          </a:xfrm>
        </p:spPr>
        <p:txBody>
          <a:bodyPr/>
          <a:lstStyle/>
          <a:p>
            <a:r>
              <a:rPr lang="en-US" dirty="0"/>
              <a:t>Compositionality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CFA8168-211F-479A-8A9C-93F5A0752A7C}"/>
                  </a:ext>
                </a:extLst>
              </p:cNvPr>
              <p:cNvSpPr>
                <a:spLocks noGrp="1"/>
              </p:cNvSpPr>
              <p:nvPr>
                <p:ph idx="1"/>
              </p:nvPr>
            </p:nvSpPr>
            <p:spPr>
              <a:xfrm>
                <a:off x="228600" y="1676400"/>
                <a:ext cx="8686800" cy="4953000"/>
              </a:xfrm>
            </p:spPr>
            <p:txBody>
              <a:bodyPr>
                <a:normAutofit/>
              </a:bodyPr>
              <a:lstStyle/>
              <a:p>
                <a:r>
                  <a:rPr lang="en-US" dirty="0"/>
                  <a:t>An external behavior definition </a:t>
                </a:r>
                <a14:m>
                  <m:oMath xmlns:m="http://schemas.openxmlformats.org/officeDocument/2006/math">
                    <m:r>
                      <a:rPr lang="en-US" i="1" dirty="0" smtClean="0">
                        <a:latin typeface="Cambria Math" panose="02040503050406030204" pitchFamily="18" charset="0"/>
                      </a:rPr>
                      <m:t>𝐵</m:t>
                    </m:r>
                  </m:oMath>
                </a14:m>
                <a:r>
                  <a:rPr lang="en-US" dirty="0"/>
                  <a:t> assigns a behavior object </a:t>
                </a:r>
                <a14:m>
                  <m:oMath xmlns:m="http://schemas.openxmlformats.org/officeDocument/2006/math">
                    <m:r>
                      <a:rPr lang="en-US" i="1" dirty="0" smtClean="0">
                        <a:latin typeface="Cambria Math" panose="02040503050406030204" pitchFamily="18" charset="0"/>
                      </a:rPr>
                      <m:t>𝐵</m:t>
                    </m:r>
                    <m:r>
                      <a:rPr lang="en-US" i="1" dirty="0" smtClean="0">
                        <a:latin typeface="Cambria Math" panose="02040503050406030204" pitchFamily="18" charset="0"/>
                      </a:rPr>
                      <m:t>(</m:t>
                    </m:r>
                    <m:r>
                      <a:rPr lang="en-US" b="1" i="1" dirty="0" smtClean="0">
                        <a:latin typeface="Cambria Math" panose="02040503050406030204" pitchFamily="18" charset="0"/>
                      </a:rPr>
                      <m:t>𝑵</m:t>
                    </m:r>
                    <m:r>
                      <a:rPr lang="en-US" i="1" dirty="0" smtClean="0">
                        <a:latin typeface="Cambria Math" panose="02040503050406030204" pitchFamily="18" charset="0"/>
                      </a:rPr>
                      <m:t>)</m:t>
                    </m:r>
                  </m:oMath>
                </a14:m>
                <a:r>
                  <a:rPr lang="en-US" dirty="0"/>
                  <a:t> to each network </a:t>
                </a:r>
                <a14:m>
                  <m:oMath xmlns:m="http://schemas.openxmlformats.org/officeDocument/2006/math">
                    <m:r>
                      <a:rPr lang="en-US" b="1" i="1" dirty="0" smtClean="0">
                        <a:latin typeface="Cambria Math" panose="02040503050406030204" pitchFamily="18" charset="0"/>
                      </a:rPr>
                      <m:t>𝑵</m:t>
                    </m:r>
                    <m:r>
                      <a:rPr lang="en-US" b="1" i="1" dirty="0" smtClean="0">
                        <a:latin typeface="Cambria Math" panose="02040503050406030204" pitchFamily="18" charset="0"/>
                      </a:rPr>
                      <m:t>.</m:t>
                    </m:r>
                  </m:oMath>
                </a14:m>
                <a:endParaRPr lang="en-US" b="1" dirty="0"/>
              </a:p>
              <a:p>
                <a14:m>
                  <m:oMath xmlns:m="http://schemas.openxmlformats.org/officeDocument/2006/math">
                    <m:r>
                      <a:rPr lang="en-US" i="1" dirty="0" smtClean="0">
                        <a:solidFill>
                          <a:schemeClr val="tx1"/>
                        </a:solidFill>
                        <a:latin typeface="Cambria Math" panose="02040503050406030204" pitchFamily="18" charset="0"/>
                      </a:rPr>
                      <m:t>𝐵</m:t>
                    </m:r>
                  </m:oMath>
                </a14:m>
                <a:r>
                  <a:rPr lang="en-US" dirty="0">
                    <a:solidFill>
                      <a:schemeClr val="tx1"/>
                    </a:solidFill>
                  </a:rPr>
                  <a:t> is </a:t>
                </a:r>
                <a:r>
                  <a:rPr lang="en-US" dirty="0">
                    <a:solidFill>
                      <a:schemeClr val="tx2">
                        <a:lumMod val="75000"/>
                      </a:schemeClr>
                    </a:solidFill>
                  </a:rPr>
                  <a:t>compositional </a:t>
                </a:r>
                <a:r>
                  <a:rPr lang="en-US" dirty="0"/>
                  <a:t>provided that </a:t>
                </a:r>
                <a14:m>
                  <m:oMath xmlns:m="http://schemas.openxmlformats.org/officeDocument/2006/math">
                    <m:r>
                      <a:rPr lang="en-US" i="1">
                        <a:latin typeface="Cambria Math" panose="02040503050406030204" pitchFamily="18" charset="0"/>
                      </a:rPr>
                      <m:t>𝐵</m:t>
                    </m:r>
                    <m:d>
                      <m:dPr>
                        <m:ctrlPr>
                          <a:rPr lang="en-US"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e>
                    </m:d>
                  </m:oMath>
                </a14:m>
                <a:r>
                  <a:rPr lang="en-US" dirty="0"/>
                  <a:t> is uniquely determined by </a:t>
                </a:r>
                <a14:m>
                  <m:oMath xmlns:m="http://schemas.openxmlformats.org/officeDocument/2006/math">
                    <m:r>
                      <a:rPr lang="en-US" i="1">
                        <a:latin typeface="Cambria Math" panose="02040503050406030204" pitchFamily="18" charset="0"/>
                      </a:rPr>
                      <m:t>𝐵</m:t>
                    </m:r>
                    <m:d>
                      <m:dPr>
                        <m:ctrlPr>
                          <a:rPr lang="en-US"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e>
                    </m:d>
                    <m:r>
                      <a:rPr lang="en-US" i="1">
                        <a:latin typeface="Cambria Math" panose="02040503050406030204" pitchFamily="18" charset="0"/>
                      </a:rPr>
                      <m:t> </m:t>
                    </m:r>
                  </m:oMath>
                </a14:m>
                <a:r>
                  <a:rPr lang="en-US" dirty="0"/>
                  <a:t>and </a:t>
                </a:r>
                <a14:m>
                  <m:oMath xmlns:m="http://schemas.openxmlformats.org/officeDocument/2006/math">
                    <m:r>
                      <a:rPr lang="en-US" i="1">
                        <a:latin typeface="Cambria Math" panose="02040503050406030204" pitchFamily="18" charset="0"/>
                      </a:rPr>
                      <m:t>𝐵</m:t>
                    </m:r>
                    <m:d>
                      <m:dPr>
                        <m:ctrlPr>
                          <a:rPr lang="en-US"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e>
                    </m:d>
                    <m:r>
                      <a:rPr lang="en-US" b="1" i="1" smtClean="0">
                        <a:latin typeface="Cambria Math" panose="02040503050406030204" pitchFamily="18" charset="0"/>
                      </a:rPr>
                      <m:t>:</m:t>
                    </m:r>
                  </m:oMath>
                </a14:m>
                <a:endParaRPr lang="en-US" dirty="0"/>
              </a:p>
              <a:p>
                <a:pPr lvl="1"/>
                <a:r>
                  <a:rPr lang="en-US" dirty="0"/>
                  <a:t>Assume </a:t>
                </a:r>
                <a14:m>
                  <m:oMath xmlns:m="http://schemas.openxmlformats.org/officeDocument/2006/math">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𝑵</m:t>
                        </m:r>
                      </m:e>
                      <m:sup>
                        <m:r>
                          <a:rPr lang="en-US" b="1" i="1" dirty="0" smtClean="0">
                            <a:latin typeface="Cambria Math" panose="02040503050406030204" pitchFamily="18" charset="0"/>
                          </a:rPr>
                          <m:t>𝟏</m:t>
                        </m:r>
                      </m:sup>
                    </m:sSup>
                    <m:r>
                      <a:rPr lang="en-US" i="1" dirty="0" smtClean="0">
                        <a:latin typeface="Cambria Math" panose="02040503050406030204" pitchFamily="18" charset="0"/>
                      </a:rPr>
                      <m:t>,</m:t>
                    </m:r>
                    <m:r>
                      <a:rPr lang="en-US" i="1" dirty="0">
                        <a:latin typeface="Cambria Math" panose="02040503050406030204" pitchFamily="18" charset="0"/>
                      </a:rPr>
                      <m:t> </m:t>
                    </m:r>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𝑵</m:t>
                        </m:r>
                      </m:e>
                      <m:sup>
                        <m:r>
                          <a:rPr lang="en-US" b="1" i="1" dirty="0" smtClean="0">
                            <a:latin typeface="Cambria Math" panose="02040503050406030204" pitchFamily="18" charset="0"/>
                          </a:rPr>
                          <m:t>𝟐</m:t>
                        </m:r>
                      </m:sup>
                    </m:sSup>
                    <m:r>
                      <a:rPr lang="en-US" i="1" dirty="0" smtClean="0">
                        <a:latin typeface="Cambria Math" panose="02040503050406030204" pitchFamily="18" charset="0"/>
                      </a:rPr>
                      <m:t>,</m:t>
                    </m:r>
                    <m:r>
                      <a:rPr lang="en-US" i="1" dirty="0">
                        <a:latin typeface="Cambria Math" panose="02040503050406030204" pitchFamily="18" charset="0"/>
                      </a:rPr>
                      <m:t> </m:t>
                    </m:r>
                    <m:r>
                      <a:rPr lang="en-US" b="1" i="1" dirty="0" smtClean="0">
                        <a:latin typeface="Cambria Math" panose="02040503050406030204" pitchFamily="18" charset="0"/>
                      </a:rPr>
                      <m:t>𝑵</m:t>
                    </m:r>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m:t>
                        </m:r>
                      </m:e>
                      <m:sup>
                        <m:r>
                          <a:rPr lang="en-US" b="1" i="1" dirty="0" smtClean="0">
                            <a:latin typeface="Cambria Math" panose="02040503050406030204" pitchFamily="18" charset="0"/>
                          </a:rPr>
                          <m:t>𝟏</m:t>
                        </m:r>
                      </m:sup>
                    </m:sSup>
                    <m:r>
                      <a:rPr lang="en-US" i="1" dirty="0" smtClean="0">
                        <a:latin typeface="Cambria Math" panose="02040503050406030204" pitchFamily="18" charset="0"/>
                      </a:rPr>
                      <m:t>,</m:t>
                    </m:r>
                    <m:r>
                      <a:rPr lang="en-US" i="1" dirty="0">
                        <a:latin typeface="Cambria Math" panose="02040503050406030204" pitchFamily="18" charset="0"/>
                      </a:rPr>
                      <m:t> </m:t>
                    </m:r>
                    <m:r>
                      <a:rPr lang="en-US" b="1" i="1" dirty="0" smtClean="0">
                        <a:latin typeface="Cambria Math" panose="02040503050406030204" pitchFamily="18" charset="0"/>
                      </a:rPr>
                      <m:t>𝑵</m:t>
                    </m:r>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m:t>
                        </m:r>
                      </m:e>
                      <m:sup>
                        <m:r>
                          <a:rPr lang="en-US" b="1" i="1" dirty="0" smtClean="0">
                            <a:latin typeface="Cambria Math" panose="02040503050406030204" pitchFamily="18" charset="0"/>
                          </a:rPr>
                          <m:t>𝟐</m:t>
                        </m:r>
                      </m:sup>
                    </m:sSup>
                  </m:oMath>
                </a14:m>
                <a:r>
                  <a:rPr lang="en-US" dirty="0"/>
                  <a:t>, where </a:t>
                </a:r>
                <a14:m>
                  <m:oMath xmlns:m="http://schemas.openxmlformats.org/officeDocument/2006/math">
                    <m:sSup>
                      <m:sSupPr>
                        <m:ctrlPr>
                          <a:rPr lang="en-US" b="1" i="1" dirty="0" smtClean="0">
                            <a:latin typeface="Cambria Math" panose="02040503050406030204" pitchFamily="18" charset="0"/>
                          </a:rPr>
                        </m:ctrlPr>
                      </m:sSupPr>
                      <m:e>
                        <m:r>
                          <a:rPr lang="en-US" b="1" i="1" dirty="0">
                            <a:latin typeface="Cambria Math" panose="02040503050406030204" pitchFamily="18" charset="0"/>
                          </a:rPr>
                          <m:t>𝑵</m:t>
                        </m:r>
                      </m:e>
                      <m:sup>
                        <m:r>
                          <a:rPr lang="en-US" b="1" i="1" dirty="0">
                            <a:latin typeface="Cambria Math" panose="02040503050406030204" pitchFamily="18" charset="0"/>
                          </a:rPr>
                          <m:t>𝟏</m:t>
                        </m:r>
                      </m:sup>
                    </m:sSup>
                    <m:r>
                      <a:rPr lang="en-US" b="1" i="1" dirty="0">
                        <a:latin typeface="Cambria Math" panose="02040503050406030204" pitchFamily="18" charset="0"/>
                      </a:rPr>
                      <m:t> </m:t>
                    </m:r>
                  </m:oMath>
                </a14:m>
                <a:r>
                  <a:rPr lang="en-US" dirty="0"/>
                  <a:t>and </a:t>
                </a:r>
                <a14:m>
                  <m:oMath xmlns:m="http://schemas.openxmlformats.org/officeDocument/2006/math">
                    <m:r>
                      <a:rPr lang="en-US" b="1" i="1" dirty="0">
                        <a:latin typeface="Cambria Math" panose="02040503050406030204" pitchFamily="18" charset="0"/>
                      </a:rPr>
                      <m:t>𝑵</m:t>
                    </m:r>
                    <m:sSup>
                      <m:sSupPr>
                        <m:ctrlPr>
                          <a:rPr lang="en-US" b="1" i="1" dirty="0">
                            <a:latin typeface="Cambria Math" panose="02040503050406030204" pitchFamily="18" charset="0"/>
                          </a:rPr>
                        </m:ctrlPr>
                      </m:sSupPr>
                      <m:e>
                        <m:r>
                          <a:rPr lang="en-US" b="1" i="1" dirty="0">
                            <a:latin typeface="Cambria Math" panose="02040503050406030204" pitchFamily="18" charset="0"/>
                          </a:rPr>
                          <m:t>’</m:t>
                        </m:r>
                      </m:e>
                      <m:sup>
                        <m:r>
                          <a:rPr lang="en-US" b="1" i="1" dirty="0">
                            <a:latin typeface="Cambria Math" panose="02040503050406030204" pitchFamily="18" charset="0"/>
                          </a:rPr>
                          <m:t>𝟏</m:t>
                        </m:r>
                      </m:sup>
                    </m:sSup>
                    <m:r>
                      <a:rPr lang="en-US" b="1" i="1" dirty="0">
                        <a:latin typeface="Cambria Math" panose="02040503050406030204" pitchFamily="18" charset="0"/>
                      </a:rPr>
                      <m:t> </m:t>
                    </m:r>
                  </m:oMath>
                </a14:m>
                <a:r>
                  <a:rPr lang="en-US" dirty="0"/>
                  <a:t> have the same input and output neurons, and likewise for </a:t>
                </a:r>
                <a14:m>
                  <m:oMath xmlns:m="http://schemas.openxmlformats.org/officeDocument/2006/math">
                    <m:sSup>
                      <m:sSupPr>
                        <m:ctrlPr>
                          <a:rPr lang="en-US" b="1" i="1" dirty="0">
                            <a:latin typeface="Cambria Math" panose="02040503050406030204" pitchFamily="18" charset="0"/>
                          </a:rPr>
                        </m:ctrlPr>
                      </m:sSupPr>
                      <m:e>
                        <m:r>
                          <a:rPr lang="en-US" b="1" i="1" dirty="0">
                            <a:latin typeface="Cambria Math" panose="02040503050406030204" pitchFamily="18" charset="0"/>
                          </a:rPr>
                          <m:t>𝑵</m:t>
                        </m:r>
                      </m:e>
                      <m:sup>
                        <m:r>
                          <a:rPr lang="en-US" b="1" i="1" dirty="0">
                            <a:latin typeface="Cambria Math" panose="02040503050406030204" pitchFamily="18" charset="0"/>
                          </a:rPr>
                          <m:t>𝟐</m:t>
                        </m:r>
                      </m:sup>
                    </m:sSup>
                  </m:oMath>
                </a14:m>
                <a:r>
                  <a:rPr lang="en-US" dirty="0"/>
                  <a:t> and </a:t>
                </a:r>
                <a14:m>
                  <m:oMath xmlns:m="http://schemas.openxmlformats.org/officeDocument/2006/math">
                    <m:r>
                      <a:rPr lang="en-US" b="1" i="1" dirty="0">
                        <a:latin typeface="Cambria Math" panose="02040503050406030204" pitchFamily="18" charset="0"/>
                      </a:rPr>
                      <m:t>𝑵</m:t>
                    </m:r>
                    <m:sSup>
                      <m:sSupPr>
                        <m:ctrlPr>
                          <a:rPr lang="en-US" b="1" i="1" dirty="0">
                            <a:latin typeface="Cambria Math" panose="02040503050406030204" pitchFamily="18" charset="0"/>
                          </a:rPr>
                        </m:ctrlPr>
                      </m:sSupPr>
                      <m:e>
                        <m:r>
                          <a:rPr lang="en-US" b="1" i="1" dirty="0">
                            <a:latin typeface="Cambria Math" panose="02040503050406030204" pitchFamily="18" charset="0"/>
                          </a:rPr>
                          <m:t>’</m:t>
                        </m:r>
                      </m:e>
                      <m:sup>
                        <m:r>
                          <a:rPr lang="en-US" b="1" i="1" dirty="0">
                            <a:latin typeface="Cambria Math" panose="02040503050406030204" pitchFamily="18" charset="0"/>
                          </a:rPr>
                          <m:t>𝟐</m:t>
                        </m:r>
                      </m:sup>
                    </m:sSup>
                  </m:oMath>
                </a14:m>
                <a:r>
                  <a:rPr lang="en-US" dirty="0"/>
                  <a:t>.  Assume compatibility.</a:t>
                </a:r>
              </a:p>
              <a:p>
                <a:pPr lvl="1"/>
                <a:r>
                  <a:rPr lang="en-US" dirty="0"/>
                  <a:t>If </a:t>
                </a:r>
                <a14:m>
                  <m:oMath xmlns:m="http://schemas.openxmlformats.org/officeDocument/2006/math">
                    <m:r>
                      <a:rPr lang="en-US" b="0" i="1" smtClean="0">
                        <a:latin typeface="Cambria Math" panose="02040503050406030204" pitchFamily="18" charset="0"/>
                      </a:rPr>
                      <m:t>𝐵</m:t>
                    </m:r>
                    <m:d>
                      <m:dPr>
                        <m:ctrlPr>
                          <a:rPr lang="en-US" b="0"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b="1" i="1" smtClean="0">
                                <a:latin typeface="Cambria Math" panose="02040503050406030204" pitchFamily="18" charset="0"/>
                              </a:rPr>
                              <m:t>𝑵</m:t>
                            </m:r>
                          </m:e>
                          <m:sup>
                            <m:r>
                              <a:rPr lang="en-US" b="1" i="1" smtClean="0">
                                <a:latin typeface="Cambria Math" panose="02040503050406030204" pitchFamily="18" charset="0"/>
                              </a:rPr>
                              <m:t>𝟏</m:t>
                            </m:r>
                          </m:sup>
                        </m:sSup>
                      </m:e>
                    </m:d>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𝑵</m:t>
                        </m:r>
                      </m:e>
                      <m:sup>
                        <m:r>
                          <a:rPr lang="en-US" b="1" i="1" smtClean="0">
                            <a:latin typeface="Cambria Math" panose="02040503050406030204" pitchFamily="18" charset="0"/>
                          </a:rPr>
                          <m:t>′</m:t>
                        </m:r>
                        <m:r>
                          <a:rPr lang="en-US" b="1" i="1" smtClean="0">
                            <a:latin typeface="Cambria Math" panose="02040503050406030204" pitchFamily="18" charset="0"/>
                          </a:rPr>
                          <m:t>𝟏</m:t>
                        </m:r>
                      </m:sup>
                    </m:sSup>
                    <m:r>
                      <a:rPr lang="en-US" b="0" i="1" smtClean="0">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𝐵</m:t>
                    </m:r>
                    <m:d>
                      <m:dPr>
                        <m:ctrlPr>
                          <a:rPr lang="en-US"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smtClean="0">
                                <a:latin typeface="Cambria Math" panose="02040503050406030204" pitchFamily="18" charset="0"/>
                              </a:rPr>
                              <m:t>𝟐</m:t>
                            </m:r>
                          </m:sup>
                        </m:sSup>
                      </m:e>
                    </m:d>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m:t>
                        </m:r>
                        <m:r>
                          <a:rPr lang="en-US" b="1" i="1" smtClean="0">
                            <a:latin typeface="Cambria Math" panose="02040503050406030204" pitchFamily="18" charset="0"/>
                          </a:rPr>
                          <m:t>𝟐</m:t>
                        </m:r>
                      </m:sup>
                    </m:sSup>
                    <m:r>
                      <a:rPr lang="en-US" b="0" i="1" smtClean="0">
                        <a:latin typeface="Cambria Math" panose="02040503050406030204" pitchFamily="18" charset="0"/>
                      </a:rPr>
                      <m:t>)</m:t>
                    </m:r>
                  </m:oMath>
                </a14:m>
                <a:r>
                  <a:rPr lang="en-US" dirty="0"/>
                  <a:t>, then                                 </a:t>
                </a:r>
                <a14:m>
                  <m:oMath xmlns:m="http://schemas.openxmlformats.org/officeDocument/2006/math">
                    <m:r>
                      <a:rPr lang="en-US" b="0" i="1" smtClean="0">
                        <a:latin typeface="Cambria Math" panose="02040503050406030204" pitchFamily="18" charset="0"/>
                      </a:rPr>
                      <m:t>𝐵</m:t>
                    </m:r>
                    <m:d>
                      <m:dPr>
                        <m:ctrlPr>
                          <a:rPr lang="en-US" b="0"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b="1" i="1" smtClean="0">
                                <a:latin typeface="Cambria Math" panose="02040503050406030204" pitchFamily="18" charset="0"/>
                              </a:rPr>
                              <m:t>𝑵</m:t>
                            </m:r>
                          </m:e>
                          <m:sup>
                            <m:r>
                              <a:rPr lang="en-US" b="1" i="1" smtClean="0">
                                <a:latin typeface="Cambria Math" panose="02040503050406030204" pitchFamily="18" charset="0"/>
                              </a:rPr>
                              <m:t>𝟏</m:t>
                            </m:r>
                          </m:sup>
                        </m:sSup>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𝑵</m:t>
                            </m:r>
                          </m:e>
                          <m:sup>
                            <m:r>
                              <a:rPr lang="en-US" b="1" i="1" smtClean="0">
                                <a:latin typeface="Cambria Math" panose="02040503050406030204" pitchFamily="18" charset="0"/>
                              </a:rPr>
                              <m:t>𝟐</m:t>
                            </m:r>
                          </m:sup>
                        </m:sSup>
                      </m:e>
                    </m:d>
                    <m:r>
                      <a:rPr lang="en-US" b="0" i="1" smtClean="0">
                        <a:latin typeface="Cambria Math" panose="02040503050406030204" pitchFamily="18" charset="0"/>
                      </a:rPr>
                      <m:t>=</m:t>
                    </m:r>
                    <m:r>
                      <a:rPr lang="en-US" b="0" i="1" smtClean="0">
                        <a:latin typeface="Cambria Math" panose="02040503050406030204" pitchFamily="18" charset="0"/>
                      </a:rPr>
                      <m:t>𝐵</m:t>
                    </m:r>
                    <m:d>
                      <m:dPr>
                        <m:ctrlPr>
                          <a:rPr lang="en-US" b="0"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b="1" i="1" smtClean="0">
                                <a:latin typeface="Cambria Math" panose="02040503050406030204" pitchFamily="18" charset="0"/>
                              </a:rPr>
                              <m:t>𝑵</m:t>
                            </m:r>
                          </m:e>
                          <m:sup>
                            <m:r>
                              <a:rPr lang="en-US" b="1" i="1" smtClean="0">
                                <a:latin typeface="Cambria Math" panose="02040503050406030204" pitchFamily="18" charset="0"/>
                              </a:rPr>
                              <m:t>′</m:t>
                            </m:r>
                            <m:r>
                              <a:rPr lang="en-US" b="1" i="1" smtClean="0">
                                <a:latin typeface="Cambria Math" panose="02040503050406030204" pitchFamily="18" charset="0"/>
                              </a:rPr>
                              <m:t>𝟏</m:t>
                            </m:r>
                          </m:sup>
                        </m:sSup>
                        <m:r>
                          <a:rPr lang="en-US" b="0"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𝑵</m:t>
                            </m:r>
                          </m:e>
                          <m:sup>
                            <m:r>
                              <a:rPr lang="en-US" b="1" i="1" smtClean="0">
                                <a:latin typeface="Cambria Math" panose="02040503050406030204" pitchFamily="18" charset="0"/>
                              </a:rPr>
                              <m:t>′</m:t>
                            </m:r>
                            <m:r>
                              <a:rPr lang="en-US" b="1" i="1" smtClean="0">
                                <a:latin typeface="Cambria Math" panose="02040503050406030204" pitchFamily="18" charset="0"/>
                              </a:rPr>
                              <m:t>𝟐</m:t>
                            </m:r>
                          </m:sup>
                        </m:sSup>
                      </m:e>
                    </m:d>
                    <m:r>
                      <a:rPr lang="en-US" b="0" i="1" smtClean="0">
                        <a:latin typeface="Cambria Math" panose="02040503050406030204" pitchFamily="18" charset="0"/>
                      </a:rPr>
                      <m:t>.  </m:t>
                    </m:r>
                  </m:oMath>
                </a14:m>
                <a:endParaRPr lang="en-US" dirty="0"/>
              </a:p>
              <a:p>
                <a:pPr lvl="1"/>
                <a:endParaRPr lang="en-US" dirty="0"/>
              </a:p>
              <a:p>
                <a:r>
                  <a:rPr lang="en-US" dirty="0"/>
                  <a:t>We prove that our external behavior </a:t>
                </a:r>
                <a14:m>
                  <m:oMath xmlns:m="http://schemas.openxmlformats.org/officeDocument/2006/math">
                    <m:r>
                      <a:rPr lang="en-US" i="1" dirty="0" smtClean="0">
                        <a:latin typeface="Cambria Math" panose="02040503050406030204" pitchFamily="18" charset="0"/>
                      </a:rPr>
                      <m:t>𝐵𝑒h</m:t>
                    </m:r>
                    <m:r>
                      <a:rPr lang="en-US" b="0" i="0" dirty="0" smtClean="0">
                        <a:latin typeface="Cambria Math" panose="02040503050406030204" pitchFamily="18" charset="0"/>
                      </a:rPr>
                      <m:t> </m:t>
                    </m:r>
                  </m:oMath>
                </a14:m>
                <a:r>
                  <a:rPr lang="en-US" dirty="0"/>
                  <a:t>is compositional.</a:t>
                </a:r>
              </a:p>
            </p:txBody>
          </p:sp>
        </mc:Choice>
        <mc:Fallback xmlns="">
          <p:sp>
            <p:nvSpPr>
              <p:cNvPr id="3" name="Content Placeholder 2">
                <a:extLst>
                  <a:ext uri="{FF2B5EF4-FFF2-40B4-BE49-F238E27FC236}">
                    <a16:creationId xmlns:a16="http://schemas.microsoft.com/office/drawing/2014/main" id="{DCFA8168-211F-479A-8A9C-93F5A0752A7C}"/>
                  </a:ext>
                </a:extLst>
              </p:cNvPr>
              <p:cNvSpPr>
                <a:spLocks noGrp="1" noRot="1" noChangeAspect="1" noMove="1" noResize="1" noEditPoints="1" noAdjustHandles="1" noChangeArrowheads="1" noChangeShapeType="1" noTextEdit="1"/>
              </p:cNvSpPr>
              <p:nvPr>
                <p:ph idx="1"/>
              </p:nvPr>
            </p:nvSpPr>
            <p:spPr>
              <a:xfrm>
                <a:off x="228600" y="1676400"/>
                <a:ext cx="8686800" cy="4953000"/>
              </a:xfrm>
              <a:blipFill>
                <a:blip r:embed="rId3"/>
                <a:stretch>
                  <a:fillRect l="-632" t="-861"/>
                </a:stretch>
              </a:blipFill>
            </p:spPr>
            <p:txBody>
              <a:bodyPr/>
              <a:lstStyle/>
              <a:p>
                <a:r>
                  <a:rPr lang="en-US">
                    <a:noFill/>
                  </a:rPr>
                  <a:t> </a:t>
                </a:r>
              </a:p>
            </p:txBody>
          </p:sp>
        </mc:Fallback>
      </mc:AlternateContent>
    </p:spTree>
    <p:extLst>
      <p:ext uri="{BB962C8B-B14F-4D97-AF65-F5344CB8AC3E}">
        <p14:creationId xmlns:p14="http://schemas.microsoft.com/office/powerpoint/2010/main" val="1684685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1143000"/>
          </a:xfrm>
        </p:spPr>
        <p:txBody>
          <a:bodyPr>
            <a:normAutofit/>
          </a:bodyPr>
          <a:lstStyle/>
          <a:p>
            <a:r>
              <a:rPr lang="en-US" sz="3600" dirty="0"/>
              <a:t>2.  Model:  Symbolic and Intuitive Knowledge</a:t>
            </a:r>
          </a:p>
        </p:txBody>
      </p:sp>
      <p:sp>
        <p:nvSpPr>
          <p:cNvPr id="3" name="Content Placeholder 2"/>
          <p:cNvSpPr>
            <a:spLocks noGrp="1"/>
          </p:cNvSpPr>
          <p:nvPr>
            <p:ph idx="1"/>
          </p:nvPr>
        </p:nvSpPr>
        <p:spPr>
          <a:xfrm>
            <a:off x="114300" y="1406232"/>
            <a:ext cx="8839200" cy="2895599"/>
          </a:xfrm>
        </p:spPr>
        <p:txBody>
          <a:bodyPr>
            <a:normAutofit fontScale="92500" lnSpcReduction="10000"/>
          </a:bodyPr>
          <a:lstStyle/>
          <a:p>
            <a:r>
              <a:rPr lang="en-US" sz="2600" dirty="0">
                <a:solidFill>
                  <a:schemeClr val="tx2">
                    <a:lumMod val="75000"/>
                  </a:schemeClr>
                </a:solidFill>
              </a:rPr>
              <a:t>Main parts:</a:t>
            </a:r>
          </a:p>
          <a:p>
            <a:pPr lvl="1"/>
            <a:r>
              <a:rPr lang="en-US" sz="2400" dirty="0">
                <a:solidFill>
                  <a:schemeClr val="tx2">
                    <a:lumMod val="75000"/>
                  </a:schemeClr>
                </a:solidFill>
              </a:rPr>
              <a:t>IKS, </a:t>
            </a:r>
            <a:r>
              <a:rPr lang="en-US" sz="2400" dirty="0"/>
              <a:t>for intuitive concepts and their informal relationships,</a:t>
            </a:r>
          </a:p>
          <a:p>
            <a:pPr lvl="1"/>
            <a:r>
              <a:rPr lang="en-US" sz="2400" dirty="0">
                <a:solidFill>
                  <a:schemeClr val="tx2">
                    <a:lumMod val="75000"/>
                  </a:schemeClr>
                </a:solidFill>
              </a:rPr>
              <a:t>Lexicon, </a:t>
            </a:r>
            <a:r>
              <a:rPr lang="en-US" sz="2400" dirty="0"/>
              <a:t>for symbols and some of their basic attributes, and</a:t>
            </a:r>
          </a:p>
          <a:p>
            <a:pPr lvl="1"/>
            <a:r>
              <a:rPr lang="en-US" sz="2400" dirty="0">
                <a:solidFill>
                  <a:schemeClr val="tx2">
                    <a:lumMod val="75000"/>
                  </a:schemeClr>
                </a:solidFill>
              </a:rPr>
              <a:t>SKS,</a:t>
            </a:r>
            <a:r>
              <a:rPr lang="en-US" sz="2400" dirty="0"/>
              <a:t> for symbols and their formal relationships.</a:t>
            </a:r>
          </a:p>
          <a:p>
            <a:r>
              <a:rPr lang="en-US" sz="2600" dirty="0"/>
              <a:t>SKS connects to Lexicon and IKS.</a:t>
            </a:r>
          </a:p>
          <a:p>
            <a:r>
              <a:rPr lang="en-US" sz="2600" dirty="0"/>
              <a:t>SKS and IKS connect to input and output facilities, via special input and output neurons.</a:t>
            </a:r>
          </a:p>
        </p:txBody>
      </p:sp>
      <p:pic>
        <p:nvPicPr>
          <p:cNvPr id="4" name="Picture 2">
            <a:extLst>
              <a:ext uri="{FF2B5EF4-FFF2-40B4-BE49-F238E27FC236}">
                <a16:creationId xmlns:a16="http://schemas.microsoft.com/office/drawing/2014/main" id="{028E6B04-D344-4CA1-A9C6-4D5CC91D1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316754"/>
            <a:ext cx="3810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0FC6BE33-4A55-4A38-BFA2-F25EC700F0F3}"/>
              </a:ext>
            </a:extLst>
          </p:cNvPr>
          <p:cNvSpPr txBox="1">
            <a:spLocks/>
          </p:cNvSpPr>
          <p:nvPr/>
        </p:nvSpPr>
        <p:spPr>
          <a:xfrm>
            <a:off x="114300" y="4073231"/>
            <a:ext cx="5029200" cy="2479969"/>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Also, limited amount of </a:t>
            </a:r>
            <a:r>
              <a:rPr lang="en-US" dirty="0">
                <a:solidFill>
                  <a:schemeClr val="tx2">
                    <a:lumMod val="75000"/>
                  </a:schemeClr>
                </a:solidFill>
              </a:rPr>
              <a:t>Working Memory—</a:t>
            </a:r>
            <a:r>
              <a:rPr lang="en-US" dirty="0"/>
              <a:t>neurons that can point to particular symbols or intuitive concepts.</a:t>
            </a:r>
          </a:p>
          <a:p>
            <a:r>
              <a:rPr lang="en-US" dirty="0"/>
              <a:t>May represent “roles” (current number in a sequence, subject of a sentence,…)</a:t>
            </a:r>
          </a:p>
          <a:p>
            <a:endParaRPr lang="en-US" dirty="0"/>
          </a:p>
        </p:txBody>
      </p:sp>
    </p:spTree>
    <p:extLst>
      <p:ext uri="{BB962C8B-B14F-4D97-AF65-F5344CB8AC3E}">
        <p14:creationId xmlns:p14="http://schemas.microsoft.com/office/powerpoint/2010/main" val="11583745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dirty="0"/>
              <a:t>Model</a:t>
            </a:r>
          </a:p>
        </p:txBody>
      </p:sp>
      <p:sp>
        <p:nvSpPr>
          <p:cNvPr id="3" name="Content Placeholder 2"/>
          <p:cNvSpPr>
            <a:spLocks noGrp="1"/>
          </p:cNvSpPr>
          <p:nvPr>
            <p:ph idx="1"/>
          </p:nvPr>
        </p:nvSpPr>
        <p:spPr>
          <a:xfrm>
            <a:off x="152400" y="1371600"/>
            <a:ext cx="8839200" cy="3124199"/>
          </a:xfrm>
        </p:spPr>
        <p:txBody>
          <a:bodyPr>
            <a:normAutofit/>
          </a:bodyPr>
          <a:lstStyle/>
          <a:p>
            <a:endParaRPr lang="en-US" sz="2800" dirty="0">
              <a:solidFill>
                <a:schemeClr val="tx2">
                  <a:lumMod val="75000"/>
                </a:schemeClr>
              </a:solidFill>
            </a:endParaRPr>
          </a:p>
        </p:txBody>
      </p:sp>
      <p:sp>
        <p:nvSpPr>
          <p:cNvPr id="5" name="Content Placeholder 2">
            <a:extLst>
              <a:ext uri="{FF2B5EF4-FFF2-40B4-BE49-F238E27FC236}">
                <a16:creationId xmlns:a16="http://schemas.microsoft.com/office/drawing/2014/main" id="{0FC6BE33-4A55-4A38-BFA2-F25EC700F0F3}"/>
              </a:ext>
            </a:extLst>
          </p:cNvPr>
          <p:cNvSpPr txBox="1">
            <a:spLocks/>
          </p:cNvSpPr>
          <p:nvPr/>
        </p:nvSpPr>
        <p:spPr>
          <a:xfrm>
            <a:off x="152400" y="4419600"/>
            <a:ext cx="4870938" cy="228599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a:p>
        </p:txBody>
      </p:sp>
      <p:grpSp>
        <p:nvGrpSpPr>
          <p:cNvPr id="81" name="Group 80">
            <a:extLst>
              <a:ext uri="{FF2B5EF4-FFF2-40B4-BE49-F238E27FC236}">
                <a16:creationId xmlns:a16="http://schemas.microsoft.com/office/drawing/2014/main" id="{BEC75D25-5E0E-4AEA-A77C-EADC1F3FA61B}"/>
              </a:ext>
            </a:extLst>
          </p:cNvPr>
          <p:cNvGrpSpPr/>
          <p:nvPr/>
        </p:nvGrpSpPr>
        <p:grpSpPr>
          <a:xfrm>
            <a:off x="838200" y="2133600"/>
            <a:ext cx="7666417" cy="3607836"/>
            <a:chOff x="1406769" y="2517473"/>
            <a:chExt cx="7666417" cy="3607836"/>
          </a:xfrm>
        </p:grpSpPr>
        <p:grpSp>
          <p:nvGrpSpPr>
            <p:cNvPr id="21" name="Group 20">
              <a:extLst>
                <a:ext uri="{FF2B5EF4-FFF2-40B4-BE49-F238E27FC236}">
                  <a16:creationId xmlns:a16="http://schemas.microsoft.com/office/drawing/2014/main" id="{57A7744A-9CBC-48A2-B6E9-EF8797482EF9}"/>
                </a:ext>
              </a:extLst>
            </p:cNvPr>
            <p:cNvGrpSpPr/>
            <p:nvPr/>
          </p:nvGrpSpPr>
          <p:grpSpPr>
            <a:xfrm>
              <a:off x="1406769" y="3071445"/>
              <a:ext cx="6365631" cy="1295400"/>
              <a:chOff x="1406769" y="3071445"/>
              <a:chExt cx="6365631" cy="1295400"/>
            </a:xfrm>
          </p:grpSpPr>
          <p:sp>
            <p:nvSpPr>
              <p:cNvPr id="6" name="Oval 5">
                <a:extLst>
                  <a:ext uri="{FF2B5EF4-FFF2-40B4-BE49-F238E27FC236}">
                    <a16:creationId xmlns:a16="http://schemas.microsoft.com/office/drawing/2014/main" id="{024875F9-9B8E-402C-8605-3196D1209B9D}"/>
                  </a:ext>
                </a:extLst>
              </p:cNvPr>
              <p:cNvSpPr/>
              <p:nvPr/>
            </p:nvSpPr>
            <p:spPr>
              <a:xfrm>
                <a:off x="38100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SKS</a:t>
                </a:r>
              </a:p>
            </p:txBody>
          </p:sp>
          <p:sp>
            <p:nvSpPr>
              <p:cNvPr id="7" name="Oval 6">
                <a:extLst>
                  <a:ext uri="{FF2B5EF4-FFF2-40B4-BE49-F238E27FC236}">
                    <a16:creationId xmlns:a16="http://schemas.microsoft.com/office/drawing/2014/main" id="{AE23EE11-8423-487C-A822-7E4C6DAC1B8F}"/>
                  </a:ext>
                </a:extLst>
              </p:cNvPr>
              <p:cNvSpPr/>
              <p:nvPr/>
            </p:nvSpPr>
            <p:spPr>
              <a:xfrm>
                <a:off x="62484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IKS</a:t>
                </a:r>
              </a:p>
            </p:txBody>
          </p:sp>
          <p:sp>
            <p:nvSpPr>
              <p:cNvPr id="8" name="Oval 7">
                <a:extLst>
                  <a:ext uri="{FF2B5EF4-FFF2-40B4-BE49-F238E27FC236}">
                    <a16:creationId xmlns:a16="http://schemas.microsoft.com/office/drawing/2014/main" id="{8DA76B88-A12F-4A96-B7F6-4AD20084B73D}"/>
                  </a:ext>
                </a:extLst>
              </p:cNvPr>
              <p:cNvSpPr/>
              <p:nvPr/>
            </p:nvSpPr>
            <p:spPr>
              <a:xfrm>
                <a:off x="1406769"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Lexicon</a:t>
                </a:r>
              </a:p>
            </p:txBody>
          </p:sp>
          <p:cxnSp>
            <p:nvCxnSpPr>
              <p:cNvPr id="15" name="Straight Connector 14">
                <a:extLst>
                  <a:ext uri="{FF2B5EF4-FFF2-40B4-BE49-F238E27FC236}">
                    <a16:creationId xmlns:a16="http://schemas.microsoft.com/office/drawing/2014/main" id="{40CF42B7-A9E7-4426-B6F6-B0B992F2C201}"/>
                  </a:ext>
                </a:extLst>
              </p:cNvPr>
              <p:cNvCxnSpPr>
                <a:cxnSpLocks/>
                <a:stCxn id="8" idx="6"/>
              </p:cNvCxnSpPr>
              <p:nvPr/>
            </p:nvCxnSpPr>
            <p:spPr>
              <a:xfrm>
                <a:off x="2930769" y="3719145"/>
                <a:ext cx="914400"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3BEF69E3-E12D-47FB-B3E2-BD0A226F6ACE}"/>
                  </a:ext>
                </a:extLst>
              </p:cNvPr>
              <p:cNvCxnSpPr>
                <a:cxnSpLocks/>
              </p:cNvCxnSpPr>
              <p:nvPr/>
            </p:nvCxnSpPr>
            <p:spPr>
              <a:xfrm>
                <a:off x="5334000" y="3719145"/>
                <a:ext cx="914400" cy="0"/>
              </a:xfrm>
              <a:prstGeom prst="line">
                <a:avLst/>
              </a:prstGeom>
            </p:spPr>
            <p:style>
              <a:lnRef idx="2">
                <a:schemeClr val="dk1"/>
              </a:lnRef>
              <a:fillRef idx="0">
                <a:schemeClr val="dk1"/>
              </a:fillRef>
              <a:effectRef idx="1">
                <a:schemeClr val="dk1"/>
              </a:effectRef>
              <a:fontRef idx="minor">
                <a:schemeClr val="tx1"/>
              </a:fontRef>
            </p:style>
          </p:cxnSp>
        </p:grpSp>
        <p:grpSp>
          <p:nvGrpSpPr>
            <p:cNvPr id="71" name="Group 70">
              <a:extLst>
                <a:ext uri="{FF2B5EF4-FFF2-40B4-BE49-F238E27FC236}">
                  <a16:creationId xmlns:a16="http://schemas.microsoft.com/office/drawing/2014/main" id="{02C547A3-2E78-4EBC-BEE3-8D041A21461B}"/>
                </a:ext>
              </a:extLst>
            </p:cNvPr>
            <p:cNvGrpSpPr/>
            <p:nvPr/>
          </p:nvGrpSpPr>
          <p:grpSpPr>
            <a:xfrm>
              <a:off x="3956538" y="4177138"/>
              <a:ext cx="1518138" cy="794910"/>
              <a:chOff x="3956538" y="4177138"/>
              <a:chExt cx="1518138" cy="794910"/>
            </a:xfrm>
          </p:grpSpPr>
          <p:grpSp>
            <p:nvGrpSpPr>
              <p:cNvPr id="33" name="Group 32">
                <a:extLst>
                  <a:ext uri="{FF2B5EF4-FFF2-40B4-BE49-F238E27FC236}">
                    <a16:creationId xmlns:a16="http://schemas.microsoft.com/office/drawing/2014/main" id="{4AD31942-7303-442A-97F9-12E530F58E17}"/>
                  </a:ext>
                </a:extLst>
              </p:cNvPr>
              <p:cNvGrpSpPr/>
              <p:nvPr/>
            </p:nvGrpSpPr>
            <p:grpSpPr>
              <a:xfrm>
                <a:off x="3956538" y="4655523"/>
                <a:ext cx="1518138" cy="316525"/>
                <a:chOff x="3815862" y="5246074"/>
                <a:chExt cx="1518138" cy="316525"/>
              </a:xfrm>
            </p:grpSpPr>
            <p:sp>
              <p:nvSpPr>
                <p:cNvPr id="34" name="Oval 33">
                  <a:extLst>
                    <a:ext uri="{FF2B5EF4-FFF2-40B4-BE49-F238E27FC236}">
                      <a16:creationId xmlns:a16="http://schemas.microsoft.com/office/drawing/2014/main" id="{DB09B3A3-C35C-49DC-9FF7-A398EC3E862A}"/>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F9E2B4C-8391-4D7D-9309-AE3733CAD2BC}"/>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2FF7839-668C-4A66-B074-8BE700FBA784}"/>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E70F0ACF-C1A2-4413-83A5-CBF489606CE3}"/>
                  </a:ext>
                </a:extLst>
              </p:cNvPr>
              <p:cNvGrpSpPr/>
              <p:nvPr/>
            </p:nvGrpSpPr>
            <p:grpSpPr>
              <a:xfrm>
                <a:off x="4094284" y="4177138"/>
                <a:ext cx="1239717" cy="503302"/>
                <a:chOff x="4094284" y="4177138"/>
                <a:chExt cx="1239717" cy="503302"/>
              </a:xfrm>
            </p:grpSpPr>
            <p:cxnSp>
              <p:nvCxnSpPr>
                <p:cNvPr id="45" name="Straight Arrow Connector 44">
                  <a:extLst>
                    <a:ext uri="{FF2B5EF4-FFF2-40B4-BE49-F238E27FC236}">
                      <a16:creationId xmlns:a16="http://schemas.microsoft.com/office/drawing/2014/main" id="{CE53FC17-90F1-4133-BE11-89573D39F382}"/>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BDEE7887-C77A-4703-855D-C502D396CAC6}"/>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DA558C0D-5127-4934-BAA0-CEE6F1ED1D02}"/>
                    </a:ext>
                  </a:extLst>
                </p:cNvPr>
                <p:cNvCxnSpPr>
                  <a:cxnSpLocks/>
                  <a:endCxn id="6" idx="5"/>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72" name="Group 71">
              <a:extLst>
                <a:ext uri="{FF2B5EF4-FFF2-40B4-BE49-F238E27FC236}">
                  <a16:creationId xmlns:a16="http://schemas.microsoft.com/office/drawing/2014/main" id="{679D50CD-49FB-44EC-A63C-115EA4BF9352}"/>
                </a:ext>
              </a:extLst>
            </p:cNvPr>
            <p:cNvGrpSpPr/>
            <p:nvPr/>
          </p:nvGrpSpPr>
          <p:grpSpPr>
            <a:xfrm>
              <a:off x="6248400" y="4199852"/>
              <a:ext cx="1518138" cy="772196"/>
              <a:chOff x="6248400" y="4199852"/>
              <a:chExt cx="1518138" cy="772196"/>
            </a:xfrm>
          </p:grpSpPr>
          <p:grpSp>
            <p:nvGrpSpPr>
              <p:cNvPr id="29" name="Group 28">
                <a:extLst>
                  <a:ext uri="{FF2B5EF4-FFF2-40B4-BE49-F238E27FC236}">
                    <a16:creationId xmlns:a16="http://schemas.microsoft.com/office/drawing/2014/main" id="{F094A801-8052-439F-BC9E-9FD135F4A537}"/>
                  </a:ext>
                </a:extLst>
              </p:cNvPr>
              <p:cNvGrpSpPr/>
              <p:nvPr/>
            </p:nvGrpSpPr>
            <p:grpSpPr>
              <a:xfrm>
                <a:off x="6248400" y="4655523"/>
                <a:ext cx="1518138" cy="316525"/>
                <a:chOff x="3815862" y="5246074"/>
                <a:chExt cx="1518138" cy="316525"/>
              </a:xfrm>
            </p:grpSpPr>
            <p:sp>
              <p:nvSpPr>
                <p:cNvPr id="30" name="Oval 29">
                  <a:extLst>
                    <a:ext uri="{FF2B5EF4-FFF2-40B4-BE49-F238E27FC236}">
                      <a16:creationId xmlns:a16="http://schemas.microsoft.com/office/drawing/2014/main" id="{82C8C00C-22AD-4412-B88B-8D9D2054B16F}"/>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C7CE9D8-CF60-4CDE-A2FF-1DB00FD43C27}"/>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60C5F8C-C383-4442-BB0D-80BDBCA7DCB8}"/>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BF5893B7-8D90-465C-8FE3-434B2FC488AA}"/>
                  </a:ext>
                </a:extLst>
              </p:cNvPr>
              <p:cNvGrpSpPr/>
              <p:nvPr/>
            </p:nvGrpSpPr>
            <p:grpSpPr>
              <a:xfrm>
                <a:off x="6421314" y="4199852"/>
                <a:ext cx="1239717" cy="503302"/>
                <a:chOff x="4094284" y="4177138"/>
                <a:chExt cx="1239717" cy="503302"/>
              </a:xfrm>
            </p:grpSpPr>
            <p:cxnSp>
              <p:nvCxnSpPr>
                <p:cNvPr id="53" name="Straight Arrow Connector 52">
                  <a:extLst>
                    <a:ext uri="{FF2B5EF4-FFF2-40B4-BE49-F238E27FC236}">
                      <a16:creationId xmlns:a16="http://schemas.microsoft.com/office/drawing/2014/main" id="{888E3EAA-91A1-4898-BF6C-030474D31F7D}"/>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4" name="Straight Arrow Connector 53">
                  <a:extLst>
                    <a:ext uri="{FF2B5EF4-FFF2-40B4-BE49-F238E27FC236}">
                      <a16:creationId xmlns:a16="http://schemas.microsoft.com/office/drawing/2014/main" id="{11D316C7-36C2-4AE3-BF39-6EFB2BBCD819}"/>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5" name="Straight Arrow Connector 54">
                  <a:extLst>
                    <a:ext uri="{FF2B5EF4-FFF2-40B4-BE49-F238E27FC236}">
                      <a16:creationId xmlns:a16="http://schemas.microsoft.com/office/drawing/2014/main" id="{55E4BA12-7178-4A0B-A805-C8FED33252C4}"/>
                    </a:ext>
                  </a:extLst>
                </p:cNvPr>
                <p:cNvCxnSpPr>
                  <a:cxnSpLocks/>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69" name="Group 68">
              <a:extLst>
                <a:ext uri="{FF2B5EF4-FFF2-40B4-BE49-F238E27FC236}">
                  <a16:creationId xmlns:a16="http://schemas.microsoft.com/office/drawing/2014/main" id="{8A98914D-CA1A-4FFE-802B-C53CC39AA36C}"/>
                </a:ext>
              </a:extLst>
            </p:cNvPr>
            <p:cNvGrpSpPr/>
            <p:nvPr/>
          </p:nvGrpSpPr>
          <p:grpSpPr>
            <a:xfrm>
              <a:off x="3953607" y="2570280"/>
              <a:ext cx="1518138" cy="597147"/>
              <a:chOff x="3953607" y="2570280"/>
              <a:chExt cx="1518138" cy="597147"/>
            </a:xfrm>
          </p:grpSpPr>
          <p:grpSp>
            <p:nvGrpSpPr>
              <p:cNvPr id="37" name="Group 36">
                <a:extLst>
                  <a:ext uri="{FF2B5EF4-FFF2-40B4-BE49-F238E27FC236}">
                    <a16:creationId xmlns:a16="http://schemas.microsoft.com/office/drawing/2014/main" id="{F9B8E23E-11A2-42AD-9657-8AD574C02133}"/>
                  </a:ext>
                </a:extLst>
              </p:cNvPr>
              <p:cNvGrpSpPr/>
              <p:nvPr/>
            </p:nvGrpSpPr>
            <p:grpSpPr>
              <a:xfrm>
                <a:off x="3953607" y="2570280"/>
                <a:ext cx="1518138" cy="316525"/>
                <a:chOff x="3815862" y="5246074"/>
                <a:chExt cx="1518138" cy="316525"/>
              </a:xfrm>
            </p:grpSpPr>
            <p:sp>
              <p:nvSpPr>
                <p:cNvPr id="38" name="Oval 37">
                  <a:extLst>
                    <a:ext uri="{FF2B5EF4-FFF2-40B4-BE49-F238E27FC236}">
                      <a16:creationId xmlns:a16="http://schemas.microsoft.com/office/drawing/2014/main" id="{47A9E0E8-CF75-43F3-86B7-D2453F0CC143}"/>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D82314A-B510-46FB-87C6-4AEF5E161D7A}"/>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99625FC-6511-48AA-8E71-23726AEE4ECE}"/>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47338306-FB73-4689-B33D-D36A44076011}"/>
                  </a:ext>
                </a:extLst>
              </p:cNvPr>
              <p:cNvGrpSpPr/>
              <p:nvPr/>
            </p:nvGrpSpPr>
            <p:grpSpPr>
              <a:xfrm>
                <a:off x="4106007" y="2830444"/>
                <a:ext cx="1105575" cy="336983"/>
                <a:chOff x="4106007" y="2830444"/>
                <a:chExt cx="1105575" cy="336983"/>
              </a:xfrm>
            </p:grpSpPr>
            <p:cxnSp>
              <p:nvCxnSpPr>
                <p:cNvPr id="56" name="Straight Arrow Connector 55">
                  <a:extLst>
                    <a:ext uri="{FF2B5EF4-FFF2-40B4-BE49-F238E27FC236}">
                      <a16:creationId xmlns:a16="http://schemas.microsoft.com/office/drawing/2014/main" id="{F608CFDE-79F7-4AC8-B813-B0A042A9DB48}"/>
                    </a:ext>
                  </a:extLst>
                </p:cNvPr>
                <p:cNvCxnSpPr>
                  <a:cxnSpLocks/>
                  <a:endCxn id="38" idx="4"/>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15BBEDCE-6BE2-474F-84C8-84726998E987}"/>
                    </a:ext>
                  </a:extLst>
                </p:cNvPr>
                <p:cNvCxnSpPr>
                  <a:cxnSpLocks/>
                  <a:endCxn id="39" idx="4"/>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BE3DAFE2-F272-437D-82F1-38CFBAF64B49}"/>
                    </a:ext>
                  </a:extLst>
                </p:cNvPr>
                <p:cNvCxnSpPr>
                  <a:cxnSpLocks/>
                  <a:endCxn id="40" idx="3"/>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70" name="Group 69">
              <a:extLst>
                <a:ext uri="{FF2B5EF4-FFF2-40B4-BE49-F238E27FC236}">
                  <a16:creationId xmlns:a16="http://schemas.microsoft.com/office/drawing/2014/main" id="{C1AC3330-97BA-412A-8573-9EBE2C33B552}"/>
                </a:ext>
              </a:extLst>
            </p:cNvPr>
            <p:cNvGrpSpPr/>
            <p:nvPr/>
          </p:nvGrpSpPr>
          <p:grpSpPr>
            <a:xfrm>
              <a:off x="6248400" y="2559289"/>
              <a:ext cx="1518138" cy="600786"/>
              <a:chOff x="6248400" y="2559289"/>
              <a:chExt cx="1518138" cy="600786"/>
            </a:xfrm>
          </p:grpSpPr>
          <p:grpSp>
            <p:nvGrpSpPr>
              <p:cNvPr id="28" name="Group 27">
                <a:extLst>
                  <a:ext uri="{FF2B5EF4-FFF2-40B4-BE49-F238E27FC236}">
                    <a16:creationId xmlns:a16="http://schemas.microsoft.com/office/drawing/2014/main" id="{E7192520-A027-4F57-8F7E-611AEA27B374}"/>
                  </a:ext>
                </a:extLst>
              </p:cNvPr>
              <p:cNvGrpSpPr/>
              <p:nvPr/>
            </p:nvGrpSpPr>
            <p:grpSpPr>
              <a:xfrm>
                <a:off x="6248400" y="2559289"/>
                <a:ext cx="1518138" cy="316525"/>
                <a:chOff x="3815862" y="5246074"/>
                <a:chExt cx="1518138" cy="316525"/>
              </a:xfrm>
            </p:grpSpPr>
            <p:sp>
              <p:nvSpPr>
                <p:cNvPr id="22" name="Oval 21">
                  <a:extLst>
                    <a:ext uri="{FF2B5EF4-FFF2-40B4-BE49-F238E27FC236}">
                      <a16:creationId xmlns:a16="http://schemas.microsoft.com/office/drawing/2014/main" id="{A87A2184-F584-4FDE-9788-DCD9EF7F5E46}"/>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3347111-3B91-468D-9505-7DABFFBB346F}"/>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01AD12A-91FE-47B8-91B1-437D10E59A22}"/>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82B75414-3954-4A23-A7D6-1357CA7F019F}"/>
                  </a:ext>
                </a:extLst>
              </p:cNvPr>
              <p:cNvGrpSpPr/>
              <p:nvPr/>
            </p:nvGrpSpPr>
            <p:grpSpPr>
              <a:xfrm>
                <a:off x="6451750" y="2823092"/>
                <a:ext cx="1105575" cy="336983"/>
                <a:chOff x="4106007" y="2830444"/>
                <a:chExt cx="1105575" cy="336983"/>
              </a:xfrm>
            </p:grpSpPr>
            <p:cxnSp>
              <p:nvCxnSpPr>
                <p:cNvPr id="66" name="Straight Arrow Connector 65">
                  <a:extLst>
                    <a:ext uri="{FF2B5EF4-FFF2-40B4-BE49-F238E27FC236}">
                      <a16:creationId xmlns:a16="http://schemas.microsoft.com/office/drawing/2014/main" id="{2C1D5A61-4845-41B7-9490-D222CAE0E3E3}"/>
                    </a:ext>
                  </a:extLst>
                </p:cNvPr>
                <p:cNvCxnSpPr>
                  <a:cxnSpLocks/>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7" name="Straight Arrow Connector 66">
                  <a:extLst>
                    <a:ext uri="{FF2B5EF4-FFF2-40B4-BE49-F238E27FC236}">
                      <a16:creationId xmlns:a16="http://schemas.microsoft.com/office/drawing/2014/main" id="{990C6C62-17B0-43D6-81F6-04DB6A0FA7CA}"/>
                    </a:ext>
                  </a:extLst>
                </p:cNvPr>
                <p:cNvCxnSpPr>
                  <a:cxnSpLocks/>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8" name="Straight Arrow Connector 67">
                  <a:extLst>
                    <a:ext uri="{FF2B5EF4-FFF2-40B4-BE49-F238E27FC236}">
                      <a16:creationId xmlns:a16="http://schemas.microsoft.com/office/drawing/2014/main" id="{6B447554-6AB8-431F-BC7E-B02DD07F26A6}"/>
                    </a:ext>
                  </a:extLst>
                </p:cNvPr>
                <p:cNvCxnSpPr>
                  <a:cxnSpLocks/>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sp>
          <p:nvSpPr>
            <p:cNvPr id="73" name="TextBox 72">
              <a:extLst>
                <a:ext uri="{FF2B5EF4-FFF2-40B4-BE49-F238E27FC236}">
                  <a16:creationId xmlns:a16="http://schemas.microsoft.com/office/drawing/2014/main" id="{2862312E-DC70-47C3-9248-1C817FF4251A}"/>
                </a:ext>
              </a:extLst>
            </p:cNvPr>
            <p:cNvSpPr txBox="1"/>
            <p:nvPr/>
          </p:nvSpPr>
          <p:spPr>
            <a:xfrm>
              <a:off x="8200291" y="4602716"/>
              <a:ext cx="813043" cy="369332"/>
            </a:xfrm>
            <a:prstGeom prst="rect">
              <a:avLst/>
            </a:prstGeom>
            <a:noFill/>
          </p:spPr>
          <p:txBody>
            <a:bodyPr wrap="none" rtlCol="0">
              <a:spAutoFit/>
            </a:bodyPr>
            <a:lstStyle/>
            <a:p>
              <a:r>
                <a:rPr lang="en-US" dirty="0"/>
                <a:t>Inputs</a:t>
              </a:r>
            </a:p>
          </p:txBody>
        </p:sp>
        <p:sp>
          <p:nvSpPr>
            <p:cNvPr id="74" name="TextBox 73">
              <a:extLst>
                <a:ext uri="{FF2B5EF4-FFF2-40B4-BE49-F238E27FC236}">
                  <a16:creationId xmlns:a16="http://schemas.microsoft.com/office/drawing/2014/main" id="{E71193F2-B42B-4F31-B8B7-07BF7A726B13}"/>
                </a:ext>
              </a:extLst>
            </p:cNvPr>
            <p:cNvSpPr txBox="1"/>
            <p:nvPr/>
          </p:nvSpPr>
          <p:spPr>
            <a:xfrm>
              <a:off x="8080607" y="2517473"/>
              <a:ext cx="992579" cy="369332"/>
            </a:xfrm>
            <a:prstGeom prst="rect">
              <a:avLst/>
            </a:prstGeom>
            <a:noFill/>
          </p:spPr>
          <p:txBody>
            <a:bodyPr wrap="none" rtlCol="0">
              <a:spAutoFit/>
            </a:bodyPr>
            <a:lstStyle/>
            <a:p>
              <a:r>
                <a:rPr lang="en-US" dirty="0"/>
                <a:t>Outputs</a:t>
              </a:r>
            </a:p>
          </p:txBody>
        </p:sp>
        <p:sp>
          <p:nvSpPr>
            <p:cNvPr id="75" name="Oval 74">
              <a:extLst>
                <a:ext uri="{FF2B5EF4-FFF2-40B4-BE49-F238E27FC236}">
                  <a16:creationId xmlns:a16="http://schemas.microsoft.com/office/drawing/2014/main" id="{D3BF5201-3A0A-44C2-BC64-F0768AA57A41}"/>
                </a:ext>
              </a:extLst>
            </p:cNvPr>
            <p:cNvSpPr/>
            <p:nvPr/>
          </p:nvSpPr>
          <p:spPr>
            <a:xfrm>
              <a:off x="5166945" y="5210909"/>
              <a:ext cx="1512277" cy="914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Working Memory</a:t>
              </a:r>
            </a:p>
          </p:txBody>
        </p:sp>
        <p:sp>
          <p:nvSpPr>
            <p:cNvPr id="77" name="Freeform: Shape 76">
              <a:extLst>
                <a:ext uri="{FF2B5EF4-FFF2-40B4-BE49-F238E27FC236}">
                  <a16:creationId xmlns:a16="http://schemas.microsoft.com/office/drawing/2014/main" id="{01FA9C89-C9EA-483E-B1A3-1BDA62D53487}"/>
                </a:ext>
              </a:extLst>
            </p:cNvPr>
            <p:cNvSpPr/>
            <p:nvPr/>
          </p:nvSpPr>
          <p:spPr>
            <a:xfrm>
              <a:off x="5079021" y="3969732"/>
              <a:ext cx="712179" cy="1223592"/>
            </a:xfrm>
            <a:custGeom>
              <a:avLst/>
              <a:gdLst>
                <a:gd name="connsiteX0" fmla="*/ 586154 w 586154"/>
                <a:gd name="connsiteY0" fmla="*/ 1152245 h 1152245"/>
                <a:gd name="connsiteX1" fmla="*/ 433754 w 586154"/>
                <a:gd name="connsiteY1" fmla="*/ 495753 h 1152245"/>
                <a:gd name="connsiteX2" fmla="*/ 246185 w 586154"/>
                <a:gd name="connsiteY2" fmla="*/ 144060 h 1152245"/>
                <a:gd name="connsiteX3" fmla="*/ 128954 w 586154"/>
                <a:gd name="connsiteY3" fmla="*/ 38553 h 1152245"/>
                <a:gd name="connsiteX4" fmla="*/ 46892 w 586154"/>
                <a:gd name="connsiteY4" fmla="*/ 3384 h 1152245"/>
                <a:gd name="connsiteX5" fmla="*/ 0 w 586154"/>
                <a:gd name="connsiteY5" fmla="*/ 3384 h 11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154" h="1152245">
                  <a:moveTo>
                    <a:pt x="586154" y="1152245"/>
                  </a:moveTo>
                  <a:cubicBezTo>
                    <a:pt x="538284" y="908014"/>
                    <a:pt x="490415" y="663784"/>
                    <a:pt x="433754" y="495753"/>
                  </a:cubicBezTo>
                  <a:cubicBezTo>
                    <a:pt x="377093" y="327722"/>
                    <a:pt x="296985" y="220260"/>
                    <a:pt x="246185" y="144060"/>
                  </a:cubicBezTo>
                  <a:cubicBezTo>
                    <a:pt x="195385" y="67860"/>
                    <a:pt x="162169" y="61999"/>
                    <a:pt x="128954" y="38553"/>
                  </a:cubicBezTo>
                  <a:cubicBezTo>
                    <a:pt x="95738" y="15107"/>
                    <a:pt x="68384" y="9245"/>
                    <a:pt x="46892" y="3384"/>
                  </a:cubicBezTo>
                  <a:cubicBezTo>
                    <a:pt x="25400" y="-2478"/>
                    <a:pt x="12700" y="453"/>
                    <a:pt x="0" y="33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654F2151-8BD3-494F-9102-CDCAD8021CF9}"/>
                </a:ext>
              </a:extLst>
            </p:cNvPr>
            <p:cNvSpPr/>
            <p:nvPr/>
          </p:nvSpPr>
          <p:spPr>
            <a:xfrm>
              <a:off x="5978769" y="3897924"/>
              <a:ext cx="509954" cy="1295399"/>
            </a:xfrm>
            <a:custGeom>
              <a:avLst/>
              <a:gdLst>
                <a:gd name="connsiteX0" fmla="*/ 0 w 386862"/>
                <a:gd name="connsiteY0" fmla="*/ 1148861 h 1148861"/>
                <a:gd name="connsiteX1" fmla="*/ 58616 w 386862"/>
                <a:gd name="connsiteY1" fmla="*/ 457200 h 1148861"/>
                <a:gd name="connsiteX2" fmla="*/ 199293 w 386862"/>
                <a:gd name="connsiteY2" fmla="*/ 152400 h 1148861"/>
                <a:gd name="connsiteX3" fmla="*/ 386862 w 386862"/>
                <a:gd name="connsiteY3" fmla="*/ 0 h 1148861"/>
              </a:gdLst>
              <a:ahLst/>
              <a:cxnLst>
                <a:cxn ang="0">
                  <a:pos x="connsiteX0" y="connsiteY0"/>
                </a:cxn>
                <a:cxn ang="0">
                  <a:pos x="connsiteX1" y="connsiteY1"/>
                </a:cxn>
                <a:cxn ang="0">
                  <a:pos x="connsiteX2" y="connsiteY2"/>
                </a:cxn>
                <a:cxn ang="0">
                  <a:pos x="connsiteX3" y="connsiteY3"/>
                </a:cxn>
              </a:cxnLst>
              <a:rect l="l" t="t" r="r" b="b"/>
              <a:pathLst>
                <a:path w="386862" h="1148861">
                  <a:moveTo>
                    <a:pt x="0" y="1148861"/>
                  </a:moveTo>
                  <a:cubicBezTo>
                    <a:pt x="12700" y="886069"/>
                    <a:pt x="25401" y="623277"/>
                    <a:pt x="58616" y="457200"/>
                  </a:cubicBezTo>
                  <a:cubicBezTo>
                    <a:pt x="91831" y="291123"/>
                    <a:pt x="144585" y="228600"/>
                    <a:pt x="199293" y="152400"/>
                  </a:cubicBezTo>
                  <a:cubicBezTo>
                    <a:pt x="254001" y="76200"/>
                    <a:pt x="320431" y="38100"/>
                    <a:pt x="38686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174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114"/>
            <a:ext cx="8229600" cy="1537020"/>
          </a:xfrm>
        </p:spPr>
        <p:txBody>
          <a:bodyPr>
            <a:normAutofit/>
          </a:bodyPr>
          <a:lstStyle/>
          <a:p>
            <a:r>
              <a:rPr lang="en-US" dirty="0"/>
              <a:t>Symbolic Knowledge Structures and Intuitive Knowledge Structures </a:t>
            </a:r>
            <a:endParaRPr lang="en-US" dirty="0">
              <a:solidFill>
                <a:srgbClr val="0070C0"/>
              </a:solidFill>
            </a:endParaRPr>
          </a:p>
        </p:txBody>
      </p:sp>
      <p:sp>
        <p:nvSpPr>
          <p:cNvPr id="3" name="Content Placeholder 2"/>
          <p:cNvSpPr>
            <a:spLocks noGrp="1"/>
          </p:cNvSpPr>
          <p:nvPr>
            <p:ph idx="1"/>
          </p:nvPr>
        </p:nvSpPr>
        <p:spPr>
          <a:xfrm>
            <a:off x="228600" y="1942134"/>
            <a:ext cx="8610600" cy="4534865"/>
          </a:xfrm>
        </p:spPr>
        <p:txBody>
          <a:bodyPr>
            <a:normAutofit/>
          </a:bodyPr>
          <a:lstStyle/>
          <a:p>
            <a:r>
              <a:rPr lang="en-US" dirty="0">
                <a:solidFill>
                  <a:schemeClr val="tx2">
                    <a:lumMod val="75000"/>
                  </a:schemeClr>
                </a:solidFill>
              </a:rPr>
              <a:t>Thesis:  </a:t>
            </a:r>
            <a:r>
              <a:rPr lang="en-US" dirty="0"/>
              <a:t>Two distinct types of knowledge structures are present in the brain:  </a:t>
            </a:r>
          </a:p>
          <a:p>
            <a:pPr lvl="1"/>
            <a:r>
              <a:rPr lang="en-US" sz="2200" dirty="0">
                <a:solidFill>
                  <a:schemeClr val="tx2">
                    <a:lumMod val="75000"/>
                  </a:schemeClr>
                </a:solidFill>
              </a:rPr>
              <a:t>Symbolic Knowledge Structures (SKSs)</a:t>
            </a:r>
            <a:r>
              <a:rPr lang="en-US" sz="2200" dirty="0"/>
              <a:t>, used for formal, symbolic reasoning.</a:t>
            </a:r>
          </a:p>
          <a:p>
            <a:pPr lvl="1"/>
            <a:r>
              <a:rPr lang="en-US" sz="2200" dirty="0">
                <a:solidFill>
                  <a:schemeClr val="tx2">
                    <a:lumMod val="75000"/>
                  </a:schemeClr>
                </a:solidFill>
              </a:rPr>
              <a:t>Intuitive Knowledge Structures (IKSs), </a:t>
            </a:r>
            <a:r>
              <a:rPr lang="en-US" sz="2200" dirty="0"/>
              <a:t>used for drawing informal associations.</a:t>
            </a:r>
          </a:p>
          <a:p>
            <a:pPr lvl="1"/>
            <a:endParaRPr lang="en-US" dirty="0"/>
          </a:p>
        </p:txBody>
      </p:sp>
      <p:pic>
        <p:nvPicPr>
          <p:cNvPr id="4" name="Picture 2">
            <a:extLst>
              <a:ext uri="{FF2B5EF4-FFF2-40B4-BE49-F238E27FC236}">
                <a16:creationId xmlns:a16="http://schemas.microsoft.com/office/drawing/2014/main" id="{F3D7A3DB-10EE-48C4-B5B7-437480776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316754"/>
            <a:ext cx="3810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D20929BA-C5A5-464B-8CF4-D2AF29AA1903}"/>
              </a:ext>
            </a:extLst>
          </p:cNvPr>
          <p:cNvSpPr txBox="1">
            <a:spLocks/>
          </p:cNvSpPr>
          <p:nvPr/>
        </p:nvSpPr>
        <p:spPr>
          <a:xfrm>
            <a:off x="228600" y="4316754"/>
            <a:ext cx="4800600" cy="2160245"/>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Paper contains preliminary ideas for modeling, analyzing these using SNNs, and two examples.</a:t>
            </a:r>
          </a:p>
          <a:p>
            <a:r>
              <a:rPr lang="en-US" dirty="0"/>
              <a:t>Much more to be done, to  complete the theory, and to relate to actual brains.</a:t>
            </a:r>
          </a:p>
          <a:p>
            <a:endParaRPr lang="en-US" dirty="0"/>
          </a:p>
        </p:txBody>
      </p:sp>
    </p:spTree>
    <p:extLst>
      <p:ext uri="{BB962C8B-B14F-4D97-AF65-F5344CB8AC3E}">
        <p14:creationId xmlns:p14="http://schemas.microsoft.com/office/powerpoint/2010/main" val="2173586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dirty="0"/>
              <a:t>Model</a:t>
            </a:r>
          </a:p>
        </p:txBody>
      </p:sp>
      <p:sp>
        <p:nvSpPr>
          <p:cNvPr id="3" name="Content Placeholder 2"/>
          <p:cNvSpPr>
            <a:spLocks noGrp="1"/>
          </p:cNvSpPr>
          <p:nvPr>
            <p:ph idx="1"/>
          </p:nvPr>
        </p:nvSpPr>
        <p:spPr>
          <a:xfrm>
            <a:off x="152400" y="1276354"/>
            <a:ext cx="8839200" cy="2486659"/>
          </a:xfrm>
        </p:spPr>
        <p:txBody>
          <a:bodyPr>
            <a:normAutofit/>
          </a:bodyPr>
          <a:lstStyle/>
          <a:p>
            <a:r>
              <a:rPr lang="en-US" dirty="0"/>
              <a:t>IKS supports intuitive reasoning, which is more like following associations.</a:t>
            </a:r>
          </a:p>
          <a:p>
            <a:r>
              <a:rPr lang="en-US" dirty="0"/>
              <a:t>SKS supports logical, precise reasoning.</a:t>
            </a:r>
          </a:p>
          <a:p>
            <a:r>
              <a:rPr lang="en-US" dirty="0"/>
              <a:t>IKS is present in many animals.</a:t>
            </a:r>
          </a:p>
          <a:p>
            <a:r>
              <a:rPr lang="en-US" dirty="0"/>
              <a:t>Lexicon and SKS are mostly characteristic of humans.</a:t>
            </a:r>
          </a:p>
        </p:txBody>
      </p:sp>
      <p:sp>
        <p:nvSpPr>
          <p:cNvPr id="5" name="Content Placeholder 2">
            <a:extLst>
              <a:ext uri="{FF2B5EF4-FFF2-40B4-BE49-F238E27FC236}">
                <a16:creationId xmlns:a16="http://schemas.microsoft.com/office/drawing/2014/main" id="{0FC6BE33-4A55-4A38-BFA2-F25EC700F0F3}"/>
              </a:ext>
            </a:extLst>
          </p:cNvPr>
          <p:cNvSpPr txBox="1">
            <a:spLocks/>
          </p:cNvSpPr>
          <p:nvPr/>
        </p:nvSpPr>
        <p:spPr>
          <a:xfrm>
            <a:off x="152400" y="4419600"/>
            <a:ext cx="4870938" cy="228599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a:p>
        </p:txBody>
      </p:sp>
      <p:grpSp>
        <p:nvGrpSpPr>
          <p:cNvPr id="81" name="Group 80">
            <a:extLst>
              <a:ext uri="{FF2B5EF4-FFF2-40B4-BE49-F238E27FC236}">
                <a16:creationId xmlns:a16="http://schemas.microsoft.com/office/drawing/2014/main" id="{BEC75D25-5E0E-4AEA-A77C-EADC1F3FA61B}"/>
              </a:ext>
            </a:extLst>
          </p:cNvPr>
          <p:cNvGrpSpPr/>
          <p:nvPr/>
        </p:nvGrpSpPr>
        <p:grpSpPr>
          <a:xfrm>
            <a:off x="738791" y="3657600"/>
            <a:ext cx="7666417" cy="2822336"/>
            <a:chOff x="1406769" y="2517473"/>
            <a:chExt cx="7666417" cy="3607836"/>
          </a:xfrm>
        </p:grpSpPr>
        <p:grpSp>
          <p:nvGrpSpPr>
            <p:cNvPr id="21" name="Group 20">
              <a:extLst>
                <a:ext uri="{FF2B5EF4-FFF2-40B4-BE49-F238E27FC236}">
                  <a16:creationId xmlns:a16="http://schemas.microsoft.com/office/drawing/2014/main" id="{57A7744A-9CBC-48A2-B6E9-EF8797482EF9}"/>
                </a:ext>
              </a:extLst>
            </p:cNvPr>
            <p:cNvGrpSpPr/>
            <p:nvPr/>
          </p:nvGrpSpPr>
          <p:grpSpPr>
            <a:xfrm>
              <a:off x="1406769" y="3071445"/>
              <a:ext cx="6365631" cy="1295400"/>
              <a:chOff x="1406769" y="3071445"/>
              <a:chExt cx="6365631" cy="1295400"/>
            </a:xfrm>
          </p:grpSpPr>
          <p:sp>
            <p:nvSpPr>
              <p:cNvPr id="6" name="Oval 5">
                <a:extLst>
                  <a:ext uri="{FF2B5EF4-FFF2-40B4-BE49-F238E27FC236}">
                    <a16:creationId xmlns:a16="http://schemas.microsoft.com/office/drawing/2014/main" id="{024875F9-9B8E-402C-8605-3196D1209B9D}"/>
                  </a:ext>
                </a:extLst>
              </p:cNvPr>
              <p:cNvSpPr/>
              <p:nvPr/>
            </p:nvSpPr>
            <p:spPr>
              <a:xfrm>
                <a:off x="38100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SKS</a:t>
                </a:r>
              </a:p>
            </p:txBody>
          </p:sp>
          <p:sp>
            <p:nvSpPr>
              <p:cNvPr id="7" name="Oval 6">
                <a:extLst>
                  <a:ext uri="{FF2B5EF4-FFF2-40B4-BE49-F238E27FC236}">
                    <a16:creationId xmlns:a16="http://schemas.microsoft.com/office/drawing/2014/main" id="{AE23EE11-8423-487C-A822-7E4C6DAC1B8F}"/>
                  </a:ext>
                </a:extLst>
              </p:cNvPr>
              <p:cNvSpPr/>
              <p:nvPr/>
            </p:nvSpPr>
            <p:spPr>
              <a:xfrm>
                <a:off x="62484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IKS</a:t>
                </a:r>
              </a:p>
            </p:txBody>
          </p:sp>
          <p:sp>
            <p:nvSpPr>
              <p:cNvPr id="8" name="Oval 7">
                <a:extLst>
                  <a:ext uri="{FF2B5EF4-FFF2-40B4-BE49-F238E27FC236}">
                    <a16:creationId xmlns:a16="http://schemas.microsoft.com/office/drawing/2014/main" id="{8DA76B88-A12F-4A96-B7F6-4AD20084B73D}"/>
                  </a:ext>
                </a:extLst>
              </p:cNvPr>
              <p:cNvSpPr/>
              <p:nvPr/>
            </p:nvSpPr>
            <p:spPr>
              <a:xfrm>
                <a:off x="1406769"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Lexicon</a:t>
                </a:r>
              </a:p>
            </p:txBody>
          </p:sp>
          <p:cxnSp>
            <p:nvCxnSpPr>
              <p:cNvPr id="15" name="Straight Connector 14">
                <a:extLst>
                  <a:ext uri="{FF2B5EF4-FFF2-40B4-BE49-F238E27FC236}">
                    <a16:creationId xmlns:a16="http://schemas.microsoft.com/office/drawing/2014/main" id="{40CF42B7-A9E7-4426-B6F6-B0B992F2C201}"/>
                  </a:ext>
                </a:extLst>
              </p:cNvPr>
              <p:cNvCxnSpPr>
                <a:cxnSpLocks/>
                <a:stCxn id="8" idx="6"/>
              </p:cNvCxnSpPr>
              <p:nvPr/>
            </p:nvCxnSpPr>
            <p:spPr>
              <a:xfrm>
                <a:off x="2930769" y="3719145"/>
                <a:ext cx="914400"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3BEF69E3-E12D-47FB-B3E2-BD0A226F6ACE}"/>
                  </a:ext>
                </a:extLst>
              </p:cNvPr>
              <p:cNvCxnSpPr>
                <a:cxnSpLocks/>
              </p:cNvCxnSpPr>
              <p:nvPr/>
            </p:nvCxnSpPr>
            <p:spPr>
              <a:xfrm>
                <a:off x="5334000" y="3719145"/>
                <a:ext cx="914400" cy="0"/>
              </a:xfrm>
              <a:prstGeom prst="line">
                <a:avLst/>
              </a:prstGeom>
            </p:spPr>
            <p:style>
              <a:lnRef idx="2">
                <a:schemeClr val="dk1"/>
              </a:lnRef>
              <a:fillRef idx="0">
                <a:schemeClr val="dk1"/>
              </a:fillRef>
              <a:effectRef idx="1">
                <a:schemeClr val="dk1"/>
              </a:effectRef>
              <a:fontRef idx="minor">
                <a:schemeClr val="tx1"/>
              </a:fontRef>
            </p:style>
          </p:cxnSp>
        </p:grpSp>
        <p:grpSp>
          <p:nvGrpSpPr>
            <p:cNvPr id="71" name="Group 70">
              <a:extLst>
                <a:ext uri="{FF2B5EF4-FFF2-40B4-BE49-F238E27FC236}">
                  <a16:creationId xmlns:a16="http://schemas.microsoft.com/office/drawing/2014/main" id="{02C547A3-2E78-4EBC-BEE3-8D041A21461B}"/>
                </a:ext>
              </a:extLst>
            </p:cNvPr>
            <p:cNvGrpSpPr/>
            <p:nvPr/>
          </p:nvGrpSpPr>
          <p:grpSpPr>
            <a:xfrm>
              <a:off x="3956538" y="4177138"/>
              <a:ext cx="1518138" cy="794910"/>
              <a:chOff x="3956538" y="4177138"/>
              <a:chExt cx="1518138" cy="794910"/>
            </a:xfrm>
          </p:grpSpPr>
          <p:grpSp>
            <p:nvGrpSpPr>
              <p:cNvPr id="33" name="Group 32">
                <a:extLst>
                  <a:ext uri="{FF2B5EF4-FFF2-40B4-BE49-F238E27FC236}">
                    <a16:creationId xmlns:a16="http://schemas.microsoft.com/office/drawing/2014/main" id="{4AD31942-7303-442A-97F9-12E530F58E17}"/>
                  </a:ext>
                </a:extLst>
              </p:cNvPr>
              <p:cNvGrpSpPr/>
              <p:nvPr/>
            </p:nvGrpSpPr>
            <p:grpSpPr>
              <a:xfrm>
                <a:off x="3956538" y="4655523"/>
                <a:ext cx="1518138" cy="316525"/>
                <a:chOff x="3815862" y="5246074"/>
                <a:chExt cx="1518138" cy="316525"/>
              </a:xfrm>
            </p:grpSpPr>
            <p:sp>
              <p:nvSpPr>
                <p:cNvPr id="34" name="Oval 33">
                  <a:extLst>
                    <a:ext uri="{FF2B5EF4-FFF2-40B4-BE49-F238E27FC236}">
                      <a16:creationId xmlns:a16="http://schemas.microsoft.com/office/drawing/2014/main" id="{DB09B3A3-C35C-49DC-9FF7-A398EC3E862A}"/>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F9E2B4C-8391-4D7D-9309-AE3733CAD2BC}"/>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2FF7839-668C-4A66-B074-8BE700FBA784}"/>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E70F0ACF-C1A2-4413-83A5-CBF489606CE3}"/>
                  </a:ext>
                </a:extLst>
              </p:cNvPr>
              <p:cNvGrpSpPr/>
              <p:nvPr/>
            </p:nvGrpSpPr>
            <p:grpSpPr>
              <a:xfrm>
                <a:off x="4094284" y="4177138"/>
                <a:ext cx="1239717" cy="503302"/>
                <a:chOff x="4094284" y="4177138"/>
                <a:chExt cx="1239717" cy="503302"/>
              </a:xfrm>
            </p:grpSpPr>
            <p:cxnSp>
              <p:nvCxnSpPr>
                <p:cNvPr id="45" name="Straight Arrow Connector 44">
                  <a:extLst>
                    <a:ext uri="{FF2B5EF4-FFF2-40B4-BE49-F238E27FC236}">
                      <a16:creationId xmlns:a16="http://schemas.microsoft.com/office/drawing/2014/main" id="{CE53FC17-90F1-4133-BE11-89573D39F382}"/>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BDEE7887-C77A-4703-855D-C502D396CAC6}"/>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DA558C0D-5127-4934-BAA0-CEE6F1ED1D02}"/>
                    </a:ext>
                  </a:extLst>
                </p:cNvPr>
                <p:cNvCxnSpPr>
                  <a:cxnSpLocks/>
                  <a:endCxn id="6" idx="5"/>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72" name="Group 71">
              <a:extLst>
                <a:ext uri="{FF2B5EF4-FFF2-40B4-BE49-F238E27FC236}">
                  <a16:creationId xmlns:a16="http://schemas.microsoft.com/office/drawing/2014/main" id="{679D50CD-49FB-44EC-A63C-115EA4BF9352}"/>
                </a:ext>
              </a:extLst>
            </p:cNvPr>
            <p:cNvGrpSpPr/>
            <p:nvPr/>
          </p:nvGrpSpPr>
          <p:grpSpPr>
            <a:xfrm>
              <a:off x="6248400" y="4199852"/>
              <a:ext cx="1518138" cy="772196"/>
              <a:chOff x="6248400" y="4199852"/>
              <a:chExt cx="1518138" cy="772196"/>
            </a:xfrm>
          </p:grpSpPr>
          <p:grpSp>
            <p:nvGrpSpPr>
              <p:cNvPr id="29" name="Group 28">
                <a:extLst>
                  <a:ext uri="{FF2B5EF4-FFF2-40B4-BE49-F238E27FC236}">
                    <a16:creationId xmlns:a16="http://schemas.microsoft.com/office/drawing/2014/main" id="{F094A801-8052-439F-BC9E-9FD135F4A537}"/>
                  </a:ext>
                </a:extLst>
              </p:cNvPr>
              <p:cNvGrpSpPr/>
              <p:nvPr/>
            </p:nvGrpSpPr>
            <p:grpSpPr>
              <a:xfrm>
                <a:off x="6248400" y="4655523"/>
                <a:ext cx="1518138" cy="316525"/>
                <a:chOff x="3815862" y="5246074"/>
                <a:chExt cx="1518138" cy="316525"/>
              </a:xfrm>
            </p:grpSpPr>
            <p:sp>
              <p:nvSpPr>
                <p:cNvPr id="30" name="Oval 29">
                  <a:extLst>
                    <a:ext uri="{FF2B5EF4-FFF2-40B4-BE49-F238E27FC236}">
                      <a16:creationId xmlns:a16="http://schemas.microsoft.com/office/drawing/2014/main" id="{82C8C00C-22AD-4412-B88B-8D9D2054B16F}"/>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C7CE9D8-CF60-4CDE-A2FF-1DB00FD43C27}"/>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60C5F8C-C383-4442-BB0D-80BDBCA7DCB8}"/>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BF5893B7-8D90-465C-8FE3-434B2FC488AA}"/>
                  </a:ext>
                </a:extLst>
              </p:cNvPr>
              <p:cNvGrpSpPr/>
              <p:nvPr/>
            </p:nvGrpSpPr>
            <p:grpSpPr>
              <a:xfrm>
                <a:off x="6421314" y="4199852"/>
                <a:ext cx="1239717" cy="503302"/>
                <a:chOff x="4094284" y="4177138"/>
                <a:chExt cx="1239717" cy="503302"/>
              </a:xfrm>
            </p:grpSpPr>
            <p:cxnSp>
              <p:nvCxnSpPr>
                <p:cNvPr id="53" name="Straight Arrow Connector 52">
                  <a:extLst>
                    <a:ext uri="{FF2B5EF4-FFF2-40B4-BE49-F238E27FC236}">
                      <a16:creationId xmlns:a16="http://schemas.microsoft.com/office/drawing/2014/main" id="{888E3EAA-91A1-4898-BF6C-030474D31F7D}"/>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4" name="Straight Arrow Connector 53">
                  <a:extLst>
                    <a:ext uri="{FF2B5EF4-FFF2-40B4-BE49-F238E27FC236}">
                      <a16:creationId xmlns:a16="http://schemas.microsoft.com/office/drawing/2014/main" id="{11D316C7-36C2-4AE3-BF39-6EFB2BBCD819}"/>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5" name="Straight Arrow Connector 54">
                  <a:extLst>
                    <a:ext uri="{FF2B5EF4-FFF2-40B4-BE49-F238E27FC236}">
                      <a16:creationId xmlns:a16="http://schemas.microsoft.com/office/drawing/2014/main" id="{55E4BA12-7178-4A0B-A805-C8FED33252C4}"/>
                    </a:ext>
                  </a:extLst>
                </p:cNvPr>
                <p:cNvCxnSpPr>
                  <a:cxnSpLocks/>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69" name="Group 68">
              <a:extLst>
                <a:ext uri="{FF2B5EF4-FFF2-40B4-BE49-F238E27FC236}">
                  <a16:creationId xmlns:a16="http://schemas.microsoft.com/office/drawing/2014/main" id="{8A98914D-CA1A-4FFE-802B-C53CC39AA36C}"/>
                </a:ext>
              </a:extLst>
            </p:cNvPr>
            <p:cNvGrpSpPr/>
            <p:nvPr/>
          </p:nvGrpSpPr>
          <p:grpSpPr>
            <a:xfrm>
              <a:off x="3953607" y="2570280"/>
              <a:ext cx="1518138" cy="597147"/>
              <a:chOff x="3953607" y="2570280"/>
              <a:chExt cx="1518138" cy="597147"/>
            </a:xfrm>
          </p:grpSpPr>
          <p:grpSp>
            <p:nvGrpSpPr>
              <p:cNvPr id="37" name="Group 36">
                <a:extLst>
                  <a:ext uri="{FF2B5EF4-FFF2-40B4-BE49-F238E27FC236}">
                    <a16:creationId xmlns:a16="http://schemas.microsoft.com/office/drawing/2014/main" id="{F9B8E23E-11A2-42AD-9657-8AD574C02133}"/>
                  </a:ext>
                </a:extLst>
              </p:cNvPr>
              <p:cNvGrpSpPr/>
              <p:nvPr/>
            </p:nvGrpSpPr>
            <p:grpSpPr>
              <a:xfrm>
                <a:off x="3953607" y="2570280"/>
                <a:ext cx="1518138" cy="316525"/>
                <a:chOff x="3815862" y="5246074"/>
                <a:chExt cx="1518138" cy="316525"/>
              </a:xfrm>
            </p:grpSpPr>
            <p:sp>
              <p:nvSpPr>
                <p:cNvPr id="38" name="Oval 37">
                  <a:extLst>
                    <a:ext uri="{FF2B5EF4-FFF2-40B4-BE49-F238E27FC236}">
                      <a16:creationId xmlns:a16="http://schemas.microsoft.com/office/drawing/2014/main" id="{47A9E0E8-CF75-43F3-86B7-D2453F0CC143}"/>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D82314A-B510-46FB-87C6-4AEF5E161D7A}"/>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99625FC-6511-48AA-8E71-23726AEE4ECE}"/>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47338306-FB73-4689-B33D-D36A44076011}"/>
                  </a:ext>
                </a:extLst>
              </p:cNvPr>
              <p:cNvGrpSpPr/>
              <p:nvPr/>
            </p:nvGrpSpPr>
            <p:grpSpPr>
              <a:xfrm>
                <a:off x="4106007" y="2830444"/>
                <a:ext cx="1105575" cy="336983"/>
                <a:chOff x="4106007" y="2830444"/>
                <a:chExt cx="1105575" cy="336983"/>
              </a:xfrm>
            </p:grpSpPr>
            <p:cxnSp>
              <p:nvCxnSpPr>
                <p:cNvPr id="56" name="Straight Arrow Connector 55">
                  <a:extLst>
                    <a:ext uri="{FF2B5EF4-FFF2-40B4-BE49-F238E27FC236}">
                      <a16:creationId xmlns:a16="http://schemas.microsoft.com/office/drawing/2014/main" id="{F608CFDE-79F7-4AC8-B813-B0A042A9DB48}"/>
                    </a:ext>
                  </a:extLst>
                </p:cNvPr>
                <p:cNvCxnSpPr>
                  <a:cxnSpLocks/>
                  <a:endCxn id="38" idx="4"/>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15BBEDCE-6BE2-474F-84C8-84726998E987}"/>
                    </a:ext>
                  </a:extLst>
                </p:cNvPr>
                <p:cNvCxnSpPr>
                  <a:cxnSpLocks/>
                  <a:endCxn id="39" idx="4"/>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BE3DAFE2-F272-437D-82F1-38CFBAF64B49}"/>
                    </a:ext>
                  </a:extLst>
                </p:cNvPr>
                <p:cNvCxnSpPr>
                  <a:cxnSpLocks/>
                  <a:endCxn id="40" idx="3"/>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70" name="Group 69">
              <a:extLst>
                <a:ext uri="{FF2B5EF4-FFF2-40B4-BE49-F238E27FC236}">
                  <a16:creationId xmlns:a16="http://schemas.microsoft.com/office/drawing/2014/main" id="{C1AC3330-97BA-412A-8573-9EBE2C33B552}"/>
                </a:ext>
              </a:extLst>
            </p:cNvPr>
            <p:cNvGrpSpPr/>
            <p:nvPr/>
          </p:nvGrpSpPr>
          <p:grpSpPr>
            <a:xfrm>
              <a:off x="6248400" y="2559289"/>
              <a:ext cx="1518138" cy="600786"/>
              <a:chOff x="6248400" y="2559289"/>
              <a:chExt cx="1518138" cy="600786"/>
            </a:xfrm>
          </p:grpSpPr>
          <p:grpSp>
            <p:nvGrpSpPr>
              <p:cNvPr id="28" name="Group 27">
                <a:extLst>
                  <a:ext uri="{FF2B5EF4-FFF2-40B4-BE49-F238E27FC236}">
                    <a16:creationId xmlns:a16="http://schemas.microsoft.com/office/drawing/2014/main" id="{E7192520-A027-4F57-8F7E-611AEA27B374}"/>
                  </a:ext>
                </a:extLst>
              </p:cNvPr>
              <p:cNvGrpSpPr/>
              <p:nvPr/>
            </p:nvGrpSpPr>
            <p:grpSpPr>
              <a:xfrm>
                <a:off x="6248400" y="2559289"/>
                <a:ext cx="1518138" cy="316525"/>
                <a:chOff x="3815862" y="5246074"/>
                <a:chExt cx="1518138" cy="316525"/>
              </a:xfrm>
            </p:grpSpPr>
            <p:sp>
              <p:nvSpPr>
                <p:cNvPr id="22" name="Oval 21">
                  <a:extLst>
                    <a:ext uri="{FF2B5EF4-FFF2-40B4-BE49-F238E27FC236}">
                      <a16:creationId xmlns:a16="http://schemas.microsoft.com/office/drawing/2014/main" id="{A87A2184-F584-4FDE-9788-DCD9EF7F5E46}"/>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3347111-3B91-468D-9505-7DABFFBB346F}"/>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01AD12A-91FE-47B8-91B1-437D10E59A22}"/>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82B75414-3954-4A23-A7D6-1357CA7F019F}"/>
                  </a:ext>
                </a:extLst>
              </p:cNvPr>
              <p:cNvGrpSpPr/>
              <p:nvPr/>
            </p:nvGrpSpPr>
            <p:grpSpPr>
              <a:xfrm>
                <a:off x="6451750" y="2823092"/>
                <a:ext cx="1105575" cy="336983"/>
                <a:chOff x="4106007" y="2830444"/>
                <a:chExt cx="1105575" cy="336983"/>
              </a:xfrm>
            </p:grpSpPr>
            <p:cxnSp>
              <p:nvCxnSpPr>
                <p:cNvPr id="66" name="Straight Arrow Connector 65">
                  <a:extLst>
                    <a:ext uri="{FF2B5EF4-FFF2-40B4-BE49-F238E27FC236}">
                      <a16:creationId xmlns:a16="http://schemas.microsoft.com/office/drawing/2014/main" id="{2C1D5A61-4845-41B7-9490-D222CAE0E3E3}"/>
                    </a:ext>
                  </a:extLst>
                </p:cNvPr>
                <p:cNvCxnSpPr>
                  <a:cxnSpLocks/>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7" name="Straight Arrow Connector 66">
                  <a:extLst>
                    <a:ext uri="{FF2B5EF4-FFF2-40B4-BE49-F238E27FC236}">
                      <a16:creationId xmlns:a16="http://schemas.microsoft.com/office/drawing/2014/main" id="{990C6C62-17B0-43D6-81F6-04DB6A0FA7CA}"/>
                    </a:ext>
                  </a:extLst>
                </p:cNvPr>
                <p:cNvCxnSpPr>
                  <a:cxnSpLocks/>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8" name="Straight Arrow Connector 67">
                  <a:extLst>
                    <a:ext uri="{FF2B5EF4-FFF2-40B4-BE49-F238E27FC236}">
                      <a16:creationId xmlns:a16="http://schemas.microsoft.com/office/drawing/2014/main" id="{6B447554-6AB8-431F-BC7E-B02DD07F26A6}"/>
                    </a:ext>
                  </a:extLst>
                </p:cNvPr>
                <p:cNvCxnSpPr>
                  <a:cxnSpLocks/>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sp>
          <p:nvSpPr>
            <p:cNvPr id="73" name="TextBox 72">
              <a:extLst>
                <a:ext uri="{FF2B5EF4-FFF2-40B4-BE49-F238E27FC236}">
                  <a16:creationId xmlns:a16="http://schemas.microsoft.com/office/drawing/2014/main" id="{2862312E-DC70-47C3-9248-1C817FF4251A}"/>
                </a:ext>
              </a:extLst>
            </p:cNvPr>
            <p:cNvSpPr txBox="1"/>
            <p:nvPr/>
          </p:nvSpPr>
          <p:spPr>
            <a:xfrm>
              <a:off x="8200291" y="4602716"/>
              <a:ext cx="813043" cy="369332"/>
            </a:xfrm>
            <a:prstGeom prst="rect">
              <a:avLst/>
            </a:prstGeom>
            <a:noFill/>
          </p:spPr>
          <p:txBody>
            <a:bodyPr wrap="none" rtlCol="0">
              <a:spAutoFit/>
            </a:bodyPr>
            <a:lstStyle/>
            <a:p>
              <a:r>
                <a:rPr lang="en-US" dirty="0"/>
                <a:t>Inputs</a:t>
              </a:r>
            </a:p>
          </p:txBody>
        </p:sp>
        <p:sp>
          <p:nvSpPr>
            <p:cNvPr id="74" name="TextBox 73">
              <a:extLst>
                <a:ext uri="{FF2B5EF4-FFF2-40B4-BE49-F238E27FC236}">
                  <a16:creationId xmlns:a16="http://schemas.microsoft.com/office/drawing/2014/main" id="{E71193F2-B42B-4F31-B8B7-07BF7A726B13}"/>
                </a:ext>
              </a:extLst>
            </p:cNvPr>
            <p:cNvSpPr txBox="1"/>
            <p:nvPr/>
          </p:nvSpPr>
          <p:spPr>
            <a:xfrm>
              <a:off x="8080607" y="2517473"/>
              <a:ext cx="992579" cy="369332"/>
            </a:xfrm>
            <a:prstGeom prst="rect">
              <a:avLst/>
            </a:prstGeom>
            <a:noFill/>
          </p:spPr>
          <p:txBody>
            <a:bodyPr wrap="none" rtlCol="0">
              <a:spAutoFit/>
            </a:bodyPr>
            <a:lstStyle/>
            <a:p>
              <a:r>
                <a:rPr lang="en-US" dirty="0"/>
                <a:t>Outputs</a:t>
              </a:r>
            </a:p>
          </p:txBody>
        </p:sp>
        <p:sp>
          <p:nvSpPr>
            <p:cNvPr id="75" name="Oval 74">
              <a:extLst>
                <a:ext uri="{FF2B5EF4-FFF2-40B4-BE49-F238E27FC236}">
                  <a16:creationId xmlns:a16="http://schemas.microsoft.com/office/drawing/2014/main" id="{D3BF5201-3A0A-44C2-BC64-F0768AA57A41}"/>
                </a:ext>
              </a:extLst>
            </p:cNvPr>
            <p:cNvSpPr/>
            <p:nvPr/>
          </p:nvSpPr>
          <p:spPr>
            <a:xfrm>
              <a:off x="5166945" y="5210909"/>
              <a:ext cx="1512277" cy="914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Working Memory</a:t>
              </a:r>
            </a:p>
          </p:txBody>
        </p:sp>
        <p:sp>
          <p:nvSpPr>
            <p:cNvPr id="77" name="Freeform: Shape 76">
              <a:extLst>
                <a:ext uri="{FF2B5EF4-FFF2-40B4-BE49-F238E27FC236}">
                  <a16:creationId xmlns:a16="http://schemas.microsoft.com/office/drawing/2014/main" id="{01FA9C89-C9EA-483E-B1A3-1BDA62D53487}"/>
                </a:ext>
              </a:extLst>
            </p:cNvPr>
            <p:cNvSpPr/>
            <p:nvPr/>
          </p:nvSpPr>
          <p:spPr>
            <a:xfrm>
              <a:off x="5079021" y="3969732"/>
              <a:ext cx="712179" cy="1223592"/>
            </a:xfrm>
            <a:custGeom>
              <a:avLst/>
              <a:gdLst>
                <a:gd name="connsiteX0" fmla="*/ 586154 w 586154"/>
                <a:gd name="connsiteY0" fmla="*/ 1152245 h 1152245"/>
                <a:gd name="connsiteX1" fmla="*/ 433754 w 586154"/>
                <a:gd name="connsiteY1" fmla="*/ 495753 h 1152245"/>
                <a:gd name="connsiteX2" fmla="*/ 246185 w 586154"/>
                <a:gd name="connsiteY2" fmla="*/ 144060 h 1152245"/>
                <a:gd name="connsiteX3" fmla="*/ 128954 w 586154"/>
                <a:gd name="connsiteY3" fmla="*/ 38553 h 1152245"/>
                <a:gd name="connsiteX4" fmla="*/ 46892 w 586154"/>
                <a:gd name="connsiteY4" fmla="*/ 3384 h 1152245"/>
                <a:gd name="connsiteX5" fmla="*/ 0 w 586154"/>
                <a:gd name="connsiteY5" fmla="*/ 3384 h 11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154" h="1152245">
                  <a:moveTo>
                    <a:pt x="586154" y="1152245"/>
                  </a:moveTo>
                  <a:cubicBezTo>
                    <a:pt x="538284" y="908014"/>
                    <a:pt x="490415" y="663784"/>
                    <a:pt x="433754" y="495753"/>
                  </a:cubicBezTo>
                  <a:cubicBezTo>
                    <a:pt x="377093" y="327722"/>
                    <a:pt x="296985" y="220260"/>
                    <a:pt x="246185" y="144060"/>
                  </a:cubicBezTo>
                  <a:cubicBezTo>
                    <a:pt x="195385" y="67860"/>
                    <a:pt x="162169" y="61999"/>
                    <a:pt x="128954" y="38553"/>
                  </a:cubicBezTo>
                  <a:cubicBezTo>
                    <a:pt x="95738" y="15107"/>
                    <a:pt x="68384" y="9245"/>
                    <a:pt x="46892" y="3384"/>
                  </a:cubicBezTo>
                  <a:cubicBezTo>
                    <a:pt x="25400" y="-2478"/>
                    <a:pt x="12700" y="453"/>
                    <a:pt x="0" y="33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654F2151-8BD3-494F-9102-CDCAD8021CF9}"/>
                </a:ext>
              </a:extLst>
            </p:cNvPr>
            <p:cNvSpPr/>
            <p:nvPr/>
          </p:nvSpPr>
          <p:spPr>
            <a:xfrm>
              <a:off x="5978769" y="3897924"/>
              <a:ext cx="509954" cy="1295399"/>
            </a:xfrm>
            <a:custGeom>
              <a:avLst/>
              <a:gdLst>
                <a:gd name="connsiteX0" fmla="*/ 0 w 386862"/>
                <a:gd name="connsiteY0" fmla="*/ 1148861 h 1148861"/>
                <a:gd name="connsiteX1" fmla="*/ 58616 w 386862"/>
                <a:gd name="connsiteY1" fmla="*/ 457200 h 1148861"/>
                <a:gd name="connsiteX2" fmla="*/ 199293 w 386862"/>
                <a:gd name="connsiteY2" fmla="*/ 152400 h 1148861"/>
                <a:gd name="connsiteX3" fmla="*/ 386862 w 386862"/>
                <a:gd name="connsiteY3" fmla="*/ 0 h 1148861"/>
              </a:gdLst>
              <a:ahLst/>
              <a:cxnLst>
                <a:cxn ang="0">
                  <a:pos x="connsiteX0" y="connsiteY0"/>
                </a:cxn>
                <a:cxn ang="0">
                  <a:pos x="connsiteX1" y="connsiteY1"/>
                </a:cxn>
                <a:cxn ang="0">
                  <a:pos x="connsiteX2" y="connsiteY2"/>
                </a:cxn>
                <a:cxn ang="0">
                  <a:pos x="connsiteX3" y="connsiteY3"/>
                </a:cxn>
              </a:cxnLst>
              <a:rect l="l" t="t" r="r" b="b"/>
              <a:pathLst>
                <a:path w="386862" h="1148861">
                  <a:moveTo>
                    <a:pt x="0" y="1148861"/>
                  </a:moveTo>
                  <a:cubicBezTo>
                    <a:pt x="12700" y="886069"/>
                    <a:pt x="25401" y="623277"/>
                    <a:pt x="58616" y="457200"/>
                  </a:cubicBezTo>
                  <a:cubicBezTo>
                    <a:pt x="91831" y="291123"/>
                    <a:pt x="144585" y="228600"/>
                    <a:pt x="199293" y="152400"/>
                  </a:cubicBezTo>
                  <a:cubicBezTo>
                    <a:pt x="254001" y="76200"/>
                    <a:pt x="320431" y="38100"/>
                    <a:pt x="38686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312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dirty="0"/>
              <a:t>2.1.  IKS Model</a:t>
            </a:r>
          </a:p>
        </p:txBody>
      </p:sp>
      <p:sp>
        <p:nvSpPr>
          <p:cNvPr id="3" name="Content Placeholder 2"/>
          <p:cNvSpPr>
            <a:spLocks noGrp="1"/>
          </p:cNvSpPr>
          <p:nvPr>
            <p:ph idx="1"/>
          </p:nvPr>
        </p:nvSpPr>
        <p:spPr>
          <a:xfrm>
            <a:off x="152400" y="1371599"/>
            <a:ext cx="6172200" cy="5333999"/>
          </a:xfrm>
        </p:spPr>
        <p:txBody>
          <a:bodyPr>
            <a:normAutofit/>
          </a:bodyPr>
          <a:lstStyle/>
          <a:p>
            <a:r>
              <a:rPr lang="en-US" dirty="0">
                <a:solidFill>
                  <a:schemeClr val="tx2">
                    <a:lumMod val="75000"/>
                  </a:schemeClr>
                </a:solidFill>
              </a:rPr>
              <a:t>Concept neurons </a:t>
            </a:r>
            <a:r>
              <a:rPr lang="en-US" dirty="0"/>
              <a:t>and directed connections between them.</a:t>
            </a:r>
          </a:p>
          <a:p>
            <a:r>
              <a:rPr lang="en-US" dirty="0"/>
              <a:t>Neurons, connections may be unreliable.</a:t>
            </a:r>
          </a:p>
          <a:p>
            <a:r>
              <a:rPr lang="en-US" dirty="0">
                <a:solidFill>
                  <a:schemeClr val="tx2">
                    <a:lumMod val="75000"/>
                  </a:schemeClr>
                </a:solidFill>
              </a:rPr>
              <a:t>Q:  </a:t>
            </a:r>
            <a:r>
              <a:rPr lang="en-US" dirty="0"/>
              <a:t>Can we model the IKS at two levels of abstraction, where the lower level “implements” the higher level?</a:t>
            </a:r>
          </a:p>
          <a:p>
            <a:r>
              <a:rPr lang="en-US" dirty="0">
                <a:solidFill>
                  <a:schemeClr val="tx2">
                    <a:lumMod val="75000"/>
                  </a:schemeClr>
                </a:solidFill>
              </a:rPr>
              <a:t>Higher level:  </a:t>
            </a:r>
            <a:r>
              <a:rPr lang="en-US" dirty="0"/>
              <a:t>Individual neurons, one per concept, some directed edges.</a:t>
            </a:r>
          </a:p>
          <a:p>
            <a:r>
              <a:rPr lang="en-US" dirty="0">
                <a:solidFill>
                  <a:schemeClr val="tx2">
                    <a:lumMod val="75000"/>
                  </a:schemeClr>
                </a:solidFill>
              </a:rPr>
              <a:t>Lower level:  </a:t>
            </a:r>
            <a:r>
              <a:rPr lang="en-US" dirty="0"/>
              <a:t>Multiple neurons per concept (population model).</a:t>
            </a:r>
          </a:p>
          <a:p>
            <a:r>
              <a:rPr lang="en-US" dirty="0"/>
              <a:t>Lower-level model with unreliable neurons can implement a higher-level model with more reliable neurons (using redundancy).</a:t>
            </a:r>
          </a:p>
        </p:txBody>
      </p:sp>
      <p:sp>
        <p:nvSpPr>
          <p:cNvPr id="5" name="Content Placeholder 2">
            <a:extLst>
              <a:ext uri="{FF2B5EF4-FFF2-40B4-BE49-F238E27FC236}">
                <a16:creationId xmlns:a16="http://schemas.microsoft.com/office/drawing/2014/main" id="{0FC6BE33-4A55-4A38-BFA2-F25EC700F0F3}"/>
              </a:ext>
            </a:extLst>
          </p:cNvPr>
          <p:cNvSpPr txBox="1">
            <a:spLocks/>
          </p:cNvSpPr>
          <p:nvPr/>
        </p:nvSpPr>
        <p:spPr>
          <a:xfrm>
            <a:off x="152400" y="4419600"/>
            <a:ext cx="4870938" cy="228599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a:p>
        </p:txBody>
      </p:sp>
      <p:grpSp>
        <p:nvGrpSpPr>
          <p:cNvPr id="6" name="Group 5">
            <a:extLst>
              <a:ext uri="{FF2B5EF4-FFF2-40B4-BE49-F238E27FC236}">
                <a16:creationId xmlns:a16="http://schemas.microsoft.com/office/drawing/2014/main" id="{97A7992A-24B3-44C6-AF75-45A4BEB4ACEF}"/>
              </a:ext>
            </a:extLst>
          </p:cNvPr>
          <p:cNvGrpSpPr/>
          <p:nvPr/>
        </p:nvGrpSpPr>
        <p:grpSpPr>
          <a:xfrm>
            <a:off x="6404288" y="1905000"/>
            <a:ext cx="2282512" cy="4191000"/>
            <a:chOff x="6404288" y="1905000"/>
            <a:chExt cx="2282512" cy="4191000"/>
          </a:xfrm>
        </p:grpSpPr>
        <p:sp>
          <p:nvSpPr>
            <p:cNvPr id="7" name="Oval 6">
              <a:extLst>
                <a:ext uri="{FF2B5EF4-FFF2-40B4-BE49-F238E27FC236}">
                  <a16:creationId xmlns:a16="http://schemas.microsoft.com/office/drawing/2014/main" id="{7D0D1D76-0142-41BF-999B-BBBB41B7D511}"/>
                </a:ext>
              </a:extLst>
            </p:cNvPr>
            <p:cNvSpPr/>
            <p:nvPr/>
          </p:nvSpPr>
          <p:spPr>
            <a:xfrm>
              <a:off x="6858000" y="1905000"/>
              <a:ext cx="1828800" cy="14478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High-level</a:t>
              </a:r>
            </a:p>
            <a:p>
              <a:pPr algn="ctr"/>
              <a:r>
                <a:rPr lang="en-US" dirty="0">
                  <a:solidFill>
                    <a:schemeClr val="tx1"/>
                  </a:solidFill>
                </a:rPr>
                <a:t>IKS model</a:t>
              </a:r>
            </a:p>
          </p:txBody>
        </p:sp>
        <p:sp>
          <p:nvSpPr>
            <p:cNvPr id="8" name="Oval 7">
              <a:extLst>
                <a:ext uri="{FF2B5EF4-FFF2-40B4-BE49-F238E27FC236}">
                  <a16:creationId xmlns:a16="http://schemas.microsoft.com/office/drawing/2014/main" id="{B0B45C63-97E5-4995-9734-720953662345}"/>
                </a:ext>
              </a:extLst>
            </p:cNvPr>
            <p:cNvSpPr/>
            <p:nvPr/>
          </p:nvSpPr>
          <p:spPr>
            <a:xfrm>
              <a:off x="6858000" y="4648200"/>
              <a:ext cx="1828800" cy="14478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Low-level</a:t>
              </a:r>
            </a:p>
            <a:p>
              <a:pPr algn="ctr"/>
              <a:r>
                <a:rPr lang="en-US" dirty="0">
                  <a:solidFill>
                    <a:schemeClr val="tx1"/>
                  </a:solidFill>
                </a:rPr>
                <a:t>IKS model</a:t>
              </a:r>
            </a:p>
          </p:txBody>
        </p:sp>
        <p:sp>
          <p:nvSpPr>
            <p:cNvPr id="9" name="Arrow: Right 8">
              <a:extLst>
                <a:ext uri="{FF2B5EF4-FFF2-40B4-BE49-F238E27FC236}">
                  <a16:creationId xmlns:a16="http://schemas.microsoft.com/office/drawing/2014/main" id="{02A11C58-3926-4C9F-B9B5-09099066586C}"/>
                </a:ext>
              </a:extLst>
            </p:cNvPr>
            <p:cNvSpPr/>
            <p:nvPr/>
          </p:nvSpPr>
          <p:spPr>
            <a:xfrm rot="16200000">
              <a:off x="7283196" y="37520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9C025E6-02C0-480E-B4FA-72223B91F1DA}"/>
                </a:ext>
              </a:extLst>
            </p:cNvPr>
            <p:cNvSpPr txBox="1"/>
            <p:nvPr/>
          </p:nvSpPr>
          <p:spPr>
            <a:xfrm>
              <a:off x="6404288" y="3807970"/>
              <a:ext cx="1274708" cy="646331"/>
            </a:xfrm>
            <a:prstGeom prst="rect">
              <a:avLst/>
            </a:prstGeom>
            <a:noFill/>
          </p:spPr>
          <p:txBody>
            <a:bodyPr wrap="none" rtlCol="0">
              <a:spAutoFit/>
            </a:bodyPr>
            <a:lstStyle/>
            <a:p>
              <a:r>
                <a:rPr lang="en-US" dirty="0"/>
                <a:t>Simulation</a:t>
              </a:r>
            </a:p>
            <a:p>
              <a:r>
                <a:rPr lang="en-US" dirty="0"/>
                <a:t>relation</a:t>
              </a:r>
            </a:p>
          </p:txBody>
        </p:sp>
      </p:grpSp>
    </p:spTree>
    <p:extLst>
      <p:ext uri="{BB962C8B-B14F-4D97-AF65-F5344CB8AC3E}">
        <p14:creationId xmlns:p14="http://schemas.microsoft.com/office/powerpoint/2010/main" val="1469519320"/>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551E-3169-44CC-994E-A85194B13AE1}"/>
              </a:ext>
            </a:extLst>
          </p:cNvPr>
          <p:cNvSpPr>
            <a:spLocks noGrp="1"/>
          </p:cNvSpPr>
          <p:nvPr>
            <p:ph type="title"/>
          </p:nvPr>
        </p:nvSpPr>
        <p:spPr>
          <a:xfrm>
            <a:off x="457200" y="381000"/>
            <a:ext cx="8229600" cy="1143000"/>
          </a:xfrm>
        </p:spPr>
        <p:txBody>
          <a:bodyPr/>
          <a:lstStyle/>
          <a:p>
            <a:r>
              <a:rPr lang="en-US" dirty="0"/>
              <a:t>Higher-level IKS model</a:t>
            </a:r>
          </a:p>
        </p:txBody>
      </p:sp>
      <p:sp>
        <p:nvSpPr>
          <p:cNvPr id="3" name="Content Placeholder 2">
            <a:extLst>
              <a:ext uri="{FF2B5EF4-FFF2-40B4-BE49-F238E27FC236}">
                <a16:creationId xmlns:a16="http://schemas.microsoft.com/office/drawing/2014/main" id="{C55F7C24-3DA0-4F39-B6E0-6F93580AD757}"/>
              </a:ext>
            </a:extLst>
          </p:cNvPr>
          <p:cNvSpPr>
            <a:spLocks noGrp="1"/>
          </p:cNvSpPr>
          <p:nvPr>
            <p:ph idx="1"/>
          </p:nvPr>
        </p:nvSpPr>
        <p:spPr>
          <a:xfrm>
            <a:off x="304800" y="1524000"/>
            <a:ext cx="8686800" cy="5181600"/>
          </a:xfrm>
        </p:spPr>
        <p:txBody>
          <a:bodyPr>
            <a:normAutofit lnSpcReduction="10000"/>
          </a:bodyPr>
          <a:lstStyle/>
          <a:p>
            <a:r>
              <a:rPr lang="en-US" dirty="0"/>
              <a:t>Dynamic weighted digraph, nodes = </a:t>
            </a:r>
            <a:r>
              <a:rPr lang="en-US" dirty="0">
                <a:solidFill>
                  <a:schemeClr val="tx2">
                    <a:lumMod val="75000"/>
                  </a:schemeClr>
                </a:solidFill>
              </a:rPr>
              <a:t>concept neurons.</a:t>
            </a:r>
          </a:p>
          <a:p>
            <a:r>
              <a:rPr lang="en-US" dirty="0"/>
              <a:t>SNN model, similar to</a:t>
            </a:r>
            <a:r>
              <a:rPr lang="en-US" dirty="0">
                <a:solidFill>
                  <a:srgbClr val="0070C0"/>
                </a:solidFill>
              </a:rPr>
              <a:t> [Lynch, </a:t>
            </a:r>
            <a:r>
              <a:rPr lang="en-US" dirty="0" err="1">
                <a:solidFill>
                  <a:srgbClr val="0070C0"/>
                </a:solidFill>
              </a:rPr>
              <a:t>Musco</a:t>
            </a:r>
            <a:r>
              <a:rPr lang="en-US" dirty="0">
                <a:solidFill>
                  <a:srgbClr val="0070C0"/>
                </a:solidFill>
              </a:rPr>
              <a:t> 2022], </a:t>
            </a:r>
            <a:r>
              <a:rPr lang="en-US" dirty="0"/>
              <a:t>edge weight changes as in </a:t>
            </a:r>
            <a:r>
              <a:rPr lang="en-US" dirty="0">
                <a:solidFill>
                  <a:srgbClr val="0070C0"/>
                </a:solidFill>
              </a:rPr>
              <a:t>[Lynch, </a:t>
            </a:r>
            <a:r>
              <a:rPr lang="en-US" dirty="0" err="1">
                <a:solidFill>
                  <a:srgbClr val="0070C0"/>
                </a:solidFill>
              </a:rPr>
              <a:t>Mallmann-Trenn</a:t>
            </a:r>
            <a:r>
              <a:rPr lang="en-US" dirty="0">
                <a:solidFill>
                  <a:srgbClr val="0070C0"/>
                </a:solidFill>
              </a:rPr>
              <a:t> 2021].</a:t>
            </a:r>
          </a:p>
          <a:p>
            <a:r>
              <a:rPr lang="en-US" dirty="0"/>
              <a:t>Unreliability, in neurons and connections:</a:t>
            </a:r>
          </a:p>
          <a:p>
            <a:pPr lvl="1"/>
            <a:r>
              <a:rPr lang="en-US" sz="2200" dirty="0">
                <a:solidFill>
                  <a:schemeClr val="tx2">
                    <a:lumMod val="75000"/>
                  </a:schemeClr>
                </a:solidFill>
              </a:rPr>
              <a:t>Neurons:  </a:t>
            </a:r>
            <a:r>
              <a:rPr lang="en-US" sz="2200" dirty="0"/>
              <a:t>Sigmoid functions yield stochastic behavior; can associate failure probability with each neuron.</a:t>
            </a:r>
          </a:p>
          <a:p>
            <a:pPr lvl="1"/>
            <a:r>
              <a:rPr lang="en-US" sz="2200" dirty="0">
                <a:solidFill>
                  <a:schemeClr val="tx2">
                    <a:lumMod val="75000"/>
                  </a:schemeClr>
                </a:solidFill>
              </a:rPr>
              <a:t>Edges:  </a:t>
            </a:r>
            <a:r>
              <a:rPr lang="en-US" sz="2200" dirty="0"/>
              <a:t>Probability distribution for potential on each edge; failure probability for each edge.</a:t>
            </a:r>
          </a:p>
          <a:p>
            <a:r>
              <a:rPr lang="en-US" dirty="0">
                <a:solidFill>
                  <a:schemeClr val="tx2">
                    <a:lumMod val="75000"/>
                  </a:schemeClr>
                </a:solidFill>
              </a:rPr>
              <a:t>Q:  </a:t>
            </a:r>
            <a:r>
              <a:rPr lang="en-US" dirty="0"/>
              <a:t>Other failure modes?</a:t>
            </a:r>
          </a:p>
          <a:p>
            <a:r>
              <a:rPr lang="en-US" dirty="0"/>
              <a:t>IKS may be constructed using Join (Merge), Associate (Link).</a:t>
            </a:r>
          </a:p>
          <a:p>
            <a:r>
              <a:rPr lang="en-US" dirty="0"/>
              <a:t>IKS may include </a:t>
            </a:r>
            <a:r>
              <a:rPr lang="en-US" dirty="0">
                <a:solidFill>
                  <a:schemeClr val="tx2">
                    <a:lumMod val="75000"/>
                  </a:schemeClr>
                </a:solidFill>
              </a:rPr>
              <a:t>edge labels</a:t>
            </a:r>
            <a:r>
              <a:rPr lang="en-US" dirty="0"/>
              <a:t>, such as parent/child, successor/predecessor in sequence, subject/predicate of a sentence.</a:t>
            </a:r>
          </a:p>
        </p:txBody>
      </p:sp>
    </p:spTree>
    <p:extLst>
      <p:ext uri="{BB962C8B-B14F-4D97-AF65-F5344CB8AC3E}">
        <p14:creationId xmlns:p14="http://schemas.microsoft.com/office/powerpoint/2010/main" val="236245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CF2CF-E7EC-4C82-944B-7A58F09F3721}"/>
              </a:ext>
            </a:extLst>
          </p:cNvPr>
          <p:cNvSpPr>
            <a:spLocks noGrp="1"/>
          </p:cNvSpPr>
          <p:nvPr>
            <p:ph type="title"/>
          </p:nvPr>
        </p:nvSpPr>
        <p:spPr>
          <a:xfrm>
            <a:off x="152400" y="375138"/>
            <a:ext cx="8839200" cy="990600"/>
          </a:xfrm>
        </p:spPr>
        <p:txBody>
          <a:bodyPr>
            <a:normAutofit/>
          </a:bodyPr>
          <a:lstStyle/>
          <a:p>
            <a:r>
              <a:rPr lang="en-US" dirty="0"/>
              <a:t>Operations on higher-level IKS model</a:t>
            </a:r>
          </a:p>
        </p:txBody>
      </p:sp>
      <p:sp>
        <p:nvSpPr>
          <p:cNvPr id="3" name="Content Placeholder 2">
            <a:extLst>
              <a:ext uri="{FF2B5EF4-FFF2-40B4-BE49-F238E27FC236}">
                <a16:creationId xmlns:a16="http://schemas.microsoft.com/office/drawing/2014/main" id="{169EB1FC-8D52-4F8A-A6F4-C3EC8A92285E}"/>
              </a:ext>
            </a:extLst>
          </p:cNvPr>
          <p:cNvSpPr>
            <a:spLocks noGrp="1"/>
          </p:cNvSpPr>
          <p:nvPr>
            <p:ph idx="1"/>
          </p:nvPr>
        </p:nvSpPr>
        <p:spPr>
          <a:xfrm>
            <a:off x="304800" y="1365738"/>
            <a:ext cx="8534400" cy="5339862"/>
          </a:xfrm>
        </p:spPr>
        <p:txBody>
          <a:bodyPr>
            <a:normAutofit lnSpcReduction="10000"/>
          </a:bodyPr>
          <a:lstStyle/>
          <a:p>
            <a:r>
              <a:rPr lang="en-US" dirty="0">
                <a:solidFill>
                  <a:schemeClr val="tx2">
                    <a:lumMod val="75000"/>
                  </a:schemeClr>
                </a:solidFill>
              </a:rPr>
              <a:t>Direct recognition of concepts:</a:t>
            </a:r>
          </a:p>
          <a:p>
            <a:pPr lvl="1"/>
            <a:r>
              <a:rPr lang="en-US" dirty="0"/>
              <a:t>Input presented, in some format.</a:t>
            </a:r>
          </a:p>
          <a:p>
            <a:pPr lvl="1"/>
            <a:r>
              <a:rPr lang="en-US" dirty="0"/>
              <a:t>Causes particular neuron or neurons to fire, automatically.</a:t>
            </a:r>
          </a:p>
          <a:p>
            <a:pPr lvl="1"/>
            <a:r>
              <a:rPr lang="en-US" dirty="0"/>
              <a:t>Millisecond-scale latency (Kahneman’s fast thinking).</a:t>
            </a:r>
          </a:p>
          <a:p>
            <a:pPr lvl="1"/>
            <a:r>
              <a:rPr lang="en-US" dirty="0"/>
              <a:t>Might also trigger outputs.</a:t>
            </a:r>
          </a:p>
          <a:p>
            <a:r>
              <a:rPr lang="en-US" dirty="0">
                <a:solidFill>
                  <a:schemeClr val="tx2">
                    <a:lumMod val="75000"/>
                  </a:schemeClr>
                </a:solidFill>
              </a:rPr>
              <a:t>Indirect recognition of concepts:</a:t>
            </a:r>
          </a:p>
          <a:p>
            <a:pPr lvl="1"/>
            <a:r>
              <a:rPr lang="en-US" dirty="0"/>
              <a:t>Input presented, triggers cascade of neurons to fire.</a:t>
            </a:r>
          </a:p>
          <a:p>
            <a:pPr lvl="1"/>
            <a:r>
              <a:rPr lang="en-US" dirty="0"/>
              <a:t>Automatic, fast.</a:t>
            </a:r>
          </a:p>
          <a:p>
            <a:pPr lvl="1"/>
            <a:r>
              <a:rPr lang="en-US" dirty="0"/>
              <a:t>Might trigger outputs.</a:t>
            </a:r>
          </a:p>
          <a:p>
            <a:r>
              <a:rPr lang="en-US" dirty="0">
                <a:solidFill>
                  <a:schemeClr val="tx2">
                    <a:lumMod val="75000"/>
                  </a:schemeClr>
                </a:solidFill>
              </a:rPr>
              <a:t>Learning of concepts or relationships:</a:t>
            </a:r>
          </a:p>
          <a:p>
            <a:pPr lvl="1"/>
            <a:r>
              <a:rPr lang="en-US" dirty="0"/>
              <a:t>Learning a new concept:  WTA, modify edge weights.</a:t>
            </a:r>
          </a:p>
          <a:p>
            <a:pPr lvl="1"/>
            <a:r>
              <a:rPr lang="en-US" dirty="0"/>
              <a:t>Reinforcing a concept:  Modify edge weights.</a:t>
            </a:r>
          </a:p>
          <a:p>
            <a:pPr lvl="1"/>
            <a:r>
              <a:rPr lang="en-US" dirty="0"/>
              <a:t>Learning/strengthening relationships:  Modify edge weights.</a:t>
            </a:r>
          </a:p>
          <a:p>
            <a:pPr lvl="1"/>
            <a:r>
              <a:rPr lang="en-US" dirty="0"/>
              <a:t>Can be moderately slow.</a:t>
            </a:r>
          </a:p>
        </p:txBody>
      </p:sp>
    </p:spTree>
    <p:extLst>
      <p:ext uri="{BB962C8B-B14F-4D97-AF65-F5344CB8AC3E}">
        <p14:creationId xmlns:p14="http://schemas.microsoft.com/office/powerpoint/2010/main" val="263681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DCCA-A903-481E-AB49-CFCC33E50FD8}"/>
              </a:ext>
            </a:extLst>
          </p:cNvPr>
          <p:cNvSpPr>
            <a:spLocks noGrp="1"/>
          </p:cNvSpPr>
          <p:nvPr>
            <p:ph type="title"/>
          </p:nvPr>
        </p:nvSpPr>
        <p:spPr/>
        <p:txBody>
          <a:bodyPr/>
          <a:lstStyle/>
          <a:p>
            <a:r>
              <a:rPr lang="en-US" dirty="0"/>
              <a:t>Remarks:</a:t>
            </a:r>
          </a:p>
        </p:txBody>
      </p:sp>
      <p:sp>
        <p:nvSpPr>
          <p:cNvPr id="3" name="Content Placeholder 2">
            <a:extLst>
              <a:ext uri="{FF2B5EF4-FFF2-40B4-BE49-F238E27FC236}">
                <a16:creationId xmlns:a16="http://schemas.microsoft.com/office/drawing/2014/main" id="{DE52DC63-5D33-4101-AF36-57D69608C59A}"/>
              </a:ext>
            </a:extLst>
          </p:cNvPr>
          <p:cNvSpPr>
            <a:spLocks noGrp="1"/>
          </p:cNvSpPr>
          <p:nvPr>
            <p:ph idx="1"/>
          </p:nvPr>
        </p:nvSpPr>
        <p:spPr/>
        <p:txBody>
          <a:bodyPr/>
          <a:lstStyle/>
          <a:p>
            <a:r>
              <a:rPr lang="en-US" dirty="0">
                <a:solidFill>
                  <a:schemeClr val="tx2">
                    <a:lumMod val="75000"/>
                  </a:schemeClr>
                </a:solidFill>
              </a:rPr>
              <a:t>IKS outputs:</a:t>
            </a:r>
          </a:p>
          <a:p>
            <a:pPr lvl="1"/>
            <a:r>
              <a:rPr lang="en-US" dirty="0"/>
              <a:t>We identify some IKS neurons as output neurons.</a:t>
            </a:r>
          </a:p>
          <a:p>
            <a:pPr lvl="1"/>
            <a:r>
              <a:rPr lang="en-US" dirty="0"/>
              <a:t>Can represent decisions, or evaluations of a situation as “good”, “neutral”, “bad”, “terrible”.</a:t>
            </a:r>
          </a:p>
          <a:p>
            <a:pPr lvl="1"/>
            <a:r>
              <a:rPr lang="en-US" dirty="0"/>
              <a:t>Can trigger emotional responses, like “happy”, “sad”, “scared”, “angry”, by activating other neurons outside the IKS.</a:t>
            </a:r>
          </a:p>
          <a:p>
            <a:pPr lvl="1"/>
            <a:endParaRPr lang="en-US" dirty="0"/>
          </a:p>
          <a:p>
            <a:r>
              <a:rPr lang="en-US" dirty="0">
                <a:solidFill>
                  <a:schemeClr val="tx2">
                    <a:lumMod val="75000"/>
                  </a:schemeClr>
                </a:solidFill>
              </a:rPr>
              <a:t>Connection with </a:t>
            </a:r>
            <a:r>
              <a:rPr lang="en-US" dirty="0" err="1">
                <a:solidFill>
                  <a:schemeClr val="tx2">
                    <a:lumMod val="75000"/>
                  </a:schemeClr>
                </a:solidFill>
              </a:rPr>
              <a:t>Valiant’s</a:t>
            </a:r>
            <a:r>
              <a:rPr lang="en-US" dirty="0">
                <a:solidFill>
                  <a:schemeClr val="tx2">
                    <a:lumMod val="75000"/>
                  </a:schemeClr>
                </a:solidFill>
              </a:rPr>
              <a:t> work:</a:t>
            </a:r>
          </a:p>
          <a:p>
            <a:pPr lvl="1"/>
            <a:r>
              <a:rPr lang="en-US" dirty="0"/>
              <a:t>All of this corresponds well with </a:t>
            </a:r>
            <a:r>
              <a:rPr lang="en-US" dirty="0" err="1"/>
              <a:t>Valiant’s</a:t>
            </a:r>
            <a:r>
              <a:rPr lang="en-US" dirty="0"/>
              <a:t> work on the </a:t>
            </a:r>
            <a:r>
              <a:rPr lang="en-US" dirty="0" err="1"/>
              <a:t>neuroidal</a:t>
            </a:r>
            <a:r>
              <a:rPr lang="en-US" dirty="0"/>
              <a:t> model, except that he allows multiple representations for concepts.</a:t>
            </a:r>
          </a:p>
        </p:txBody>
      </p:sp>
    </p:spTree>
    <p:extLst>
      <p:ext uri="{BB962C8B-B14F-4D97-AF65-F5344CB8AC3E}">
        <p14:creationId xmlns:p14="http://schemas.microsoft.com/office/powerpoint/2010/main" val="10793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07DB8-CBBF-40B9-B7F3-99CBB6EB4D94}"/>
              </a:ext>
            </a:extLst>
          </p:cNvPr>
          <p:cNvSpPr>
            <a:spLocks noGrp="1"/>
          </p:cNvSpPr>
          <p:nvPr>
            <p:ph type="title"/>
          </p:nvPr>
        </p:nvSpPr>
        <p:spPr/>
        <p:txBody>
          <a:bodyPr/>
          <a:lstStyle/>
          <a:p>
            <a:r>
              <a:rPr lang="en-US" dirty="0"/>
              <a:t>Lower-level IKS 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CED14C0-DA7B-499C-AEFC-5FEDB3C33D13}"/>
                  </a:ext>
                </a:extLst>
              </p:cNvPr>
              <p:cNvSpPr>
                <a:spLocks noGrp="1"/>
              </p:cNvSpPr>
              <p:nvPr>
                <p:ph idx="1"/>
              </p:nvPr>
            </p:nvSpPr>
            <p:spPr/>
            <p:txBody>
              <a:bodyPr/>
              <a:lstStyle/>
              <a:p>
                <a:r>
                  <a:rPr lang="en-US" dirty="0"/>
                  <a:t>Redundant version of a higher-level graph, in which each concept has </a:t>
                </a:r>
                <a14:m>
                  <m:oMath xmlns:m="http://schemas.openxmlformats.org/officeDocument/2006/math">
                    <m:r>
                      <a:rPr lang="en-US" i="1" dirty="0" smtClean="0">
                        <a:latin typeface="Cambria Math" panose="02040503050406030204" pitchFamily="18" charset="0"/>
                      </a:rPr>
                      <m:t>𝑚</m:t>
                    </m:r>
                  </m:oMath>
                </a14:m>
                <a:r>
                  <a:rPr lang="en-US" dirty="0"/>
                  <a:t> neurons, and edges are replicated.</a:t>
                </a:r>
              </a:p>
              <a:p>
                <a:r>
                  <a:rPr lang="en-US" dirty="0"/>
                  <a:t>May be dynamic.</a:t>
                </a:r>
              </a:p>
              <a:p>
                <a:r>
                  <a:rPr lang="en-US" dirty="0"/>
                  <a:t>May include (considerable) unreliability.</a:t>
                </a:r>
              </a:p>
              <a:p>
                <a:r>
                  <a:rPr lang="en-US" dirty="0"/>
                  <a:t>Supports the same operations as the higher-level model.</a:t>
                </a:r>
              </a:p>
              <a:p>
                <a:r>
                  <a:rPr lang="en-US" dirty="0"/>
                  <a:t>Recognition operations work as before, except now multiple neurons are triggered to fire.</a:t>
                </a:r>
              </a:p>
              <a:p>
                <a:r>
                  <a:rPr lang="en-US" dirty="0"/>
                  <a:t>Learning as before, except that weights for different replicas for same concept may diverge over time.</a:t>
                </a:r>
              </a:p>
              <a:p>
                <a:r>
                  <a:rPr lang="en-US" dirty="0">
                    <a:solidFill>
                      <a:schemeClr val="tx2">
                        <a:lumMod val="75000"/>
                      </a:schemeClr>
                    </a:solidFill>
                  </a:rPr>
                  <a:t>Q:  </a:t>
                </a:r>
                <a:r>
                  <a:rPr lang="en-US" dirty="0"/>
                  <a:t>Should the model allow sets of neurons for different concepts to overlap?</a:t>
                </a:r>
              </a:p>
            </p:txBody>
          </p:sp>
        </mc:Choice>
        <mc:Fallback>
          <p:sp>
            <p:nvSpPr>
              <p:cNvPr id="3" name="Content Placeholder 2">
                <a:extLst>
                  <a:ext uri="{FF2B5EF4-FFF2-40B4-BE49-F238E27FC236}">
                    <a16:creationId xmlns:a16="http://schemas.microsoft.com/office/drawing/2014/main" id="{5CED14C0-DA7B-499C-AEFC-5FEDB3C33D13}"/>
                  </a:ext>
                </a:extLst>
              </p:cNvPr>
              <p:cNvSpPr>
                <a:spLocks noGrp="1" noRot="1" noChangeAspect="1" noMove="1" noResize="1" noEditPoints="1" noAdjustHandles="1" noChangeArrowheads="1" noChangeShapeType="1" noTextEdit="1"/>
              </p:cNvSpPr>
              <p:nvPr>
                <p:ph idx="1"/>
              </p:nvPr>
            </p:nvSpPr>
            <p:spPr>
              <a:blipFill>
                <a:blip r:embed="rId3"/>
                <a:stretch>
                  <a:fillRect l="-667" t="-875" r="-148"/>
                </a:stretch>
              </a:blipFill>
            </p:spPr>
            <p:txBody>
              <a:bodyPr/>
              <a:lstStyle/>
              <a:p>
                <a:r>
                  <a:rPr lang="en-US">
                    <a:noFill/>
                  </a:rPr>
                  <a:t> </a:t>
                </a:r>
              </a:p>
            </p:txBody>
          </p:sp>
        </mc:Fallback>
      </mc:AlternateContent>
    </p:spTree>
    <p:extLst>
      <p:ext uri="{BB962C8B-B14F-4D97-AF65-F5344CB8AC3E}">
        <p14:creationId xmlns:p14="http://schemas.microsoft.com/office/powerpoint/2010/main" val="25403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53CC-23CC-4DEC-A088-3DD585D36A00}"/>
              </a:ext>
            </a:extLst>
          </p:cNvPr>
          <p:cNvSpPr>
            <a:spLocks noGrp="1"/>
          </p:cNvSpPr>
          <p:nvPr>
            <p:ph type="title"/>
          </p:nvPr>
        </p:nvSpPr>
        <p:spPr>
          <a:xfrm>
            <a:off x="457200" y="354390"/>
            <a:ext cx="8229600" cy="990600"/>
          </a:xfrm>
        </p:spPr>
        <p:txBody>
          <a:bodyPr/>
          <a:lstStyle/>
          <a:p>
            <a:r>
              <a:rPr lang="en-US" dirty="0"/>
              <a:t>Relationship between the two levels</a:t>
            </a:r>
          </a:p>
        </p:txBody>
      </p:sp>
      <p:sp>
        <p:nvSpPr>
          <p:cNvPr id="3" name="Content Placeholder 2">
            <a:extLst>
              <a:ext uri="{FF2B5EF4-FFF2-40B4-BE49-F238E27FC236}">
                <a16:creationId xmlns:a16="http://schemas.microsoft.com/office/drawing/2014/main" id="{6BAF2FBE-282C-4D25-A2FA-5CE941AAD9F2}"/>
              </a:ext>
            </a:extLst>
          </p:cNvPr>
          <p:cNvSpPr>
            <a:spLocks noGrp="1"/>
          </p:cNvSpPr>
          <p:nvPr>
            <p:ph idx="1"/>
          </p:nvPr>
        </p:nvSpPr>
        <p:spPr>
          <a:xfrm>
            <a:off x="228600" y="1344990"/>
            <a:ext cx="6175688" cy="5284410"/>
          </a:xfrm>
        </p:spPr>
        <p:txBody>
          <a:bodyPr/>
          <a:lstStyle/>
          <a:p>
            <a:r>
              <a:rPr lang="en-US" dirty="0"/>
              <a:t>Low-level model adds redundancy, but otherwise operates similarly to high-level.</a:t>
            </a:r>
          </a:p>
          <a:p>
            <a:r>
              <a:rPr lang="en-US" dirty="0"/>
              <a:t>Redundancy allows the less-reliable elements of the low-level model to simulate the more-reliable elements of the high-level model.</a:t>
            </a:r>
          </a:p>
          <a:p>
            <a:r>
              <a:rPr lang="en-US" dirty="0"/>
              <a:t>Should describe a formal simulation mapping from the lower-level model to the higher-level model:</a:t>
            </a:r>
          </a:p>
          <a:p>
            <a:pPr lvl="1"/>
            <a:r>
              <a:rPr lang="en-US" sz="2200" dirty="0"/>
              <a:t>Formal relationships between their states, and between their transitions.</a:t>
            </a:r>
          </a:p>
          <a:p>
            <a:pPr lvl="1"/>
            <a:r>
              <a:rPr lang="en-US" sz="2200" dirty="0"/>
              <a:t>Need simulation mapping designed for probabilistic systems.</a:t>
            </a:r>
          </a:p>
          <a:p>
            <a:endParaRPr lang="en-US" dirty="0"/>
          </a:p>
        </p:txBody>
      </p:sp>
      <p:grpSp>
        <p:nvGrpSpPr>
          <p:cNvPr id="8" name="Group 7">
            <a:extLst>
              <a:ext uri="{FF2B5EF4-FFF2-40B4-BE49-F238E27FC236}">
                <a16:creationId xmlns:a16="http://schemas.microsoft.com/office/drawing/2014/main" id="{8E425369-9A68-4ADE-B4C1-3B70DC4D20A6}"/>
              </a:ext>
            </a:extLst>
          </p:cNvPr>
          <p:cNvGrpSpPr/>
          <p:nvPr/>
        </p:nvGrpSpPr>
        <p:grpSpPr>
          <a:xfrm>
            <a:off x="6404288" y="1905000"/>
            <a:ext cx="2282512" cy="4191000"/>
            <a:chOff x="6404288" y="1905000"/>
            <a:chExt cx="2282512" cy="4191000"/>
          </a:xfrm>
        </p:grpSpPr>
        <p:sp>
          <p:nvSpPr>
            <p:cNvPr id="4" name="Oval 3">
              <a:extLst>
                <a:ext uri="{FF2B5EF4-FFF2-40B4-BE49-F238E27FC236}">
                  <a16:creationId xmlns:a16="http://schemas.microsoft.com/office/drawing/2014/main" id="{ADE4D7B6-DA3D-4296-B492-CF65B80B8F38}"/>
                </a:ext>
              </a:extLst>
            </p:cNvPr>
            <p:cNvSpPr/>
            <p:nvPr/>
          </p:nvSpPr>
          <p:spPr>
            <a:xfrm>
              <a:off x="6858000" y="1905000"/>
              <a:ext cx="1828800" cy="14478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High-level</a:t>
              </a:r>
            </a:p>
            <a:p>
              <a:pPr algn="ctr"/>
              <a:r>
                <a:rPr lang="en-US" dirty="0">
                  <a:solidFill>
                    <a:schemeClr val="tx1"/>
                  </a:solidFill>
                </a:rPr>
                <a:t>IKS model</a:t>
              </a:r>
            </a:p>
          </p:txBody>
        </p:sp>
        <p:sp>
          <p:nvSpPr>
            <p:cNvPr id="5" name="Oval 4">
              <a:extLst>
                <a:ext uri="{FF2B5EF4-FFF2-40B4-BE49-F238E27FC236}">
                  <a16:creationId xmlns:a16="http://schemas.microsoft.com/office/drawing/2014/main" id="{F4866D1C-DB21-4570-A380-BF89321ABC83}"/>
                </a:ext>
              </a:extLst>
            </p:cNvPr>
            <p:cNvSpPr/>
            <p:nvPr/>
          </p:nvSpPr>
          <p:spPr>
            <a:xfrm>
              <a:off x="6858000" y="4648200"/>
              <a:ext cx="1828800" cy="14478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Low-level</a:t>
              </a:r>
            </a:p>
            <a:p>
              <a:pPr algn="ctr"/>
              <a:r>
                <a:rPr lang="en-US" dirty="0">
                  <a:solidFill>
                    <a:schemeClr val="tx1"/>
                  </a:solidFill>
                </a:rPr>
                <a:t>IKS model</a:t>
              </a:r>
            </a:p>
          </p:txBody>
        </p:sp>
        <p:sp>
          <p:nvSpPr>
            <p:cNvPr id="6" name="Arrow: Right 5">
              <a:extLst>
                <a:ext uri="{FF2B5EF4-FFF2-40B4-BE49-F238E27FC236}">
                  <a16:creationId xmlns:a16="http://schemas.microsoft.com/office/drawing/2014/main" id="{AC00A095-E3E9-46BB-86BD-7BB4CE2FA30F}"/>
                </a:ext>
              </a:extLst>
            </p:cNvPr>
            <p:cNvSpPr/>
            <p:nvPr/>
          </p:nvSpPr>
          <p:spPr>
            <a:xfrm rot="16200000">
              <a:off x="7283196" y="37520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EE99E22-BA8F-45DA-AC7C-B7F84EA9C39C}"/>
                </a:ext>
              </a:extLst>
            </p:cNvPr>
            <p:cNvSpPr txBox="1"/>
            <p:nvPr/>
          </p:nvSpPr>
          <p:spPr>
            <a:xfrm>
              <a:off x="6404288" y="3807970"/>
              <a:ext cx="1274708" cy="646331"/>
            </a:xfrm>
            <a:prstGeom prst="rect">
              <a:avLst/>
            </a:prstGeom>
            <a:noFill/>
          </p:spPr>
          <p:txBody>
            <a:bodyPr wrap="none" rtlCol="0">
              <a:spAutoFit/>
            </a:bodyPr>
            <a:lstStyle/>
            <a:p>
              <a:r>
                <a:rPr lang="en-US" dirty="0"/>
                <a:t>Simulation</a:t>
              </a:r>
            </a:p>
            <a:p>
              <a:r>
                <a:rPr lang="en-US" dirty="0"/>
                <a:t>relation</a:t>
              </a:r>
            </a:p>
          </p:txBody>
        </p:sp>
      </p:grpSp>
    </p:spTree>
    <p:extLst>
      <p:ext uri="{BB962C8B-B14F-4D97-AF65-F5344CB8AC3E}">
        <p14:creationId xmlns:p14="http://schemas.microsoft.com/office/powerpoint/2010/main" val="317411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954D-E946-4468-98AC-A43788C99701}"/>
              </a:ext>
            </a:extLst>
          </p:cNvPr>
          <p:cNvSpPr>
            <a:spLocks noGrp="1"/>
          </p:cNvSpPr>
          <p:nvPr>
            <p:ph type="title"/>
          </p:nvPr>
        </p:nvSpPr>
        <p:spPr>
          <a:xfrm>
            <a:off x="457200" y="354390"/>
            <a:ext cx="8229600" cy="990600"/>
          </a:xfrm>
        </p:spPr>
        <p:txBody>
          <a:bodyPr/>
          <a:lstStyle/>
          <a:p>
            <a:r>
              <a:rPr lang="en-US" dirty="0"/>
              <a:t>2.2. Lexicon</a:t>
            </a:r>
          </a:p>
        </p:txBody>
      </p:sp>
      <p:pic>
        <p:nvPicPr>
          <p:cNvPr id="5" name="Content Placeholder 4">
            <a:extLst>
              <a:ext uri="{FF2B5EF4-FFF2-40B4-BE49-F238E27FC236}">
                <a16:creationId xmlns:a16="http://schemas.microsoft.com/office/drawing/2014/main" id="{D096901B-A8D6-4C7B-82BD-7B75F6DD2F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3400" y="4152076"/>
            <a:ext cx="4682636" cy="2632400"/>
          </a:xfrm>
        </p:spPr>
      </p:pic>
      <p:sp>
        <p:nvSpPr>
          <p:cNvPr id="6" name="Content Placeholder 2">
            <a:extLst>
              <a:ext uri="{FF2B5EF4-FFF2-40B4-BE49-F238E27FC236}">
                <a16:creationId xmlns:a16="http://schemas.microsoft.com/office/drawing/2014/main" id="{BEA0D03C-3917-4958-BC07-471E6E54FBF4}"/>
              </a:ext>
            </a:extLst>
          </p:cNvPr>
          <p:cNvSpPr txBox="1">
            <a:spLocks/>
          </p:cNvSpPr>
          <p:nvPr/>
        </p:nvSpPr>
        <p:spPr>
          <a:xfrm>
            <a:off x="228600" y="1219200"/>
            <a:ext cx="8610600" cy="5410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Stores symbols + associated attributes, supporting fast random access.</a:t>
            </a:r>
          </a:p>
          <a:p>
            <a:r>
              <a:rPr lang="en-US" dirty="0"/>
              <a:t>Has one (or a small number) of neurons for each symbol.</a:t>
            </a:r>
          </a:p>
          <a:p>
            <a:r>
              <a:rPr lang="en-US" dirty="0"/>
              <a:t>Input to the Lexicon can come from outside world (vision, listening, reading), or the SKS, or the IKS.</a:t>
            </a:r>
          </a:p>
          <a:p>
            <a:r>
              <a:rPr lang="en-US" dirty="0"/>
              <a:t>Input from outside world might go through SKS or IKS rather than directly.</a:t>
            </a:r>
          </a:p>
          <a:p>
            <a:endParaRPr lang="en-US" dirty="0"/>
          </a:p>
        </p:txBody>
      </p:sp>
      <p:sp>
        <p:nvSpPr>
          <p:cNvPr id="7" name="Content Placeholder 2">
            <a:extLst>
              <a:ext uri="{FF2B5EF4-FFF2-40B4-BE49-F238E27FC236}">
                <a16:creationId xmlns:a16="http://schemas.microsoft.com/office/drawing/2014/main" id="{DF9DE6AD-EE58-48BA-A281-6DB95F17EE90}"/>
              </a:ext>
            </a:extLst>
          </p:cNvPr>
          <p:cNvSpPr txBox="1">
            <a:spLocks/>
          </p:cNvSpPr>
          <p:nvPr/>
        </p:nvSpPr>
        <p:spPr>
          <a:xfrm>
            <a:off x="228600" y="4149400"/>
            <a:ext cx="3927964" cy="2632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tx2">
                    <a:lumMod val="75000"/>
                  </a:schemeClr>
                </a:solidFill>
              </a:rPr>
              <a:t>Q:  </a:t>
            </a:r>
            <a:r>
              <a:rPr lang="en-US" dirty="0"/>
              <a:t>Where is the Lexicon stored in the brain?</a:t>
            </a:r>
          </a:p>
          <a:p>
            <a:r>
              <a:rPr lang="en-US" dirty="0"/>
              <a:t>Neocortex?  Large in humans, uniform to support random access.</a:t>
            </a:r>
          </a:p>
        </p:txBody>
      </p:sp>
    </p:spTree>
    <p:extLst>
      <p:ext uri="{BB962C8B-B14F-4D97-AF65-F5344CB8AC3E}">
        <p14:creationId xmlns:p14="http://schemas.microsoft.com/office/powerpoint/2010/main" val="7023280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A1783-EDB7-475D-B6A9-66CB45C75DF4}"/>
              </a:ext>
            </a:extLst>
          </p:cNvPr>
          <p:cNvSpPr>
            <a:spLocks noGrp="1"/>
          </p:cNvSpPr>
          <p:nvPr>
            <p:ph type="title"/>
          </p:nvPr>
        </p:nvSpPr>
        <p:spPr>
          <a:xfrm>
            <a:off x="457200" y="407143"/>
            <a:ext cx="8229600" cy="990600"/>
          </a:xfrm>
        </p:spPr>
        <p:txBody>
          <a:bodyPr/>
          <a:lstStyle/>
          <a:p>
            <a:r>
              <a:rPr lang="en-US" dirty="0"/>
              <a:t>2.3. SKS Model</a:t>
            </a:r>
          </a:p>
        </p:txBody>
      </p:sp>
      <p:sp>
        <p:nvSpPr>
          <p:cNvPr id="3" name="Content Placeholder 2">
            <a:extLst>
              <a:ext uri="{FF2B5EF4-FFF2-40B4-BE49-F238E27FC236}">
                <a16:creationId xmlns:a16="http://schemas.microsoft.com/office/drawing/2014/main" id="{3CD76D6E-EC12-4CC8-AF5C-E139E1656AC9}"/>
              </a:ext>
            </a:extLst>
          </p:cNvPr>
          <p:cNvSpPr>
            <a:spLocks noGrp="1"/>
          </p:cNvSpPr>
          <p:nvPr>
            <p:ph idx="1"/>
          </p:nvPr>
        </p:nvSpPr>
        <p:spPr>
          <a:xfrm>
            <a:off x="228600" y="1397743"/>
            <a:ext cx="5942178" cy="5181600"/>
          </a:xfrm>
        </p:spPr>
        <p:txBody>
          <a:bodyPr>
            <a:normAutofit/>
          </a:bodyPr>
          <a:lstStyle/>
          <a:p>
            <a:r>
              <a:rPr lang="en-US" dirty="0"/>
              <a:t>Symbol neurons, directed connections between them.</a:t>
            </a:r>
          </a:p>
          <a:p>
            <a:r>
              <a:rPr lang="en-US" dirty="0"/>
              <a:t>Neurons and connections should be more reliable than those in the IKS model.</a:t>
            </a:r>
          </a:p>
          <a:p>
            <a:r>
              <a:rPr lang="en-US" dirty="0">
                <a:solidFill>
                  <a:schemeClr val="tx2">
                    <a:lumMod val="75000"/>
                  </a:schemeClr>
                </a:solidFill>
              </a:rPr>
              <a:t>Reliable neurons:  </a:t>
            </a:r>
          </a:p>
          <a:p>
            <a:pPr lvl="1"/>
            <a:r>
              <a:rPr lang="en-US" dirty="0"/>
              <a:t>Sharp thresholds (or steep sigmoid functions).</a:t>
            </a:r>
          </a:p>
          <a:p>
            <a:pPr lvl="1"/>
            <a:r>
              <a:rPr lang="en-US" dirty="0"/>
              <a:t>No other failures (or, few other failures).</a:t>
            </a:r>
          </a:p>
          <a:p>
            <a:r>
              <a:rPr lang="en-US" dirty="0">
                <a:solidFill>
                  <a:schemeClr val="tx2">
                    <a:lumMod val="75000"/>
                  </a:schemeClr>
                </a:solidFill>
              </a:rPr>
              <a:t>Reliable connections:</a:t>
            </a:r>
          </a:p>
          <a:p>
            <a:pPr lvl="1"/>
            <a:r>
              <a:rPr lang="en-US" dirty="0"/>
              <a:t>Potential conveyed accurately.</a:t>
            </a:r>
          </a:p>
          <a:p>
            <a:pPr lvl="1"/>
            <a:r>
              <a:rPr lang="en-US" dirty="0"/>
              <a:t>Reliable learning.</a:t>
            </a:r>
          </a:p>
          <a:p>
            <a:r>
              <a:rPr lang="en-US" dirty="0"/>
              <a:t>As for IKS, consider two levels of abstraction:</a:t>
            </a:r>
          </a:p>
          <a:p>
            <a:pPr lvl="1"/>
            <a:endParaRPr lang="en-US" dirty="0"/>
          </a:p>
        </p:txBody>
      </p:sp>
      <p:grpSp>
        <p:nvGrpSpPr>
          <p:cNvPr id="4" name="Group 3">
            <a:extLst>
              <a:ext uri="{FF2B5EF4-FFF2-40B4-BE49-F238E27FC236}">
                <a16:creationId xmlns:a16="http://schemas.microsoft.com/office/drawing/2014/main" id="{35940E6E-4F72-4126-838E-2C1DB51970B4}"/>
              </a:ext>
            </a:extLst>
          </p:cNvPr>
          <p:cNvGrpSpPr/>
          <p:nvPr/>
        </p:nvGrpSpPr>
        <p:grpSpPr>
          <a:xfrm>
            <a:off x="6404288" y="1905000"/>
            <a:ext cx="2282512" cy="4191000"/>
            <a:chOff x="6404288" y="1905000"/>
            <a:chExt cx="2282512" cy="4191000"/>
          </a:xfrm>
        </p:grpSpPr>
        <p:sp>
          <p:nvSpPr>
            <p:cNvPr id="5" name="Oval 4">
              <a:extLst>
                <a:ext uri="{FF2B5EF4-FFF2-40B4-BE49-F238E27FC236}">
                  <a16:creationId xmlns:a16="http://schemas.microsoft.com/office/drawing/2014/main" id="{95020C7A-1A37-420B-B540-AF19F468640C}"/>
                </a:ext>
              </a:extLst>
            </p:cNvPr>
            <p:cNvSpPr/>
            <p:nvPr/>
          </p:nvSpPr>
          <p:spPr>
            <a:xfrm>
              <a:off x="6858000" y="1905000"/>
              <a:ext cx="1828800" cy="14478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High-level</a:t>
              </a:r>
            </a:p>
            <a:p>
              <a:pPr algn="ctr"/>
              <a:r>
                <a:rPr lang="en-US" dirty="0">
                  <a:solidFill>
                    <a:schemeClr val="tx1"/>
                  </a:solidFill>
                </a:rPr>
                <a:t>SKS model</a:t>
              </a:r>
            </a:p>
          </p:txBody>
        </p:sp>
        <p:sp>
          <p:nvSpPr>
            <p:cNvPr id="6" name="Oval 5">
              <a:extLst>
                <a:ext uri="{FF2B5EF4-FFF2-40B4-BE49-F238E27FC236}">
                  <a16:creationId xmlns:a16="http://schemas.microsoft.com/office/drawing/2014/main" id="{60C163B1-3CD8-400F-9DA7-BE59F877A005}"/>
                </a:ext>
              </a:extLst>
            </p:cNvPr>
            <p:cNvSpPr/>
            <p:nvPr/>
          </p:nvSpPr>
          <p:spPr>
            <a:xfrm>
              <a:off x="6858000" y="4648200"/>
              <a:ext cx="1828800" cy="14478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Low-level</a:t>
              </a:r>
            </a:p>
            <a:p>
              <a:pPr algn="ctr"/>
              <a:r>
                <a:rPr lang="en-US" dirty="0">
                  <a:solidFill>
                    <a:schemeClr val="tx1"/>
                  </a:solidFill>
                </a:rPr>
                <a:t>SKS model</a:t>
              </a:r>
            </a:p>
          </p:txBody>
        </p:sp>
        <p:sp>
          <p:nvSpPr>
            <p:cNvPr id="7" name="Arrow: Right 6">
              <a:extLst>
                <a:ext uri="{FF2B5EF4-FFF2-40B4-BE49-F238E27FC236}">
                  <a16:creationId xmlns:a16="http://schemas.microsoft.com/office/drawing/2014/main" id="{460FFAB6-6A6F-4E13-BC71-7C59C5637EDD}"/>
                </a:ext>
              </a:extLst>
            </p:cNvPr>
            <p:cNvSpPr/>
            <p:nvPr/>
          </p:nvSpPr>
          <p:spPr>
            <a:xfrm rot="16200000">
              <a:off x="7283196" y="37520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7BA6F4D-26F1-41CF-8709-313CF016CDC3}"/>
                </a:ext>
              </a:extLst>
            </p:cNvPr>
            <p:cNvSpPr txBox="1"/>
            <p:nvPr/>
          </p:nvSpPr>
          <p:spPr>
            <a:xfrm>
              <a:off x="6404288" y="3807970"/>
              <a:ext cx="1274708" cy="646331"/>
            </a:xfrm>
            <a:prstGeom prst="rect">
              <a:avLst/>
            </a:prstGeom>
            <a:noFill/>
          </p:spPr>
          <p:txBody>
            <a:bodyPr wrap="none" rtlCol="0">
              <a:spAutoFit/>
            </a:bodyPr>
            <a:lstStyle/>
            <a:p>
              <a:r>
                <a:rPr lang="en-US" dirty="0"/>
                <a:t>Simulation</a:t>
              </a:r>
            </a:p>
            <a:p>
              <a:r>
                <a:rPr lang="en-US" dirty="0"/>
                <a:t>relation</a:t>
              </a:r>
            </a:p>
          </p:txBody>
        </p:sp>
      </p:grpSp>
    </p:spTree>
    <p:extLst>
      <p:ext uri="{BB962C8B-B14F-4D97-AF65-F5344CB8AC3E}">
        <p14:creationId xmlns:p14="http://schemas.microsoft.com/office/powerpoint/2010/main" val="2343162878"/>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980FF-FC76-48C3-9CAA-20026A02D370}"/>
              </a:ext>
            </a:extLst>
          </p:cNvPr>
          <p:cNvSpPr>
            <a:spLocks noGrp="1"/>
          </p:cNvSpPr>
          <p:nvPr>
            <p:ph type="title"/>
          </p:nvPr>
        </p:nvSpPr>
        <p:spPr>
          <a:xfrm>
            <a:off x="457200" y="381000"/>
            <a:ext cx="8229600" cy="990600"/>
          </a:xfrm>
        </p:spPr>
        <p:txBody>
          <a:bodyPr/>
          <a:lstStyle/>
          <a:p>
            <a:r>
              <a:rPr lang="en-US" dirty="0"/>
              <a:t>Higher-level SKS model</a:t>
            </a:r>
          </a:p>
        </p:txBody>
      </p:sp>
      <p:sp>
        <p:nvSpPr>
          <p:cNvPr id="3" name="Content Placeholder 2">
            <a:extLst>
              <a:ext uri="{FF2B5EF4-FFF2-40B4-BE49-F238E27FC236}">
                <a16:creationId xmlns:a16="http://schemas.microsoft.com/office/drawing/2014/main" id="{72E645BA-298B-4714-A9AB-E3DF59C515E4}"/>
              </a:ext>
            </a:extLst>
          </p:cNvPr>
          <p:cNvSpPr>
            <a:spLocks noGrp="1"/>
          </p:cNvSpPr>
          <p:nvPr>
            <p:ph idx="1"/>
          </p:nvPr>
        </p:nvSpPr>
        <p:spPr>
          <a:xfrm>
            <a:off x="228600" y="1524000"/>
            <a:ext cx="8686800" cy="4953000"/>
          </a:xfrm>
        </p:spPr>
        <p:txBody>
          <a:bodyPr>
            <a:normAutofit lnSpcReduction="10000"/>
          </a:bodyPr>
          <a:lstStyle/>
          <a:p>
            <a:r>
              <a:rPr lang="en-US" dirty="0"/>
              <a:t>Another dynamic, labeled, weighted digraph.</a:t>
            </a:r>
          </a:p>
          <a:p>
            <a:r>
              <a:rPr lang="en-US" dirty="0"/>
              <a:t>Nodes = </a:t>
            </a:r>
            <a:r>
              <a:rPr lang="en-US" dirty="0">
                <a:solidFill>
                  <a:schemeClr val="tx2">
                    <a:lumMod val="75000"/>
                  </a:schemeClr>
                </a:solidFill>
              </a:rPr>
              <a:t>symbol neurons, </a:t>
            </a:r>
            <a:r>
              <a:rPr lang="en-US" dirty="0"/>
              <a:t>separate from corresponding symbol neurons in the Lexicon.</a:t>
            </a:r>
          </a:p>
          <a:p>
            <a:r>
              <a:rPr lang="en-US" dirty="0"/>
              <a:t>Bidirectional edges between symbol neurons in SKS and Lexicon.</a:t>
            </a:r>
          </a:p>
          <a:p>
            <a:r>
              <a:rPr lang="en-US" dirty="0"/>
              <a:t>Graph is dynamic, changing in response to presentation of new symbols and combinations.</a:t>
            </a:r>
          </a:p>
          <a:p>
            <a:r>
              <a:rPr lang="en-US" dirty="0"/>
              <a:t>Some unreliability.</a:t>
            </a:r>
          </a:p>
          <a:p>
            <a:r>
              <a:rPr lang="en-US" dirty="0"/>
              <a:t>SKS can be constructed using operations like those for the IKS (Join/Merge, Associate/Link).</a:t>
            </a:r>
          </a:p>
          <a:p>
            <a:r>
              <a:rPr lang="en-US" dirty="0"/>
              <a:t>Interesting structures (sequences, parse trees, proofs) can also be built in the SKS, often under purposeful control, using Working Memory.</a:t>
            </a:r>
          </a:p>
        </p:txBody>
      </p:sp>
    </p:spTree>
    <p:extLst>
      <p:ext uri="{BB962C8B-B14F-4D97-AF65-F5344CB8AC3E}">
        <p14:creationId xmlns:p14="http://schemas.microsoft.com/office/powerpoint/2010/main" val="75591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1.  Introduction</a:t>
            </a:r>
          </a:p>
        </p:txBody>
      </p:sp>
      <p:sp>
        <p:nvSpPr>
          <p:cNvPr id="3" name="Content Placeholder 2"/>
          <p:cNvSpPr>
            <a:spLocks noGrp="1"/>
          </p:cNvSpPr>
          <p:nvPr>
            <p:ph idx="1"/>
          </p:nvPr>
        </p:nvSpPr>
        <p:spPr>
          <a:xfrm>
            <a:off x="316523" y="1295400"/>
            <a:ext cx="8534400" cy="5257800"/>
          </a:xfrm>
        </p:spPr>
        <p:txBody>
          <a:bodyPr>
            <a:normAutofit/>
          </a:bodyPr>
          <a:lstStyle/>
          <a:p>
            <a:r>
              <a:rPr lang="en-US" dirty="0">
                <a:solidFill>
                  <a:schemeClr val="tx2">
                    <a:lumMod val="75000"/>
                  </a:schemeClr>
                </a:solidFill>
              </a:rPr>
              <a:t>Original motivation:  </a:t>
            </a:r>
            <a:r>
              <a:rPr lang="en-US" dirty="0"/>
              <a:t>Understanding how language is processed in the human brain.</a:t>
            </a:r>
          </a:p>
          <a:p>
            <a:r>
              <a:rPr lang="en-US" dirty="0"/>
              <a:t>More generally, how symbolic reasoning is carried out, and how it relates to intuitive reasoning.</a:t>
            </a:r>
          </a:p>
          <a:p>
            <a:r>
              <a:rPr lang="en-US" dirty="0"/>
              <a:t>Based on two hypothesized structures:  </a:t>
            </a:r>
            <a:r>
              <a:rPr lang="en-US" dirty="0">
                <a:solidFill>
                  <a:schemeClr val="tx2">
                    <a:lumMod val="75000"/>
                  </a:schemeClr>
                </a:solidFill>
              </a:rPr>
              <a:t>Intuitive Knowledge Structures </a:t>
            </a:r>
            <a:r>
              <a:rPr lang="en-US" dirty="0"/>
              <a:t>and </a:t>
            </a:r>
            <a:r>
              <a:rPr lang="en-US" dirty="0">
                <a:solidFill>
                  <a:schemeClr val="tx2">
                    <a:lumMod val="75000"/>
                  </a:schemeClr>
                </a:solidFill>
              </a:rPr>
              <a:t>Symbolic Knowledge Structures.</a:t>
            </a:r>
          </a:p>
        </p:txBody>
      </p:sp>
      <p:pic>
        <p:nvPicPr>
          <p:cNvPr id="4" name="Picture 2">
            <a:extLst>
              <a:ext uri="{FF2B5EF4-FFF2-40B4-BE49-F238E27FC236}">
                <a16:creationId xmlns:a16="http://schemas.microsoft.com/office/drawing/2014/main" id="{028E6B04-D344-4CA1-A9C6-4D5CC91D1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316754"/>
            <a:ext cx="3810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0FC6BE33-4A55-4A38-BFA2-F25EC700F0F3}"/>
              </a:ext>
            </a:extLst>
          </p:cNvPr>
          <p:cNvSpPr txBox="1">
            <a:spLocks/>
          </p:cNvSpPr>
          <p:nvPr/>
        </p:nvSpPr>
        <p:spPr>
          <a:xfrm>
            <a:off x="328246" y="3733800"/>
            <a:ext cx="5005754" cy="2771971"/>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tx2">
                    <a:lumMod val="75000"/>
                  </a:schemeClr>
                </a:solidFill>
              </a:rPr>
              <a:t>IKS:  </a:t>
            </a:r>
            <a:r>
              <a:rPr lang="en-US" dirty="0"/>
              <a:t>Represents informally-understood concepts and relationships, supports informal associations between concepts.</a:t>
            </a:r>
          </a:p>
          <a:p>
            <a:r>
              <a:rPr lang="en-US" dirty="0">
                <a:solidFill>
                  <a:schemeClr val="tx2">
                    <a:lumMod val="75000"/>
                  </a:schemeClr>
                </a:solidFill>
              </a:rPr>
              <a:t>SKS:  </a:t>
            </a:r>
            <a:r>
              <a:rPr lang="en-US" dirty="0"/>
              <a:t>Represents symbols (numbers, words,…), supports formal, logical reasoning.</a:t>
            </a:r>
          </a:p>
        </p:txBody>
      </p:sp>
    </p:spTree>
    <p:extLst>
      <p:ext uri="{BB962C8B-B14F-4D97-AF65-F5344CB8AC3E}">
        <p14:creationId xmlns:p14="http://schemas.microsoft.com/office/powerpoint/2010/main" val="3964445119"/>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D44B-E642-40D3-86D7-7D7F69551C66}"/>
              </a:ext>
            </a:extLst>
          </p:cNvPr>
          <p:cNvSpPr>
            <a:spLocks noGrp="1"/>
          </p:cNvSpPr>
          <p:nvPr>
            <p:ph type="title"/>
          </p:nvPr>
        </p:nvSpPr>
        <p:spPr/>
        <p:txBody>
          <a:bodyPr/>
          <a:lstStyle/>
          <a:p>
            <a:r>
              <a:rPr lang="en-US" dirty="0"/>
              <a:t>SKS inputs/outputs</a:t>
            </a:r>
          </a:p>
        </p:txBody>
      </p:sp>
      <p:sp>
        <p:nvSpPr>
          <p:cNvPr id="3" name="Content Placeholder 2">
            <a:extLst>
              <a:ext uri="{FF2B5EF4-FFF2-40B4-BE49-F238E27FC236}">
                <a16:creationId xmlns:a16="http://schemas.microsoft.com/office/drawing/2014/main" id="{27435C22-2084-4EA9-B8BF-E0C6BEB57D6A}"/>
              </a:ext>
            </a:extLst>
          </p:cNvPr>
          <p:cNvSpPr>
            <a:spLocks noGrp="1"/>
          </p:cNvSpPr>
          <p:nvPr>
            <p:ph idx="1"/>
          </p:nvPr>
        </p:nvSpPr>
        <p:spPr/>
        <p:txBody>
          <a:bodyPr/>
          <a:lstStyle/>
          <a:p>
            <a:r>
              <a:rPr lang="en-US" dirty="0"/>
              <a:t>SKS is connected to input mechanisms (visual, auditory) and output mechanisms.</a:t>
            </a:r>
          </a:p>
          <a:p>
            <a:r>
              <a:rPr lang="en-US" dirty="0"/>
              <a:t>Symbol neuron can be triggered by symbolic inputs, like hearing a word spoken.</a:t>
            </a:r>
          </a:p>
          <a:p>
            <a:r>
              <a:rPr lang="en-US" dirty="0"/>
              <a:t>Symbol neuron can trigger symbolic outputs, like saying the word.</a:t>
            </a:r>
          </a:p>
          <a:p>
            <a:r>
              <a:rPr lang="en-US" dirty="0"/>
              <a:t>Reading/writing:  Essentially expand the size of the SKS, by utilizing external storage.</a:t>
            </a:r>
          </a:p>
          <a:p>
            <a:r>
              <a:rPr lang="en-US" dirty="0"/>
              <a:t>SKS is directly connected to the IKS:  Each symbol neuron in the SKS connects, rather reliably, to one or more related concept neurons in the IKS.</a:t>
            </a:r>
          </a:p>
        </p:txBody>
      </p:sp>
    </p:spTree>
    <p:extLst>
      <p:ext uri="{BB962C8B-B14F-4D97-AF65-F5344CB8AC3E}">
        <p14:creationId xmlns:p14="http://schemas.microsoft.com/office/powerpoint/2010/main" val="265338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3A325-F65E-49AA-B68B-11155801D239}"/>
              </a:ext>
            </a:extLst>
          </p:cNvPr>
          <p:cNvSpPr>
            <a:spLocks noGrp="1"/>
          </p:cNvSpPr>
          <p:nvPr>
            <p:ph type="title"/>
          </p:nvPr>
        </p:nvSpPr>
        <p:spPr>
          <a:xfrm>
            <a:off x="457200" y="381000"/>
            <a:ext cx="8229600" cy="990600"/>
          </a:xfrm>
        </p:spPr>
        <p:txBody>
          <a:bodyPr/>
          <a:lstStyle/>
          <a:p>
            <a:r>
              <a:rPr lang="en-US" dirty="0"/>
              <a:t>Operations on the SKS model</a:t>
            </a:r>
          </a:p>
        </p:txBody>
      </p:sp>
      <p:sp>
        <p:nvSpPr>
          <p:cNvPr id="3" name="Content Placeholder 2">
            <a:extLst>
              <a:ext uri="{FF2B5EF4-FFF2-40B4-BE49-F238E27FC236}">
                <a16:creationId xmlns:a16="http://schemas.microsoft.com/office/drawing/2014/main" id="{CEC44F9F-FA63-4700-8AB9-E57548CA25B5}"/>
              </a:ext>
            </a:extLst>
          </p:cNvPr>
          <p:cNvSpPr>
            <a:spLocks noGrp="1"/>
          </p:cNvSpPr>
          <p:nvPr>
            <p:ph idx="1"/>
          </p:nvPr>
        </p:nvSpPr>
        <p:spPr>
          <a:xfrm>
            <a:off x="228600" y="1371600"/>
            <a:ext cx="8686800" cy="5334000"/>
          </a:xfrm>
        </p:spPr>
        <p:txBody>
          <a:bodyPr>
            <a:normAutofit/>
          </a:bodyPr>
          <a:lstStyle/>
          <a:p>
            <a:r>
              <a:rPr lang="en-US" dirty="0">
                <a:solidFill>
                  <a:schemeClr val="tx2">
                    <a:lumMod val="75000"/>
                  </a:schemeClr>
                </a:solidFill>
              </a:rPr>
              <a:t>Direct recognition of symbols:</a:t>
            </a:r>
          </a:p>
          <a:p>
            <a:pPr lvl="1"/>
            <a:r>
              <a:rPr lang="en-US" sz="2200" dirty="0"/>
              <a:t>Input symbol presented, in some format.</a:t>
            </a:r>
          </a:p>
          <a:p>
            <a:pPr lvl="1"/>
            <a:r>
              <a:rPr lang="en-US" sz="2200" dirty="0"/>
              <a:t>Causes particular symbol neuron(s) to fire.</a:t>
            </a:r>
          </a:p>
          <a:p>
            <a:pPr lvl="1"/>
            <a:r>
              <a:rPr lang="en-US" sz="2200" dirty="0"/>
              <a:t>Automatic, fast.</a:t>
            </a:r>
          </a:p>
          <a:p>
            <a:pPr lvl="1"/>
            <a:r>
              <a:rPr lang="en-US" sz="2200" dirty="0"/>
              <a:t>Might also trigger symbolic outputs.</a:t>
            </a:r>
          </a:p>
          <a:p>
            <a:pPr lvl="1"/>
            <a:r>
              <a:rPr lang="en-US" sz="2200" dirty="0"/>
              <a:t>Also, firing of symbol neuron in SKS triggers firing of corresponding symbol neuron in the Lexicon.</a:t>
            </a:r>
          </a:p>
          <a:p>
            <a:pPr lvl="1"/>
            <a:r>
              <a:rPr lang="en-US" sz="2200" dirty="0">
                <a:solidFill>
                  <a:schemeClr val="tx2">
                    <a:lumMod val="75000"/>
                  </a:schemeClr>
                </a:solidFill>
              </a:rPr>
              <a:t>Example:  </a:t>
            </a:r>
            <a:r>
              <a:rPr lang="en-US" sz="2200" dirty="0"/>
              <a:t>Hear a word, then say it.</a:t>
            </a:r>
          </a:p>
          <a:p>
            <a:endParaRPr lang="en-US" dirty="0"/>
          </a:p>
        </p:txBody>
      </p:sp>
      <p:grpSp>
        <p:nvGrpSpPr>
          <p:cNvPr id="4" name="Group 3">
            <a:extLst>
              <a:ext uri="{FF2B5EF4-FFF2-40B4-BE49-F238E27FC236}">
                <a16:creationId xmlns:a16="http://schemas.microsoft.com/office/drawing/2014/main" id="{E4A1E437-BCC2-4372-8821-CB0C67D090B1}"/>
              </a:ext>
            </a:extLst>
          </p:cNvPr>
          <p:cNvGrpSpPr/>
          <p:nvPr/>
        </p:nvGrpSpPr>
        <p:grpSpPr>
          <a:xfrm>
            <a:off x="3580368" y="4565250"/>
            <a:ext cx="5335032" cy="1929335"/>
            <a:chOff x="1406769" y="2505750"/>
            <a:chExt cx="5335032" cy="2466298"/>
          </a:xfrm>
        </p:grpSpPr>
        <p:grpSp>
          <p:nvGrpSpPr>
            <p:cNvPr id="5" name="Group 4">
              <a:extLst>
                <a:ext uri="{FF2B5EF4-FFF2-40B4-BE49-F238E27FC236}">
                  <a16:creationId xmlns:a16="http://schemas.microsoft.com/office/drawing/2014/main" id="{AEEBB16F-45FA-4955-A896-00459AFB35C9}"/>
                </a:ext>
              </a:extLst>
            </p:cNvPr>
            <p:cNvGrpSpPr/>
            <p:nvPr/>
          </p:nvGrpSpPr>
          <p:grpSpPr>
            <a:xfrm>
              <a:off x="1406769" y="3071445"/>
              <a:ext cx="3927231" cy="1295400"/>
              <a:chOff x="1406769" y="3071445"/>
              <a:chExt cx="3927231" cy="1295400"/>
            </a:xfrm>
          </p:grpSpPr>
          <p:sp>
            <p:nvSpPr>
              <p:cNvPr id="47" name="Oval 46">
                <a:extLst>
                  <a:ext uri="{FF2B5EF4-FFF2-40B4-BE49-F238E27FC236}">
                    <a16:creationId xmlns:a16="http://schemas.microsoft.com/office/drawing/2014/main" id="{9843E1C9-DDB8-4E93-BF96-F5E06C330BD2}"/>
                  </a:ext>
                </a:extLst>
              </p:cNvPr>
              <p:cNvSpPr/>
              <p:nvPr/>
            </p:nvSpPr>
            <p:spPr>
              <a:xfrm>
                <a:off x="38100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SKS</a:t>
                </a:r>
              </a:p>
            </p:txBody>
          </p:sp>
          <p:sp>
            <p:nvSpPr>
              <p:cNvPr id="49" name="Oval 48">
                <a:extLst>
                  <a:ext uri="{FF2B5EF4-FFF2-40B4-BE49-F238E27FC236}">
                    <a16:creationId xmlns:a16="http://schemas.microsoft.com/office/drawing/2014/main" id="{3AA77989-72B8-4908-902E-28091DA3F717}"/>
                  </a:ext>
                </a:extLst>
              </p:cNvPr>
              <p:cNvSpPr/>
              <p:nvPr/>
            </p:nvSpPr>
            <p:spPr>
              <a:xfrm>
                <a:off x="1406769"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Lexicon</a:t>
                </a:r>
              </a:p>
            </p:txBody>
          </p:sp>
          <p:cxnSp>
            <p:nvCxnSpPr>
              <p:cNvPr id="50" name="Straight Connector 49">
                <a:extLst>
                  <a:ext uri="{FF2B5EF4-FFF2-40B4-BE49-F238E27FC236}">
                    <a16:creationId xmlns:a16="http://schemas.microsoft.com/office/drawing/2014/main" id="{5469D5F5-42C2-43DE-BAEF-239C6F6A1E12}"/>
                  </a:ext>
                </a:extLst>
              </p:cNvPr>
              <p:cNvCxnSpPr>
                <a:cxnSpLocks/>
                <a:stCxn id="49" idx="6"/>
              </p:cNvCxnSpPr>
              <p:nvPr/>
            </p:nvCxnSpPr>
            <p:spPr>
              <a:xfrm>
                <a:off x="2930769" y="3719145"/>
                <a:ext cx="914400" cy="0"/>
              </a:xfrm>
              <a:prstGeom prst="line">
                <a:avLst/>
              </a:prstGeom>
            </p:spPr>
            <p:style>
              <a:lnRef idx="2">
                <a:schemeClr val="dk1"/>
              </a:lnRef>
              <a:fillRef idx="0">
                <a:schemeClr val="dk1"/>
              </a:fillRef>
              <a:effectRef idx="1">
                <a:schemeClr val="dk1"/>
              </a:effectRef>
              <a:fontRef idx="minor">
                <a:schemeClr val="tx1"/>
              </a:fontRef>
            </p:style>
          </p:cxnSp>
        </p:grpSp>
        <p:grpSp>
          <p:nvGrpSpPr>
            <p:cNvPr id="6" name="Group 5">
              <a:extLst>
                <a:ext uri="{FF2B5EF4-FFF2-40B4-BE49-F238E27FC236}">
                  <a16:creationId xmlns:a16="http://schemas.microsoft.com/office/drawing/2014/main" id="{EC947484-168D-4AE9-A539-2538AD8024F1}"/>
                </a:ext>
              </a:extLst>
            </p:cNvPr>
            <p:cNvGrpSpPr/>
            <p:nvPr/>
          </p:nvGrpSpPr>
          <p:grpSpPr>
            <a:xfrm>
              <a:off x="3956538" y="4177138"/>
              <a:ext cx="1518138" cy="794910"/>
              <a:chOff x="3956538" y="4177138"/>
              <a:chExt cx="1518138" cy="794910"/>
            </a:xfrm>
          </p:grpSpPr>
          <p:grpSp>
            <p:nvGrpSpPr>
              <p:cNvPr id="39" name="Group 38">
                <a:extLst>
                  <a:ext uri="{FF2B5EF4-FFF2-40B4-BE49-F238E27FC236}">
                    <a16:creationId xmlns:a16="http://schemas.microsoft.com/office/drawing/2014/main" id="{D2DF71C4-D1A0-442A-8E41-312711CF2DA5}"/>
                  </a:ext>
                </a:extLst>
              </p:cNvPr>
              <p:cNvGrpSpPr/>
              <p:nvPr/>
            </p:nvGrpSpPr>
            <p:grpSpPr>
              <a:xfrm>
                <a:off x="3956538" y="4655523"/>
                <a:ext cx="1518138" cy="316525"/>
                <a:chOff x="3815862" y="5246074"/>
                <a:chExt cx="1518138" cy="316525"/>
              </a:xfrm>
            </p:grpSpPr>
            <p:sp>
              <p:nvSpPr>
                <p:cNvPr id="44" name="Oval 43">
                  <a:extLst>
                    <a:ext uri="{FF2B5EF4-FFF2-40B4-BE49-F238E27FC236}">
                      <a16:creationId xmlns:a16="http://schemas.microsoft.com/office/drawing/2014/main" id="{048E3F3F-0680-483F-9B09-B7EF357CBCDF}"/>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2A77784-C10F-4C69-9E4C-FAF06007D5EB}"/>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12F794A-93AF-421B-AFD8-E39AD2F9CE7B}"/>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37203AB1-AF46-4C15-98ED-37D00DBE9A57}"/>
                  </a:ext>
                </a:extLst>
              </p:cNvPr>
              <p:cNvGrpSpPr/>
              <p:nvPr/>
            </p:nvGrpSpPr>
            <p:grpSpPr>
              <a:xfrm>
                <a:off x="4094284" y="4177138"/>
                <a:ext cx="1239717" cy="503302"/>
                <a:chOff x="4094284" y="4177138"/>
                <a:chExt cx="1239717" cy="503302"/>
              </a:xfrm>
            </p:grpSpPr>
            <p:cxnSp>
              <p:nvCxnSpPr>
                <p:cNvPr id="41" name="Straight Arrow Connector 40">
                  <a:extLst>
                    <a:ext uri="{FF2B5EF4-FFF2-40B4-BE49-F238E27FC236}">
                      <a16:creationId xmlns:a16="http://schemas.microsoft.com/office/drawing/2014/main" id="{3C8A68DA-BB3A-4772-8619-826E8535BC6A}"/>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Straight Arrow Connector 41">
                  <a:extLst>
                    <a:ext uri="{FF2B5EF4-FFF2-40B4-BE49-F238E27FC236}">
                      <a16:creationId xmlns:a16="http://schemas.microsoft.com/office/drawing/2014/main" id="{326F6EAD-6800-4341-BF19-8B0EDCD3DE42}"/>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DE997AD6-5315-439D-B342-48A5E43C637D}"/>
                    </a:ext>
                  </a:extLst>
                </p:cNvPr>
                <p:cNvCxnSpPr>
                  <a:cxnSpLocks/>
                  <a:endCxn id="47" idx="5"/>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8" name="Group 7">
              <a:extLst>
                <a:ext uri="{FF2B5EF4-FFF2-40B4-BE49-F238E27FC236}">
                  <a16:creationId xmlns:a16="http://schemas.microsoft.com/office/drawing/2014/main" id="{10A2F4C9-CB68-48B1-89BF-22C06484560E}"/>
                </a:ext>
              </a:extLst>
            </p:cNvPr>
            <p:cNvGrpSpPr/>
            <p:nvPr/>
          </p:nvGrpSpPr>
          <p:grpSpPr>
            <a:xfrm>
              <a:off x="3953607" y="2570280"/>
              <a:ext cx="1518138" cy="597147"/>
              <a:chOff x="3953607" y="2570280"/>
              <a:chExt cx="1518138" cy="597147"/>
            </a:xfrm>
          </p:grpSpPr>
          <p:grpSp>
            <p:nvGrpSpPr>
              <p:cNvPr id="23" name="Group 22">
                <a:extLst>
                  <a:ext uri="{FF2B5EF4-FFF2-40B4-BE49-F238E27FC236}">
                    <a16:creationId xmlns:a16="http://schemas.microsoft.com/office/drawing/2014/main" id="{C35FA537-1811-473E-A082-7300AEF2F1ED}"/>
                  </a:ext>
                </a:extLst>
              </p:cNvPr>
              <p:cNvGrpSpPr/>
              <p:nvPr/>
            </p:nvGrpSpPr>
            <p:grpSpPr>
              <a:xfrm>
                <a:off x="3953607" y="2570280"/>
                <a:ext cx="1518138" cy="316525"/>
                <a:chOff x="3815862" y="5246074"/>
                <a:chExt cx="1518138" cy="316525"/>
              </a:xfrm>
            </p:grpSpPr>
            <p:sp>
              <p:nvSpPr>
                <p:cNvPr id="28" name="Oval 27">
                  <a:extLst>
                    <a:ext uri="{FF2B5EF4-FFF2-40B4-BE49-F238E27FC236}">
                      <a16:creationId xmlns:a16="http://schemas.microsoft.com/office/drawing/2014/main" id="{47F34BDF-CBA4-4E06-9AD5-04DDCAA59DF2}"/>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21D98C2-6DBF-4AB4-A7AD-90B9BE17634C}"/>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62F3250-3C07-4392-8E4E-14AFFFCDCC15}"/>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D9A4498-EDF2-4493-8A81-6B67CA67A748}"/>
                  </a:ext>
                </a:extLst>
              </p:cNvPr>
              <p:cNvGrpSpPr/>
              <p:nvPr/>
            </p:nvGrpSpPr>
            <p:grpSpPr>
              <a:xfrm>
                <a:off x="4106007" y="2830444"/>
                <a:ext cx="1105575" cy="336983"/>
                <a:chOff x="4106007" y="2830444"/>
                <a:chExt cx="1105575" cy="336983"/>
              </a:xfrm>
            </p:grpSpPr>
            <p:cxnSp>
              <p:nvCxnSpPr>
                <p:cNvPr id="25" name="Straight Arrow Connector 24">
                  <a:extLst>
                    <a:ext uri="{FF2B5EF4-FFF2-40B4-BE49-F238E27FC236}">
                      <a16:creationId xmlns:a16="http://schemas.microsoft.com/office/drawing/2014/main" id="{6B9BBDD0-C4BB-4708-9542-5D10432D6BDD}"/>
                    </a:ext>
                  </a:extLst>
                </p:cNvPr>
                <p:cNvCxnSpPr>
                  <a:cxnSpLocks/>
                  <a:endCxn id="28" idx="4"/>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9DBE73CC-F609-4590-A791-9315983A47F7}"/>
                    </a:ext>
                  </a:extLst>
                </p:cNvPr>
                <p:cNvCxnSpPr>
                  <a:cxnSpLocks/>
                  <a:endCxn id="29" idx="4"/>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94F65C72-9F91-474D-A4AE-08DECB64DC15}"/>
                    </a:ext>
                  </a:extLst>
                </p:cNvPr>
                <p:cNvCxnSpPr>
                  <a:cxnSpLocks/>
                  <a:endCxn id="30" idx="3"/>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sp>
          <p:nvSpPr>
            <p:cNvPr id="10" name="TextBox 9">
              <a:extLst>
                <a:ext uri="{FF2B5EF4-FFF2-40B4-BE49-F238E27FC236}">
                  <a16:creationId xmlns:a16="http://schemas.microsoft.com/office/drawing/2014/main" id="{786B6AB3-B9F3-4ABA-8ACA-A1F6FB943BD6}"/>
                </a:ext>
              </a:extLst>
            </p:cNvPr>
            <p:cNvSpPr txBox="1"/>
            <p:nvPr/>
          </p:nvSpPr>
          <p:spPr>
            <a:xfrm>
              <a:off x="5821773" y="4520346"/>
              <a:ext cx="813043" cy="369332"/>
            </a:xfrm>
            <a:prstGeom prst="rect">
              <a:avLst/>
            </a:prstGeom>
            <a:noFill/>
          </p:spPr>
          <p:txBody>
            <a:bodyPr wrap="none" rtlCol="0">
              <a:spAutoFit/>
            </a:bodyPr>
            <a:lstStyle/>
            <a:p>
              <a:r>
                <a:rPr lang="en-US" dirty="0"/>
                <a:t>Inputs</a:t>
              </a:r>
            </a:p>
          </p:txBody>
        </p:sp>
        <p:sp>
          <p:nvSpPr>
            <p:cNvPr id="11" name="TextBox 10">
              <a:extLst>
                <a:ext uri="{FF2B5EF4-FFF2-40B4-BE49-F238E27FC236}">
                  <a16:creationId xmlns:a16="http://schemas.microsoft.com/office/drawing/2014/main" id="{E826CCE6-8AAB-4222-8A25-A28A52D50B5D}"/>
                </a:ext>
              </a:extLst>
            </p:cNvPr>
            <p:cNvSpPr txBox="1"/>
            <p:nvPr/>
          </p:nvSpPr>
          <p:spPr>
            <a:xfrm>
              <a:off x="5749222" y="2505750"/>
              <a:ext cx="992579" cy="369332"/>
            </a:xfrm>
            <a:prstGeom prst="rect">
              <a:avLst/>
            </a:prstGeom>
            <a:noFill/>
          </p:spPr>
          <p:txBody>
            <a:bodyPr wrap="none" rtlCol="0">
              <a:spAutoFit/>
            </a:bodyPr>
            <a:lstStyle/>
            <a:p>
              <a:r>
                <a:rPr lang="en-US" dirty="0"/>
                <a:t>Outputs</a:t>
              </a:r>
            </a:p>
          </p:txBody>
        </p:sp>
      </p:grpSp>
    </p:spTree>
    <p:extLst>
      <p:ext uri="{BB962C8B-B14F-4D97-AF65-F5344CB8AC3E}">
        <p14:creationId xmlns:p14="http://schemas.microsoft.com/office/powerpoint/2010/main" val="2079720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3A325-F65E-49AA-B68B-11155801D239}"/>
              </a:ext>
            </a:extLst>
          </p:cNvPr>
          <p:cNvSpPr>
            <a:spLocks noGrp="1"/>
          </p:cNvSpPr>
          <p:nvPr>
            <p:ph type="title"/>
          </p:nvPr>
        </p:nvSpPr>
        <p:spPr>
          <a:xfrm>
            <a:off x="228600" y="381000"/>
            <a:ext cx="8686800" cy="990600"/>
          </a:xfrm>
        </p:spPr>
        <p:txBody>
          <a:bodyPr>
            <a:normAutofit fontScale="90000"/>
          </a:bodyPr>
          <a:lstStyle/>
          <a:p>
            <a:r>
              <a:rPr lang="en-US" dirty="0"/>
              <a:t>Operations:  Multistep symbolic computation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C44F9F-FA63-4700-8AB9-E57548CA25B5}"/>
                  </a:ext>
                </a:extLst>
              </p:cNvPr>
              <p:cNvSpPr>
                <a:spLocks noGrp="1"/>
              </p:cNvSpPr>
              <p:nvPr>
                <p:ph idx="1"/>
              </p:nvPr>
            </p:nvSpPr>
            <p:spPr>
              <a:xfrm>
                <a:off x="228600" y="1371600"/>
                <a:ext cx="8686800" cy="5486400"/>
              </a:xfrm>
            </p:spPr>
            <p:txBody>
              <a:bodyPr>
                <a:normAutofit fontScale="92500" lnSpcReduction="10000"/>
              </a:bodyPr>
              <a:lstStyle/>
              <a:p>
                <a:r>
                  <a:rPr lang="en-US" sz="2600" dirty="0"/>
                  <a:t>Input presented, triggers symbolic computation in SKS.</a:t>
                </a:r>
              </a:p>
              <a:p>
                <a:r>
                  <a:rPr lang="en-US" sz="2600" dirty="0">
                    <a:solidFill>
                      <a:schemeClr val="tx2">
                        <a:lumMod val="75000"/>
                      </a:schemeClr>
                    </a:solidFill>
                  </a:rPr>
                  <a:t>Example:  </a:t>
                </a:r>
                <a:r>
                  <a:rPr lang="en-US" sz="2600" dirty="0"/>
                  <a:t>Input a number </a:t>
                </a:r>
                <a14:m>
                  <m:oMath xmlns:m="http://schemas.openxmlformats.org/officeDocument/2006/math">
                    <m:r>
                      <a:rPr lang="en-US" sz="2600" b="0" i="1" smtClean="0">
                        <a:latin typeface="Cambria Math" panose="02040503050406030204" pitchFamily="18" charset="0"/>
                      </a:rPr>
                      <m:t>𝑘</m:t>
                    </m:r>
                    <m:r>
                      <a:rPr lang="en-US" sz="2600" b="0" i="1" smtClean="0">
                        <a:latin typeface="Cambria Math" panose="02040503050406030204" pitchFamily="18" charset="0"/>
                      </a:rPr>
                      <m:t>,</m:t>
                    </m:r>
                  </m:oMath>
                </a14:m>
                <a:r>
                  <a:rPr lang="en-US" sz="2600" dirty="0"/>
                  <a:t> output the number </a:t>
                </a:r>
                <a14:m>
                  <m:oMath xmlns:m="http://schemas.openxmlformats.org/officeDocument/2006/math">
                    <m:r>
                      <a:rPr lang="en-US" sz="2600" b="0" i="1" smtClean="0">
                        <a:latin typeface="Cambria Math" panose="02040503050406030204" pitchFamily="18" charset="0"/>
                      </a:rPr>
                      <m:t>𝑘</m:t>
                    </m:r>
                    <m:r>
                      <a:rPr lang="en-US" sz="2600" b="0" i="1" smtClean="0">
                        <a:latin typeface="Cambria Math" panose="02040503050406030204" pitchFamily="18" charset="0"/>
                      </a:rPr>
                      <m:t>+2; </m:t>
                    </m:r>
                  </m:oMath>
                </a14:m>
                <a:r>
                  <a:rPr lang="en-US" sz="2600" dirty="0"/>
                  <a:t>or input two numbers and output their sum.</a:t>
                </a:r>
              </a:p>
              <a:p>
                <a:r>
                  <a:rPr lang="en-US" sz="2600" dirty="0">
                    <a:solidFill>
                      <a:schemeClr val="tx2">
                        <a:lumMod val="75000"/>
                      </a:schemeClr>
                    </a:solidFill>
                  </a:rPr>
                  <a:t>Example:</a:t>
                </a:r>
                <a:r>
                  <a:rPr lang="en-US" sz="2600" dirty="0"/>
                  <a:t>  Input a number </a:t>
                </a:r>
                <a14:m>
                  <m:oMath xmlns:m="http://schemas.openxmlformats.org/officeDocument/2006/math">
                    <m:r>
                      <a:rPr lang="en-US" sz="2600" b="0" i="1" smtClean="0">
                        <a:latin typeface="Cambria Math" panose="02040503050406030204" pitchFamily="18" charset="0"/>
                      </a:rPr>
                      <m:t>𝑘</m:t>
                    </m:r>
                    <m:r>
                      <a:rPr lang="en-US" sz="2600" b="0" i="1" smtClean="0">
                        <a:latin typeface="Cambria Math" panose="02040503050406030204" pitchFamily="18" charset="0"/>
                      </a:rPr>
                      <m:t>,</m:t>
                    </m:r>
                  </m:oMath>
                </a14:m>
                <a:r>
                  <a:rPr lang="en-US" sz="2600" dirty="0"/>
                  <a:t> output the </a:t>
                </a:r>
                <a14:m>
                  <m:oMath xmlns:m="http://schemas.openxmlformats.org/officeDocument/2006/math">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𝑘</m:t>
                        </m:r>
                      </m:e>
                      <m:sup>
                        <m:r>
                          <a:rPr lang="en-US" sz="2600" b="0" i="1" smtClean="0">
                            <a:latin typeface="Cambria Math" panose="02040503050406030204" pitchFamily="18" charset="0"/>
                          </a:rPr>
                          <m:t>𝑡h</m:t>
                        </m:r>
                      </m:sup>
                    </m:sSup>
                  </m:oMath>
                </a14:m>
                <a:r>
                  <a:rPr lang="en-US" sz="2600" dirty="0"/>
                  <a:t> element of a sequence that is already memorized within the SKS.</a:t>
                </a:r>
              </a:p>
              <a:p>
                <a:r>
                  <a:rPr lang="en-US" sz="2600" dirty="0">
                    <a:solidFill>
                      <a:schemeClr val="tx2">
                        <a:lumMod val="75000"/>
                      </a:schemeClr>
                    </a:solidFill>
                  </a:rPr>
                  <a:t>Example:  </a:t>
                </a:r>
                <a:r>
                  <a:rPr lang="en-US" sz="2600" dirty="0"/>
                  <a:t>Input a stream of words, decide whether they form a syntactically correct sentence having a predetermined simple structure, like (subject, transitive verb, object).  Might also output a representation of the sentence structure.</a:t>
                </a:r>
              </a:p>
              <a:p>
                <a:r>
                  <a:rPr lang="en-US" sz="2600" dirty="0">
                    <a:solidFill>
                      <a:schemeClr val="tx2">
                        <a:lumMod val="75000"/>
                      </a:schemeClr>
                    </a:solidFill>
                  </a:rPr>
                  <a:t>Example:  </a:t>
                </a:r>
                <a:r>
                  <a:rPr lang="en-US" sz="2600" dirty="0"/>
                  <a:t>Input an algebraic equation, solve it.</a:t>
                </a:r>
              </a:p>
              <a:p>
                <a:r>
                  <a:rPr lang="en-US" sz="2600" dirty="0"/>
                  <a:t>Latency varies:</a:t>
                </a:r>
              </a:p>
              <a:p>
                <a:pPr lvl="1"/>
                <a:r>
                  <a:rPr lang="en-US" sz="2400" dirty="0"/>
                  <a:t>Parsing a simple sentence is fast, though process isn’t trivial.</a:t>
                </a:r>
              </a:p>
              <a:p>
                <a:pPr lvl="1"/>
                <a:r>
                  <a:rPr lang="en-US" sz="2400" dirty="0"/>
                  <a:t>Counting, calculations are slower, multi-step computations in the SKS, using Working Memory (Kahneman’s slow thinking).</a:t>
                </a:r>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id="{CEC44F9F-FA63-4700-8AB9-E57548CA25B5}"/>
                  </a:ext>
                </a:extLst>
              </p:cNvPr>
              <p:cNvSpPr>
                <a:spLocks noGrp="1" noRot="1" noChangeAspect="1" noMove="1" noResize="1" noEditPoints="1" noAdjustHandles="1" noChangeArrowheads="1" noChangeShapeType="1" noTextEdit="1"/>
              </p:cNvSpPr>
              <p:nvPr>
                <p:ph idx="1"/>
              </p:nvPr>
            </p:nvSpPr>
            <p:spPr>
              <a:xfrm>
                <a:off x="228600" y="1371600"/>
                <a:ext cx="8686800" cy="5486400"/>
              </a:xfrm>
              <a:blipFill>
                <a:blip r:embed="rId3"/>
                <a:stretch>
                  <a:fillRect l="-632" t="-1444" r="-842"/>
                </a:stretch>
              </a:blipFill>
            </p:spPr>
            <p:txBody>
              <a:bodyPr/>
              <a:lstStyle/>
              <a:p>
                <a:r>
                  <a:rPr lang="en-US">
                    <a:noFill/>
                  </a:rPr>
                  <a:t> </a:t>
                </a:r>
              </a:p>
            </p:txBody>
          </p:sp>
        </mc:Fallback>
      </mc:AlternateContent>
    </p:spTree>
    <p:extLst>
      <p:ext uri="{BB962C8B-B14F-4D97-AF65-F5344CB8AC3E}">
        <p14:creationId xmlns:p14="http://schemas.microsoft.com/office/powerpoint/2010/main" val="31209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3A325-F65E-49AA-B68B-11155801D239}"/>
              </a:ext>
            </a:extLst>
          </p:cNvPr>
          <p:cNvSpPr>
            <a:spLocks noGrp="1"/>
          </p:cNvSpPr>
          <p:nvPr>
            <p:ph type="title"/>
          </p:nvPr>
        </p:nvSpPr>
        <p:spPr>
          <a:xfrm>
            <a:off x="190500" y="320999"/>
            <a:ext cx="8686800" cy="990600"/>
          </a:xfrm>
        </p:spPr>
        <p:txBody>
          <a:bodyPr>
            <a:normAutofit fontScale="90000"/>
          </a:bodyPr>
          <a:lstStyle/>
          <a:p>
            <a:r>
              <a:rPr lang="en-US" dirty="0"/>
              <a:t> Ops:  </a:t>
            </a:r>
            <a:r>
              <a:rPr lang="en-US" dirty="0">
                <a:effectLst/>
                <a:latin typeface="Arial" panose="020B0604020202020204" pitchFamily="34" charset="0"/>
              </a:rPr>
              <a:t>Computation involving SKS and IKS</a:t>
            </a:r>
            <a:endParaRPr lang="en-US" dirty="0"/>
          </a:p>
        </p:txBody>
      </p:sp>
      <p:sp>
        <p:nvSpPr>
          <p:cNvPr id="3" name="Content Placeholder 2">
            <a:extLst>
              <a:ext uri="{FF2B5EF4-FFF2-40B4-BE49-F238E27FC236}">
                <a16:creationId xmlns:a16="http://schemas.microsoft.com/office/drawing/2014/main" id="{CEC44F9F-FA63-4700-8AB9-E57548CA25B5}"/>
              </a:ext>
            </a:extLst>
          </p:cNvPr>
          <p:cNvSpPr>
            <a:spLocks noGrp="1"/>
          </p:cNvSpPr>
          <p:nvPr>
            <p:ph idx="1"/>
          </p:nvPr>
        </p:nvSpPr>
        <p:spPr>
          <a:xfrm>
            <a:off x="111369" y="1253735"/>
            <a:ext cx="8727831" cy="5375665"/>
          </a:xfrm>
        </p:spPr>
        <p:txBody>
          <a:bodyPr>
            <a:normAutofit/>
          </a:bodyPr>
          <a:lstStyle/>
          <a:p>
            <a:r>
              <a:rPr lang="en-US" dirty="0">
                <a:solidFill>
                  <a:schemeClr val="tx2">
                    <a:lumMod val="75000"/>
                  </a:schemeClr>
                </a:solidFill>
                <a:latin typeface="Arial" panose="020B0604020202020204" pitchFamily="34" charset="0"/>
              </a:rPr>
              <a:t>Simple case:  One-way communication from SKS to IKS</a:t>
            </a:r>
          </a:p>
          <a:p>
            <a:pPr lvl="1"/>
            <a:r>
              <a:rPr lang="en-US" dirty="0">
                <a:latin typeface="Arial" panose="020B0604020202020204" pitchFamily="34" charset="0"/>
              </a:rPr>
              <a:t>Input symbols are presented, trigger some calculation in SKS.</a:t>
            </a:r>
          </a:p>
          <a:p>
            <a:pPr lvl="1"/>
            <a:r>
              <a:rPr lang="en-US" dirty="0">
                <a:latin typeface="Arial" panose="020B0604020202020204" pitchFamily="34" charset="0"/>
              </a:rPr>
              <a:t>Firing of some symbol neurons in SKS triggers firing of corresponding concept neurons in IKS.</a:t>
            </a:r>
          </a:p>
          <a:p>
            <a:pPr lvl="1"/>
            <a:r>
              <a:rPr lang="en-US" dirty="0">
                <a:latin typeface="Arial" panose="020B0604020202020204" pitchFamily="34" charset="0"/>
              </a:rPr>
              <a:t>Triggers a cascade in the IKS, eventual outputs.</a:t>
            </a:r>
          </a:p>
          <a:p>
            <a:pPr lvl="1"/>
            <a:r>
              <a:rPr lang="en-US" dirty="0">
                <a:solidFill>
                  <a:schemeClr val="tx2">
                    <a:lumMod val="75000"/>
                  </a:schemeClr>
                </a:solidFill>
                <a:latin typeface="Arial" panose="020B0604020202020204" pitchFamily="34" charset="0"/>
              </a:rPr>
              <a:t>Example:  </a:t>
            </a:r>
            <a:r>
              <a:rPr lang="en-US" dirty="0">
                <a:latin typeface="Arial" panose="020B0604020202020204" pitchFamily="34" charset="0"/>
              </a:rPr>
              <a:t>Counting in Greek alphabet, leading to letter, leading to virus variant with many connotations.</a:t>
            </a:r>
          </a:p>
          <a:p>
            <a:pPr lvl="1"/>
            <a:endParaRPr lang="en-US" dirty="0"/>
          </a:p>
        </p:txBody>
      </p:sp>
      <p:grpSp>
        <p:nvGrpSpPr>
          <p:cNvPr id="4" name="Group 3">
            <a:extLst>
              <a:ext uri="{FF2B5EF4-FFF2-40B4-BE49-F238E27FC236}">
                <a16:creationId xmlns:a16="http://schemas.microsoft.com/office/drawing/2014/main" id="{6D9ABC35-27CB-4A7C-B2BB-C7CC14F2A928}"/>
              </a:ext>
            </a:extLst>
          </p:cNvPr>
          <p:cNvGrpSpPr/>
          <p:nvPr/>
        </p:nvGrpSpPr>
        <p:grpSpPr>
          <a:xfrm>
            <a:off x="4406632" y="3741579"/>
            <a:ext cx="4637308" cy="2789623"/>
            <a:chOff x="2362648" y="2559289"/>
            <a:chExt cx="5409752" cy="3566019"/>
          </a:xfrm>
        </p:grpSpPr>
        <p:grpSp>
          <p:nvGrpSpPr>
            <p:cNvPr id="5" name="Group 4">
              <a:extLst>
                <a:ext uri="{FF2B5EF4-FFF2-40B4-BE49-F238E27FC236}">
                  <a16:creationId xmlns:a16="http://schemas.microsoft.com/office/drawing/2014/main" id="{612640CA-294A-4023-8A12-B2C97979B95D}"/>
                </a:ext>
              </a:extLst>
            </p:cNvPr>
            <p:cNvGrpSpPr/>
            <p:nvPr/>
          </p:nvGrpSpPr>
          <p:grpSpPr>
            <a:xfrm>
              <a:off x="2362648" y="3071444"/>
              <a:ext cx="5409752" cy="1295401"/>
              <a:chOff x="2362648" y="3071444"/>
              <a:chExt cx="5409752" cy="1295401"/>
            </a:xfrm>
          </p:grpSpPr>
          <p:sp>
            <p:nvSpPr>
              <p:cNvPr id="47" name="Oval 46">
                <a:extLst>
                  <a:ext uri="{FF2B5EF4-FFF2-40B4-BE49-F238E27FC236}">
                    <a16:creationId xmlns:a16="http://schemas.microsoft.com/office/drawing/2014/main" id="{C1438C4C-04DD-4BC8-AA5D-6D0F0195B7BA}"/>
                  </a:ext>
                </a:extLst>
              </p:cNvPr>
              <p:cNvSpPr/>
              <p:nvPr/>
            </p:nvSpPr>
            <p:spPr>
              <a:xfrm>
                <a:off x="38100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SKS</a:t>
                </a:r>
              </a:p>
            </p:txBody>
          </p:sp>
          <p:sp>
            <p:nvSpPr>
              <p:cNvPr id="48" name="Oval 47">
                <a:extLst>
                  <a:ext uri="{FF2B5EF4-FFF2-40B4-BE49-F238E27FC236}">
                    <a16:creationId xmlns:a16="http://schemas.microsoft.com/office/drawing/2014/main" id="{FB7F1EAF-2456-4C5A-B382-345B69196777}"/>
                  </a:ext>
                </a:extLst>
              </p:cNvPr>
              <p:cNvSpPr/>
              <p:nvPr/>
            </p:nvSpPr>
            <p:spPr>
              <a:xfrm>
                <a:off x="62484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IKS</a:t>
                </a:r>
              </a:p>
            </p:txBody>
          </p:sp>
          <p:sp>
            <p:nvSpPr>
              <p:cNvPr id="49" name="Oval 48">
                <a:extLst>
                  <a:ext uri="{FF2B5EF4-FFF2-40B4-BE49-F238E27FC236}">
                    <a16:creationId xmlns:a16="http://schemas.microsoft.com/office/drawing/2014/main" id="{07509C04-E334-46FA-B989-299750195888}"/>
                  </a:ext>
                </a:extLst>
              </p:cNvPr>
              <p:cNvSpPr/>
              <p:nvPr/>
            </p:nvSpPr>
            <p:spPr>
              <a:xfrm>
                <a:off x="2362648" y="3071444"/>
                <a:ext cx="1016717"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Lex.</a:t>
                </a:r>
              </a:p>
            </p:txBody>
          </p:sp>
          <p:cxnSp>
            <p:nvCxnSpPr>
              <p:cNvPr id="50" name="Straight Connector 49">
                <a:extLst>
                  <a:ext uri="{FF2B5EF4-FFF2-40B4-BE49-F238E27FC236}">
                    <a16:creationId xmlns:a16="http://schemas.microsoft.com/office/drawing/2014/main" id="{7C6CE0CA-8BCC-44CD-9C02-4C962D6A03EA}"/>
                  </a:ext>
                </a:extLst>
              </p:cNvPr>
              <p:cNvCxnSpPr>
                <a:cxnSpLocks/>
              </p:cNvCxnSpPr>
              <p:nvPr/>
            </p:nvCxnSpPr>
            <p:spPr>
              <a:xfrm>
                <a:off x="3311769" y="3719146"/>
                <a:ext cx="533400" cy="0"/>
              </a:xfrm>
              <a:prstGeom prst="line">
                <a:avLst/>
              </a:prstGeom>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BCC6AA8B-B4F6-4AD1-A404-95201BBB40C5}"/>
                  </a:ext>
                </a:extLst>
              </p:cNvPr>
              <p:cNvCxnSpPr>
                <a:cxnSpLocks/>
              </p:cNvCxnSpPr>
              <p:nvPr/>
            </p:nvCxnSpPr>
            <p:spPr>
              <a:xfrm>
                <a:off x="5334000" y="3719145"/>
                <a:ext cx="914400" cy="0"/>
              </a:xfrm>
              <a:prstGeom prst="line">
                <a:avLst/>
              </a:prstGeom>
            </p:spPr>
            <p:style>
              <a:lnRef idx="2">
                <a:schemeClr val="dk1"/>
              </a:lnRef>
              <a:fillRef idx="0">
                <a:schemeClr val="dk1"/>
              </a:fillRef>
              <a:effectRef idx="1">
                <a:schemeClr val="dk1"/>
              </a:effectRef>
              <a:fontRef idx="minor">
                <a:schemeClr val="tx1"/>
              </a:fontRef>
            </p:style>
          </p:cxnSp>
        </p:grpSp>
        <p:grpSp>
          <p:nvGrpSpPr>
            <p:cNvPr id="6" name="Group 5">
              <a:extLst>
                <a:ext uri="{FF2B5EF4-FFF2-40B4-BE49-F238E27FC236}">
                  <a16:creationId xmlns:a16="http://schemas.microsoft.com/office/drawing/2014/main" id="{25E923D1-4821-4479-9558-A7C4D406C101}"/>
                </a:ext>
              </a:extLst>
            </p:cNvPr>
            <p:cNvGrpSpPr/>
            <p:nvPr/>
          </p:nvGrpSpPr>
          <p:grpSpPr>
            <a:xfrm>
              <a:off x="3956538" y="4177138"/>
              <a:ext cx="1518138" cy="794910"/>
              <a:chOff x="3956538" y="4177138"/>
              <a:chExt cx="1518138" cy="794910"/>
            </a:xfrm>
          </p:grpSpPr>
          <p:grpSp>
            <p:nvGrpSpPr>
              <p:cNvPr id="39" name="Group 38">
                <a:extLst>
                  <a:ext uri="{FF2B5EF4-FFF2-40B4-BE49-F238E27FC236}">
                    <a16:creationId xmlns:a16="http://schemas.microsoft.com/office/drawing/2014/main" id="{45555265-08E4-4A5D-9E1D-E2ED5AC60391}"/>
                  </a:ext>
                </a:extLst>
              </p:cNvPr>
              <p:cNvGrpSpPr/>
              <p:nvPr/>
            </p:nvGrpSpPr>
            <p:grpSpPr>
              <a:xfrm>
                <a:off x="3956538" y="4655523"/>
                <a:ext cx="1518138" cy="316525"/>
                <a:chOff x="3815862" y="5246074"/>
                <a:chExt cx="1518138" cy="316525"/>
              </a:xfrm>
            </p:grpSpPr>
            <p:sp>
              <p:nvSpPr>
                <p:cNvPr id="44" name="Oval 43">
                  <a:extLst>
                    <a:ext uri="{FF2B5EF4-FFF2-40B4-BE49-F238E27FC236}">
                      <a16:creationId xmlns:a16="http://schemas.microsoft.com/office/drawing/2014/main" id="{B924BD49-4557-47C8-B49E-7307C8FDB46E}"/>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0818034-BA6B-4574-9CD3-D9C0632ADEAE}"/>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1D3A411-181E-4A1C-86AB-E2C859BA9DBE}"/>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352B9BE4-2B45-4FB2-AD48-CEF3FB4A48D0}"/>
                  </a:ext>
                </a:extLst>
              </p:cNvPr>
              <p:cNvGrpSpPr/>
              <p:nvPr/>
            </p:nvGrpSpPr>
            <p:grpSpPr>
              <a:xfrm>
                <a:off x="4094284" y="4177138"/>
                <a:ext cx="1239717" cy="503302"/>
                <a:chOff x="4094284" y="4177138"/>
                <a:chExt cx="1239717" cy="503302"/>
              </a:xfrm>
            </p:grpSpPr>
            <p:cxnSp>
              <p:nvCxnSpPr>
                <p:cNvPr id="41" name="Straight Arrow Connector 40">
                  <a:extLst>
                    <a:ext uri="{FF2B5EF4-FFF2-40B4-BE49-F238E27FC236}">
                      <a16:creationId xmlns:a16="http://schemas.microsoft.com/office/drawing/2014/main" id="{48C4D45B-057E-4438-802D-18B709AD476B}"/>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Straight Arrow Connector 41">
                  <a:extLst>
                    <a:ext uri="{FF2B5EF4-FFF2-40B4-BE49-F238E27FC236}">
                      <a16:creationId xmlns:a16="http://schemas.microsoft.com/office/drawing/2014/main" id="{B7D866BA-DC27-4534-B170-48492620B4E1}"/>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54F04A6A-F6AC-49EA-B3BC-5E3BDE8D57E2}"/>
                    </a:ext>
                  </a:extLst>
                </p:cNvPr>
                <p:cNvCxnSpPr>
                  <a:cxnSpLocks/>
                  <a:endCxn id="47" idx="5"/>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7" name="Group 6">
              <a:extLst>
                <a:ext uri="{FF2B5EF4-FFF2-40B4-BE49-F238E27FC236}">
                  <a16:creationId xmlns:a16="http://schemas.microsoft.com/office/drawing/2014/main" id="{F220AD14-45C3-466A-AF5E-FB9E1379E348}"/>
                </a:ext>
              </a:extLst>
            </p:cNvPr>
            <p:cNvGrpSpPr/>
            <p:nvPr/>
          </p:nvGrpSpPr>
          <p:grpSpPr>
            <a:xfrm>
              <a:off x="6248400" y="4199852"/>
              <a:ext cx="1518138" cy="772196"/>
              <a:chOff x="6248400" y="4199852"/>
              <a:chExt cx="1518138" cy="772196"/>
            </a:xfrm>
          </p:grpSpPr>
          <p:grpSp>
            <p:nvGrpSpPr>
              <p:cNvPr id="31" name="Group 30">
                <a:extLst>
                  <a:ext uri="{FF2B5EF4-FFF2-40B4-BE49-F238E27FC236}">
                    <a16:creationId xmlns:a16="http://schemas.microsoft.com/office/drawing/2014/main" id="{0A938B61-0CCA-4054-AC1D-9F1750B6D824}"/>
                  </a:ext>
                </a:extLst>
              </p:cNvPr>
              <p:cNvGrpSpPr/>
              <p:nvPr/>
            </p:nvGrpSpPr>
            <p:grpSpPr>
              <a:xfrm>
                <a:off x="6248400" y="4655523"/>
                <a:ext cx="1518138" cy="316525"/>
                <a:chOff x="3815862" y="5246074"/>
                <a:chExt cx="1518138" cy="316525"/>
              </a:xfrm>
            </p:grpSpPr>
            <p:sp>
              <p:nvSpPr>
                <p:cNvPr id="36" name="Oval 35">
                  <a:extLst>
                    <a:ext uri="{FF2B5EF4-FFF2-40B4-BE49-F238E27FC236}">
                      <a16:creationId xmlns:a16="http://schemas.microsoft.com/office/drawing/2014/main" id="{10CDA158-52BB-4089-977A-DBDD01A89840}"/>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1C81B5B-CEC0-4215-A452-6CAE8123EF3B}"/>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55ADEF8-19C1-4B11-8D8C-0498795FDF09}"/>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B1476D93-D739-469B-992F-9B2ADFA77DE7}"/>
                  </a:ext>
                </a:extLst>
              </p:cNvPr>
              <p:cNvGrpSpPr/>
              <p:nvPr/>
            </p:nvGrpSpPr>
            <p:grpSpPr>
              <a:xfrm>
                <a:off x="6421314" y="4199852"/>
                <a:ext cx="1239717" cy="503302"/>
                <a:chOff x="4094284" y="4177138"/>
                <a:chExt cx="1239717" cy="503302"/>
              </a:xfrm>
            </p:grpSpPr>
            <p:cxnSp>
              <p:nvCxnSpPr>
                <p:cNvPr id="33" name="Straight Arrow Connector 32">
                  <a:extLst>
                    <a:ext uri="{FF2B5EF4-FFF2-40B4-BE49-F238E27FC236}">
                      <a16:creationId xmlns:a16="http://schemas.microsoft.com/office/drawing/2014/main" id="{5C0DE601-F8D9-4444-B2C0-EA574485D258}"/>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651C6FB7-BC37-4CD7-B081-60176ED32F5A}"/>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37907BC9-04B6-48A0-91CC-44D366955498}"/>
                    </a:ext>
                  </a:extLst>
                </p:cNvPr>
                <p:cNvCxnSpPr>
                  <a:cxnSpLocks/>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8" name="Group 7">
              <a:extLst>
                <a:ext uri="{FF2B5EF4-FFF2-40B4-BE49-F238E27FC236}">
                  <a16:creationId xmlns:a16="http://schemas.microsoft.com/office/drawing/2014/main" id="{77ED7DE7-06B3-4F6B-9A0A-1ECE705FA0CC}"/>
                </a:ext>
              </a:extLst>
            </p:cNvPr>
            <p:cNvGrpSpPr/>
            <p:nvPr/>
          </p:nvGrpSpPr>
          <p:grpSpPr>
            <a:xfrm>
              <a:off x="3953607" y="2570280"/>
              <a:ext cx="1518138" cy="597147"/>
              <a:chOff x="3953607" y="2570280"/>
              <a:chExt cx="1518138" cy="597147"/>
            </a:xfrm>
          </p:grpSpPr>
          <p:grpSp>
            <p:nvGrpSpPr>
              <p:cNvPr id="23" name="Group 22">
                <a:extLst>
                  <a:ext uri="{FF2B5EF4-FFF2-40B4-BE49-F238E27FC236}">
                    <a16:creationId xmlns:a16="http://schemas.microsoft.com/office/drawing/2014/main" id="{93A00B0D-B13A-4E86-9DFA-E2DB2B49DC25}"/>
                  </a:ext>
                </a:extLst>
              </p:cNvPr>
              <p:cNvGrpSpPr/>
              <p:nvPr/>
            </p:nvGrpSpPr>
            <p:grpSpPr>
              <a:xfrm>
                <a:off x="3953607" y="2570280"/>
                <a:ext cx="1518138" cy="316525"/>
                <a:chOff x="3815862" y="5246074"/>
                <a:chExt cx="1518138" cy="316525"/>
              </a:xfrm>
            </p:grpSpPr>
            <p:sp>
              <p:nvSpPr>
                <p:cNvPr id="28" name="Oval 27">
                  <a:extLst>
                    <a:ext uri="{FF2B5EF4-FFF2-40B4-BE49-F238E27FC236}">
                      <a16:creationId xmlns:a16="http://schemas.microsoft.com/office/drawing/2014/main" id="{72EBFC99-26FF-4F96-A553-06FC10970020}"/>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81A7F50-1369-4168-B193-68B6C9EF0BE3}"/>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56AC72D-AB7E-4682-8BFB-1E0A8119D1EE}"/>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D99871B-208E-4C7D-B8ED-A791E8964616}"/>
                  </a:ext>
                </a:extLst>
              </p:cNvPr>
              <p:cNvGrpSpPr/>
              <p:nvPr/>
            </p:nvGrpSpPr>
            <p:grpSpPr>
              <a:xfrm>
                <a:off x="4106007" y="2830444"/>
                <a:ext cx="1105575" cy="336983"/>
                <a:chOff x="4106007" y="2830444"/>
                <a:chExt cx="1105575" cy="336983"/>
              </a:xfrm>
            </p:grpSpPr>
            <p:cxnSp>
              <p:nvCxnSpPr>
                <p:cNvPr id="25" name="Straight Arrow Connector 24">
                  <a:extLst>
                    <a:ext uri="{FF2B5EF4-FFF2-40B4-BE49-F238E27FC236}">
                      <a16:creationId xmlns:a16="http://schemas.microsoft.com/office/drawing/2014/main" id="{B83DF4BB-1B12-4CFF-8041-5D2D1EED347F}"/>
                    </a:ext>
                  </a:extLst>
                </p:cNvPr>
                <p:cNvCxnSpPr>
                  <a:cxnSpLocks/>
                  <a:endCxn id="28" idx="4"/>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6944C931-A8E6-410A-A7D8-ED4A5498CE0A}"/>
                    </a:ext>
                  </a:extLst>
                </p:cNvPr>
                <p:cNvCxnSpPr>
                  <a:cxnSpLocks/>
                  <a:endCxn id="29" idx="4"/>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4432E0E8-18FE-448D-B186-EA2C05C9DCB8}"/>
                    </a:ext>
                  </a:extLst>
                </p:cNvPr>
                <p:cNvCxnSpPr>
                  <a:cxnSpLocks/>
                  <a:endCxn id="30" idx="3"/>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9" name="Group 8">
              <a:extLst>
                <a:ext uri="{FF2B5EF4-FFF2-40B4-BE49-F238E27FC236}">
                  <a16:creationId xmlns:a16="http://schemas.microsoft.com/office/drawing/2014/main" id="{66CD5253-4729-497E-841E-39B1F32F0780}"/>
                </a:ext>
              </a:extLst>
            </p:cNvPr>
            <p:cNvGrpSpPr/>
            <p:nvPr/>
          </p:nvGrpSpPr>
          <p:grpSpPr>
            <a:xfrm>
              <a:off x="6248400" y="2559289"/>
              <a:ext cx="1518138" cy="600786"/>
              <a:chOff x="6248400" y="2559289"/>
              <a:chExt cx="1518138" cy="600786"/>
            </a:xfrm>
          </p:grpSpPr>
          <p:grpSp>
            <p:nvGrpSpPr>
              <p:cNvPr id="15" name="Group 14">
                <a:extLst>
                  <a:ext uri="{FF2B5EF4-FFF2-40B4-BE49-F238E27FC236}">
                    <a16:creationId xmlns:a16="http://schemas.microsoft.com/office/drawing/2014/main" id="{9837B358-F047-40F9-B066-824B3E482939}"/>
                  </a:ext>
                </a:extLst>
              </p:cNvPr>
              <p:cNvGrpSpPr/>
              <p:nvPr/>
            </p:nvGrpSpPr>
            <p:grpSpPr>
              <a:xfrm>
                <a:off x="6248400" y="2559289"/>
                <a:ext cx="1518138" cy="316525"/>
                <a:chOff x="3815862" y="5246074"/>
                <a:chExt cx="1518138" cy="316525"/>
              </a:xfrm>
            </p:grpSpPr>
            <p:sp>
              <p:nvSpPr>
                <p:cNvPr id="20" name="Oval 19">
                  <a:extLst>
                    <a:ext uri="{FF2B5EF4-FFF2-40B4-BE49-F238E27FC236}">
                      <a16:creationId xmlns:a16="http://schemas.microsoft.com/office/drawing/2014/main" id="{EB2C24DF-7DFB-4EE8-A4CE-760813103EF9}"/>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707D2E-650C-43D3-A636-BC4B3C402C60}"/>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007453F-31C9-4DAC-8CCB-13F5CA2A4B36}"/>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4671032-5547-4C77-B3D1-9A6B981D1C7B}"/>
                  </a:ext>
                </a:extLst>
              </p:cNvPr>
              <p:cNvGrpSpPr/>
              <p:nvPr/>
            </p:nvGrpSpPr>
            <p:grpSpPr>
              <a:xfrm>
                <a:off x="6451750" y="2823092"/>
                <a:ext cx="1105575" cy="336983"/>
                <a:chOff x="4106007" y="2830444"/>
                <a:chExt cx="1105575" cy="336983"/>
              </a:xfrm>
            </p:grpSpPr>
            <p:cxnSp>
              <p:nvCxnSpPr>
                <p:cNvPr id="17" name="Straight Arrow Connector 16">
                  <a:extLst>
                    <a:ext uri="{FF2B5EF4-FFF2-40B4-BE49-F238E27FC236}">
                      <a16:creationId xmlns:a16="http://schemas.microsoft.com/office/drawing/2014/main" id="{6901FC6A-4282-4BCA-9803-D1CF684B38BD}"/>
                    </a:ext>
                  </a:extLst>
                </p:cNvPr>
                <p:cNvCxnSpPr>
                  <a:cxnSpLocks/>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0EC1AADB-6B97-44EA-B067-195096C86222}"/>
                    </a:ext>
                  </a:extLst>
                </p:cNvPr>
                <p:cNvCxnSpPr>
                  <a:cxnSpLocks/>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F842E344-1B2C-4FDE-A024-C50E140FC66B}"/>
                    </a:ext>
                  </a:extLst>
                </p:cNvPr>
                <p:cNvCxnSpPr>
                  <a:cxnSpLocks/>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sp>
          <p:nvSpPr>
            <p:cNvPr id="12" name="Oval 11">
              <a:extLst>
                <a:ext uri="{FF2B5EF4-FFF2-40B4-BE49-F238E27FC236}">
                  <a16:creationId xmlns:a16="http://schemas.microsoft.com/office/drawing/2014/main" id="{42764710-89B0-4F23-90A4-DDE3F8AD23DC}"/>
                </a:ext>
              </a:extLst>
            </p:cNvPr>
            <p:cNvSpPr/>
            <p:nvPr/>
          </p:nvSpPr>
          <p:spPr>
            <a:xfrm>
              <a:off x="4990978" y="5210908"/>
              <a:ext cx="1817077" cy="914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Working Memory</a:t>
              </a:r>
            </a:p>
          </p:txBody>
        </p:sp>
        <p:sp>
          <p:nvSpPr>
            <p:cNvPr id="13" name="Freeform: Shape 12">
              <a:extLst>
                <a:ext uri="{FF2B5EF4-FFF2-40B4-BE49-F238E27FC236}">
                  <a16:creationId xmlns:a16="http://schemas.microsoft.com/office/drawing/2014/main" id="{685FD113-6DB7-4C89-87E6-11F10E03732F}"/>
                </a:ext>
              </a:extLst>
            </p:cNvPr>
            <p:cNvSpPr/>
            <p:nvPr/>
          </p:nvSpPr>
          <p:spPr>
            <a:xfrm>
              <a:off x="5079021" y="3969732"/>
              <a:ext cx="712179" cy="1223592"/>
            </a:xfrm>
            <a:custGeom>
              <a:avLst/>
              <a:gdLst>
                <a:gd name="connsiteX0" fmla="*/ 586154 w 586154"/>
                <a:gd name="connsiteY0" fmla="*/ 1152245 h 1152245"/>
                <a:gd name="connsiteX1" fmla="*/ 433754 w 586154"/>
                <a:gd name="connsiteY1" fmla="*/ 495753 h 1152245"/>
                <a:gd name="connsiteX2" fmla="*/ 246185 w 586154"/>
                <a:gd name="connsiteY2" fmla="*/ 144060 h 1152245"/>
                <a:gd name="connsiteX3" fmla="*/ 128954 w 586154"/>
                <a:gd name="connsiteY3" fmla="*/ 38553 h 1152245"/>
                <a:gd name="connsiteX4" fmla="*/ 46892 w 586154"/>
                <a:gd name="connsiteY4" fmla="*/ 3384 h 1152245"/>
                <a:gd name="connsiteX5" fmla="*/ 0 w 586154"/>
                <a:gd name="connsiteY5" fmla="*/ 3384 h 11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154" h="1152245">
                  <a:moveTo>
                    <a:pt x="586154" y="1152245"/>
                  </a:moveTo>
                  <a:cubicBezTo>
                    <a:pt x="538284" y="908014"/>
                    <a:pt x="490415" y="663784"/>
                    <a:pt x="433754" y="495753"/>
                  </a:cubicBezTo>
                  <a:cubicBezTo>
                    <a:pt x="377093" y="327722"/>
                    <a:pt x="296985" y="220260"/>
                    <a:pt x="246185" y="144060"/>
                  </a:cubicBezTo>
                  <a:cubicBezTo>
                    <a:pt x="195385" y="67860"/>
                    <a:pt x="162169" y="61999"/>
                    <a:pt x="128954" y="38553"/>
                  </a:cubicBezTo>
                  <a:cubicBezTo>
                    <a:pt x="95738" y="15107"/>
                    <a:pt x="68384" y="9245"/>
                    <a:pt x="46892" y="3384"/>
                  </a:cubicBezTo>
                  <a:cubicBezTo>
                    <a:pt x="25400" y="-2478"/>
                    <a:pt x="12700" y="453"/>
                    <a:pt x="0" y="33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8A1789E-7C46-4204-A4C8-888B6B7E11B5}"/>
                </a:ext>
              </a:extLst>
            </p:cNvPr>
            <p:cNvSpPr/>
            <p:nvPr/>
          </p:nvSpPr>
          <p:spPr>
            <a:xfrm>
              <a:off x="5978769" y="3897924"/>
              <a:ext cx="509954" cy="1295399"/>
            </a:xfrm>
            <a:custGeom>
              <a:avLst/>
              <a:gdLst>
                <a:gd name="connsiteX0" fmla="*/ 0 w 386862"/>
                <a:gd name="connsiteY0" fmla="*/ 1148861 h 1148861"/>
                <a:gd name="connsiteX1" fmla="*/ 58616 w 386862"/>
                <a:gd name="connsiteY1" fmla="*/ 457200 h 1148861"/>
                <a:gd name="connsiteX2" fmla="*/ 199293 w 386862"/>
                <a:gd name="connsiteY2" fmla="*/ 152400 h 1148861"/>
                <a:gd name="connsiteX3" fmla="*/ 386862 w 386862"/>
                <a:gd name="connsiteY3" fmla="*/ 0 h 1148861"/>
              </a:gdLst>
              <a:ahLst/>
              <a:cxnLst>
                <a:cxn ang="0">
                  <a:pos x="connsiteX0" y="connsiteY0"/>
                </a:cxn>
                <a:cxn ang="0">
                  <a:pos x="connsiteX1" y="connsiteY1"/>
                </a:cxn>
                <a:cxn ang="0">
                  <a:pos x="connsiteX2" y="connsiteY2"/>
                </a:cxn>
                <a:cxn ang="0">
                  <a:pos x="connsiteX3" y="connsiteY3"/>
                </a:cxn>
              </a:cxnLst>
              <a:rect l="l" t="t" r="r" b="b"/>
              <a:pathLst>
                <a:path w="386862" h="1148861">
                  <a:moveTo>
                    <a:pt x="0" y="1148861"/>
                  </a:moveTo>
                  <a:cubicBezTo>
                    <a:pt x="12700" y="886069"/>
                    <a:pt x="25401" y="623277"/>
                    <a:pt x="58616" y="457200"/>
                  </a:cubicBezTo>
                  <a:cubicBezTo>
                    <a:pt x="91831" y="291123"/>
                    <a:pt x="144585" y="228600"/>
                    <a:pt x="199293" y="152400"/>
                  </a:cubicBezTo>
                  <a:cubicBezTo>
                    <a:pt x="254001" y="76200"/>
                    <a:pt x="320431" y="38100"/>
                    <a:pt x="38686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Content Placeholder 2">
            <a:extLst>
              <a:ext uri="{FF2B5EF4-FFF2-40B4-BE49-F238E27FC236}">
                <a16:creationId xmlns:a16="http://schemas.microsoft.com/office/drawing/2014/main" id="{77F2178E-DC04-431E-B2E9-34642EA29323}"/>
              </a:ext>
            </a:extLst>
          </p:cNvPr>
          <p:cNvSpPr txBox="1">
            <a:spLocks/>
          </p:cNvSpPr>
          <p:nvPr/>
        </p:nvSpPr>
        <p:spPr>
          <a:xfrm>
            <a:off x="116395" y="3947946"/>
            <a:ext cx="4180964" cy="182514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tx2">
                    <a:lumMod val="75000"/>
                  </a:schemeClr>
                </a:solidFill>
                <a:latin typeface="Arial" panose="020B0604020202020204" pitchFamily="34" charset="0"/>
              </a:rPr>
              <a:t>Two-way interactions</a:t>
            </a:r>
          </a:p>
          <a:p>
            <a:pPr lvl="1"/>
            <a:r>
              <a:rPr lang="en-US" dirty="0">
                <a:solidFill>
                  <a:schemeClr val="tx2">
                    <a:lumMod val="75000"/>
                  </a:schemeClr>
                </a:solidFill>
                <a:latin typeface="Arial" panose="020B0604020202020204" pitchFamily="34" charset="0"/>
              </a:rPr>
              <a:t>Example:</a:t>
            </a:r>
            <a:r>
              <a:rPr lang="en-US" dirty="0">
                <a:latin typeface="Arial" panose="020B0604020202020204" pitchFamily="34" charset="0"/>
              </a:rPr>
              <a:t>  Semantics and intuitive associations for words, in IKS, can help SKS to parse an input sentence.</a:t>
            </a:r>
            <a:endParaRPr lang="en-US" dirty="0"/>
          </a:p>
        </p:txBody>
      </p:sp>
      <p:sp>
        <p:nvSpPr>
          <p:cNvPr id="54" name="Content Placeholder 2">
            <a:extLst>
              <a:ext uri="{FF2B5EF4-FFF2-40B4-BE49-F238E27FC236}">
                <a16:creationId xmlns:a16="http://schemas.microsoft.com/office/drawing/2014/main" id="{86A8796B-CA0A-4D3E-897C-549997D30A3F}"/>
              </a:ext>
            </a:extLst>
          </p:cNvPr>
          <p:cNvSpPr txBox="1">
            <a:spLocks/>
          </p:cNvSpPr>
          <p:nvPr/>
        </p:nvSpPr>
        <p:spPr>
          <a:xfrm>
            <a:off x="98651" y="5629032"/>
            <a:ext cx="5516268" cy="90217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r>
              <a:rPr lang="en-US" dirty="0">
                <a:solidFill>
                  <a:schemeClr val="tx2">
                    <a:lumMod val="75000"/>
                  </a:schemeClr>
                </a:solidFill>
                <a:latin typeface="Arial" panose="020B0604020202020204" pitchFamily="34" charset="0"/>
              </a:rPr>
              <a:t>Example:  </a:t>
            </a:r>
            <a:r>
              <a:rPr lang="en-US" dirty="0">
                <a:latin typeface="Arial" panose="020B0604020202020204" pitchFamily="34" charset="0"/>
              </a:rPr>
              <a:t>Solving a math problem, using intuition to produce solution ideas.</a:t>
            </a:r>
          </a:p>
          <a:p>
            <a:endParaRPr lang="en-US" dirty="0">
              <a:solidFill>
                <a:schemeClr val="tx2">
                  <a:lumMod val="75000"/>
                </a:schemeClr>
              </a:solidFill>
              <a:latin typeface="Arial" panose="020B0604020202020204" pitchFamily="34" charset="0"/>
            </a:endParaRPr>
          </a:p>
          <a:p>
            <a:endParaRPr lang="en-US" dirty="0"/>
          </a:p>
        </p:txBody>
      </p:sp>
    </p:spTree>
    <p:extLst>
      <p:ext uri="{BB962C8B-B14F-4D97-AF65-F5344CB8AC3E}">
        <p14:creationId xmlns:p14="http://schemas.microsoft.com/office/powerpoint/2010/main" val="2567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3A325-F65E-49AA-B68B-11155801D239}"/>
              </a:ext>
            </a:extLst>
          </p:cNvPr>
          <p:cNvSpPr>
            <a:spLocks noGrp="1"/>
          </p:cNvSpPr>
          <p:nvPr>
            <p:ph type="title"/>
          </p:nvPr>
        </p:nvSpPr>
        <p:spPr>
          <a:xfrm>
            <a:off x="152400" y="533400"/>
            <a:ext cx="8686800" cy="990600"/>
          </a:xfrm>
        </p:spPr>
        <p:txBody>
          <a:bodyPr>
            <a:normAutofit fontScale="90000"/>
          </a:bodyPr>
          <a:lstStyle/>
          <a:p>
            <a:r>
              <a:rPr lang="en-US" dirty="0"/>
              <a:t>   Ops:  Learning concepts or relationships</a:t>
            </a:r>
          </a:p>
        </p:txBody>
      </p:sp>
      <p:sp>
        <p:nvSpPr>
          <p:cNvPr id="3" name="Content Placeholder 2">
            <a:extLst>
              <a:ext uri="{FF2B5EF4-FFF2-40B4-BE49-F238E27FC236}">
                <a16:creationId xmlns:a16="http://schemas.microsoft.com/office/drawing/2014/main" id="{CEC44F9F-FA63-4700-8AB9-E57548CA25B5}"/>
              </a:ext>
            </a:extLst>
          </p:cNvPr>
          <p:cNvSpPr>
            <a:spLocks noGrp="1"/>
          </p:cNvSpPr>
          <p:nvPr>
            <p:ph idx="1"/>
          </p:nvPr>
        </p:nvSpPr>
        <p:spPr/>
        <p:txBody>
          <a:bodyPr>
            <a:normAutofit/>
          </a:bodyPr>
          <a:lstStyle/>
          <a:p>
            <a:r>
              <a:rPr lang="en-US" dirty="0"/>
              <a:t>Like IKS, SKS supports adding new symbols and modifying edge weights.</a:t>
            </a:r>
          </a:p>
          <a:p>
            <a:r>
              <a:rPr lang="en-US" dirty="0"/>
              <a:t>Strengthening connections in SKS should be different from IKS: instead of incremental Hebbian rules, might make large increases all-at-once.</a:t>
            </a:r>
          </a:p>
          <a:p>
            <a:r>
              <a:rPr lang="en-US" dirty="0"/>
              <a:t>Makes sense since changes are purposeful, not emerging gradually as a result of random experiences.</a:t>
            </a:r>
          </a:p>
          <a:p>
            <a:endParaRPr lang="en-US" dirty="0"/>
          </a:p>
        </p:txBody>
      </p:sp>
    </p:spTree>
    <p:extLst>
      <p:ext uri="{BB962C8B-B14F-4D97-AF65-F5344CB8AC3E}">
        <p14:creationId xmlns:p14="http://schemas.microsoft.com/office/powerpoint/2010/main" val="1794252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53E0-464F-4895-8E90-2655D8484CC3}"/>
              </a:ext>
            </a:extLst>
          </p:cNvPr>
          <p:cNvSpPr>
            <a:spLocks noGrp="1"/>
          </p:cNvSpPr>
          <p:nvPr>
            <p:ph type="title"/>
          </p:nvPr>
        </p:nvSpPr>
        <p:spPr>
          <a:xfrm>
            <a:off x="457200" y="381000"/>
            <a:ext cx="8229600" cy="990600"/>
          </a:xfrm>
        </p:spPr>
        <p:txBody>
          <a:bodyPr/>
          <a:lstStyle/>
          <a:p>
            <a:r>
              <a:rPr lang="en-US" dirty="0"/>
              <a:t>Remarks:  SKS</a:t>
            </a:r>
          </a:p>
        </p:txBody>
      </p:sp>
      <p:sp>
        <p:nvSpPr>
          <p:cNvPr id="3" name="Content Placeholder 2">
            <a:extLst>
              <a:ext uri="{FF2B5EF4-FFF2-40B4-BE49-F238E27FC236}">
                <a16:creationId xmlns:a16="http://schemas.microsoft.com/office/drawing/2014/main" id="{0AC83AF0-749B-40A7-BBE5-D90D6BCF201B}"/>
              </a:ext>
            </a:extLst>
          </p:cNvPr>
          <p:cNvSpPr>
            <a:spLocks noGrp="1"/>
          </p:cNvSpPr>
          <p:nvPr>
            <p:ph idx="1"/>
          </p:nvPr>
        </p:nvSpPr>
        <p:spPr>
          <a:xfrm>
            <a:off x="304800" y="1371600"/>
            <a:ext cx="8534400" cy="5257800"/>
          </a:xfrm>
        </p:spPr>
        <p:txBody>
          <a:bodyPr>
            <a:normAutofit lnSpcReduction="10000"/>
          </a:bodyPr>
          <a:lstStyle/>
          <a:p>
            <a:r>
              <a:rPr lang="en-US" dirty="0">
                <a:solidFill>
                  <a:schemeClr val="tx2">
                    <a:lumMod val="75000"/>
                  </a:schemeClr>
                </a:solidFill>
              </a:rPr>
              <a:t>Lower-level model:</a:t>
            </a:r>
          </a:p>
          <a:p>
            <a:pPr lvl="1"/>
            <a:r>
              <a:rPr lang="en-US" sz="2200" dirty="0"/>
              <a:t>As for IKS, redundant version based on less-reliable neurons.</a:t>
            </a:r>
          </a:p>
          <a:p>
            <a:pPr lvl="1"/>
            <a:r>
              <a:rPr lang="en-US" sz="2200" dirty="0"/>
              <a:t>Probably don’t want overlapping sets of neurons here, to maintain clear separation between different symbols and avoid confusion.</a:t>
            </a:r>
          </a:p>
          <a:p>
            <a:pPr lvl="1"/>
            <a:r>
              <a:rPr lang="en-US" sz="2200" dirty="0"/>
              <a:t>Lower level simulates higher level.</a:t>
            </a:r>
          </a:p>
          <a:p>
            <a:r>
              <a:rPr lang="en-US" dirty="0">
                <a:solidFill>
                  <a:schemeClr val="tx2">
                    <a:lumMod val="75000"/>
                  </a:schemeClr>
                </a:solidFill>
              </a:rPr>
              <a:t>Differences between processing in SKS and IKS:</a:t>
            </a:r>
          </a:p>
          <a:p>
            <a:pPr lvl="1"/>
            <a:r>
              <a:rPr lang="en-US" sz="2200" dirty="0"/>
              <a:t>Individual elements in SKS may be more reliable than those in IKS, so processing may be generally more reliable.</a:t>
            </a:r>
          </a:p>
          <a:p>
            <a:pPr lvl="1"/>
            <a:r>
              <a:rPr lang="en-US" sz="2200" dirty="0"/>
              <a:t>In IKS, neurons trigger neighboring neurons based on general stochastic firing rules, whereas SKS is subject to more deliberate external control (through Working Memory).</a:t>
            </a:r>
          </a:p>
          <a:p>
            <a:pPr lvl="1"/>
            <a:r>
              <a:rPr lang="en-US" sz="2200" dirty="0"/>
              <a:t>SKS can carry out precise computations, whereas IKS just produces general associations.</a:t>
            </a:r>
          </a:p>
        </p:txBody>
      </p:sp>
    </p:spTree>
    <p:extLst>
      <p:ext uri="{BB962C8B-B14F-4D97-AF65-F5344CB8AC3E}">
        <p14:creationId xmlns:p14="http://schemas.microsoft.com/office/powerpoint/2010/main" val="338512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C0A64-15D0-4245-A98F-9C3986BB90D4}"/>
              </a:ext>
            </a:extLst>
          </p:cNvPr>
          <p:cNvSpPr>
            <a:spLocks noGrp="1"/>
          </p:cNvSpPr>
          <p:nvPr>
            <p:ph type="title"/>
          </p:nvPr>
        </p:nvSpPr>
        <p:spPr>
          <a:xfrm>
            <a:off x="457200" y="381000"/>
            <a:ext cx="8229600" cy="990600"/>
          </a:xfrm>
        </p:spPr>
        <p:txBody>
          <a:bodyPr/>
          <a:lstStyle/>
          <a:p>
            <a:r>
              <a:rPr lang="en-US" dirty="0"/>
              <a:t>2.4.  Input and Output</a:t>
            </a:r>
          </a:p>
        </p:txBody>
      </p:sp>
      <p:sp>
        <p:nvSpPr>
          <p:cNvPr id="3" name="Content Placeholder 2">
            <a:extLst>
              <a:ext uri="{FF2B5EF4-FFF2-40B4-BE49-F238E27FC236}">
                <a16:creationId xmlns:a16="http://schemas.microsoft.com/office/drawing/2014/main" id="{BAF19683-8A1F-41E8-AB49-E4B610B8C5E6}"/>
              </a:ext>
            </a:extLst>
          </p:cNvPr>
          <p:cNvSpPr>
            <a:spLocks noGrp="1"/>
          </p:cNvSpPr>
          <p:nvPr>
            <p:ph idx="1"/>
          </p:nvPr>
        </p:nvSpPr>
        <p:spPr>
          <a:xfrm>
            <a:off x="280248" y="1371600"/>
            <a:ext cx="8406551" cy="5105400"/>
          </a:xfrm>
        </p:spPr>
        <p:txBody>
          <a:bodyPr>
            <a:normAutofit/>
          </a:bodyPr>
          <a:lstStyle/>
          <a:p>
            <a:r>
              <a:rPr lang="en-US" dirty="0">
                <a:solidFill>
                  <a:schemeClr val="tx2">
                    <a:lumMod val="75000"/>
                  </a:schemeClr>
                </a:solidFill>
              </a:rPr>
              <a:t>Input:</a:t>
            </a:r>
          </a:p>
          <a:p>
            <a:pPr lvl="1"/>
            <a:r>
              <a:rPr lang="en-US" sz="2200" dirty="0"/>
              <a:t>In both SKS and IKS, inputs arrive via input neurons.</a:t>
            </a:r>
          </a:p>
          <a:p>
            <a:pPr lvl="1"/>
            <a:r>
              <a:rPr lang="en-US" sz="2200" dirty="0"/>
              <a:t>SKS:  Encode symbols, e.g. binary or unary rep for numbers.</a:t>
            </a:r>
          </a:p>
          <a:p>
            <a:pPr lvl="1"/>
            <a:r>
              <a:rPr lang="en-US" sz="2200" dirty="0"/>
              <a:t>IKS:  Encode intuitive concepts, e.g., a unique input neuron (or set of input neurons) for each concept.</a:t>
            </a:r>
          </a:p>
          <a:p>
            <a:pPr lvl="1"/>
            <a:r>
              <a:rPr lang="en-US" sz="2200" dirty="0"/>
              <a:t>Inputs can be visual, auditory, written, olfactory, tactile.</a:t>
            </a:r>
          </a:p>
          <a:p>
            <a:r>
              <a:rPr lang="en-US" dirty="0">
                <a:solidFill>
                  <a:schemeClr val="tx2">
                    <a:lumMod val="75000"/>
                  </a:schemeClr>
                </a:solidFill>
              </a:rPr>
              <a:t>Output: </a:t>
            </a:r>
          </a:p>
          <a:p>
            <a:pPr lvl="1"/>
            <a:r>
              <a:rPr lang="en-US" sz="2200" dirty="0"/>
              <a:t>Outputs are produced by firing of output neurons.</a:t>
            </a:r>
          </a:p>
        </p:txBody>
      </p:sp>
      <p:grpSp>
        <p:nvGrpSpPr>
          <p:cNvPr id="4" name="Group 3">
            <a:extLst>
              <a:ext uri="{FF2B5EF4-FFF2-40B4-BE49-F238E27FC236}">
                <a16:creationId xmlns:a16="http://schemas.microsoft.com/office/drawing/2014/main" id="{BD46D901-84F0-4413-AB59-7FFB3F4313EE}"/>
              </a:ext>
            </a:extLst>
          </p:cNvPr>
          <p:cNvGrpSpPr/>
          <p:nvPr/>
        </p:nvGrpSpPr>
        <p:grpSpPr>
          <a:xfrm>
            <a:off x="5875091" y="4762737"/>
            <a:ext cx="3084127" cy="1887451"/>
            <a:chOff x="4174544" y="2559289"/>
            <a:chExt cx="3597856" cy="2412759"/>
          </a:xfrm>
        </p:grpSpPr>
        <p:grpSp>
          <p:nvGrpSpPr>
            <p:cNvPr id="5" name="Group 4">
              <a:extLst>
                <a:ext uri="{FF2B5EF4-FFF2-40B4-BE49-F238E27FC236}">
                  <a16:creationId xmlns:a16="http://schemas.microsoft.com/office/drawing/2014/main" id="{B9BE43A2-C298-4309-A199-0FA0744E637E}"/>
                </a:ext>
              </a:extLst>
            </p:cNvPr>
            <p:cNvGrpSpPr/>
            <p:nvPr/>
          </p:nvGrpSpPr>
          <p:grpSpPr>
            <a:xfrm>
              <a:off x="4174544" y="3060454"/>
              <a:ext cx="3597856" cy="1306391"/>
              <a:chOff x="4174544" y="3060454"/>
              <a:chExt cx="3597856" cy="1306391"/>
            </a:xfrm>
          </p:grpSpPr>
          <p:sp>
            <p:nvSpPr>
              <p:cNvPr id="45" name="Oval 44">
                <a:extLst>
                  <a:ext uri="{FF2B5EF4-FFF2-40B4-BE49-F238E27FC236}">
                    <a16:creationId xmlns:a16="http://schemas.microsoft.com/office/drawing/2014/main" id="{309DBE40-4F02-4296-B2F2-BD60A84BD289}"/>
                  </a:ext>
                </a:extLst>
              </p:cNvPr>
              <p:cNvSpPr/>
              <p:nvPr/>
            </p:nvSpPr>
            <p:spPr>
              <a:xfrm>
                <a:off x="4174544" y="3060454"/>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SKS</a:t>
                </a:r>
              </a:p>
            </p:txBody>
          </p:sp>
          <p:sp>
            <p:nvSpPr>
              <p:cNvPr id="46" name="Oval 45">
                <a:extLst>
                  <a:ext uri="{FF2B5EF4-FFF2-40B4-BE49-F238E27FC236}">
                    <a16:creationId xmlns:a16="http://schemas.microsoft.com/office/drawing/2014/main" id="{C5464C64-BC75-4A2C-A402-C57DE3E2CE9F}"/>
                  </a:ext>
                </a:extLst>
              </p:cNvPr>
              <p:cNvSpPr/>
              <p:nvPr/>
            </p:nvSpPr>
            <p:spPr>
              <a:xfrm>
                <a:off x="62484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IKS</a:t>
                </a:r>
              </a:p>
            </p:txBody>
          </p:sp>
          <p:cxnSp>
            <p:nvCxnSpPr>
              <p:cNvPr id="49" name="Straight Connector 48">
                <a:extLst>
                  <a:ext uri="{FF2B5EF4-FFF2-40B4-BE49-F238E27FC236}">
                    <a16:creationId xmlns:a16="http://schemas.microsoft.com/office/drawing/2014/main" id="{517707D4-9FD2-406A-8E90-FF8656EEB6FB}"/>
                  </a:ext>
                </a:extLst>
              </p:cNvPr>
              <p:cNvCxnSpPr>
                <a:cxnSpLocks/>
              </p:cNvCxnSpPr>
              <p:nvPr/>
            </p:nvCxnSpPr>
            <p:spPr>
              <a:xfrm>
                <a:off x="5676748" y="3719145"/>
                <a:ext cx="571652" cy="0"/>
              </a:xfrm>
              <a:prstGeom prst="line">
                <a:avLst/>
              </a:prstGeom>
            </p:spPr>
            <p:style>
              <a:lnRef idx="2">
                <a:schemeClr val="dk1"/>
              </a:lnRef>
              <a:fillRef idx="0">
                <a:schemeClr val="dk1"/>
              </a:fillRef>
              <a:effectRef idx="1">
                <a:schemeClr val="dk1"/>
              </a:effectRef>
              <a:fontRef idx="minor">
                <a:schemeClr val="tx1"/>
              </a:fontRef>
            </p:style>
          </p:cxnSp>
        </p:grpSp>
        <p:grpSp>
          <p:nvGrpSpPr>
            <p:cNvPr id="6" name="Group 5">
              <a:extLst>
                <a:ext uri="{FF2B5EF4-FFF2-40B4-BE49-F238E27FC236}">
                  <a16:creationId xmlns:a16="http://schemas.microsoft.com/office/drawing/2014/main" id="{40364FC3-2442-48EE-B6F6-D830ECE7B0A0}"/>
                </a:ext>
              </a:extLst>
            </p:cNvPr>
            <p:cNvGrpSpPr/>
            <p:nvPr/>
          </p:nvGrpSpPr>
          <p:grpSpPr>
            <a:xfrm>
              <a:off x="4321082" y="4166147"/>
              <a:ext cx="1518139" cy="794910"/>
              <a:chOff x="4321082" y="4166147"/>
              <a:chExt cx="1518139" cy="794910"/>
            </a:xfrm>
          </p:grpSpPr>
          <p:grpSp>
            <p:nvGrpSpPr>
              <p:cNvPr id="37" name="Group 36">
                <a:extLst>
                  <a:ext uri="{FF2B5EF4-FFF2-40B4-BE49-F238E27FC236}">
                    <a16:creationId xmlns:a16="http://schemas.microsoft.com/office/drawing/2014/main" id="{81722902-BC36-48A1-8B4A-8A8D8CB3EBA2}"/>
                  </a:ext>
                </a:extLst>
              </p:cNvPr>
              <p:cNvGrpSpPr/>
              <p:nvPr/>
            </p:nvGrpSpPr>
            <p:grpSpPr>
              <a:xfrm>
                <a:off x="4321082" y="4644532"/>
                <a:ext cx="1518139" cy="316525"/>
                <a:chOff x="4180406" y="5235083"/>
                <a:chExt cx="1518139" cy="316525"/>
              </a:xfrm>
            </p:grpSpPr>
            <p:sp>
              <p:nvSpPr>
                <p:cNvPr id="42" name="Oval 41">
                  <a:extLst>
                    <a:ext uri="{FF2B5EF4-FFF2-40B4-BE49-F238E27FC236}">
                      <a16:creationId xmlns:a16="http://schemas.microsoft.com/office/drawing/2014/main" id="{C968CE3A-AED1-4398-84D5-F5CD13452B7F}"/>
                    </a:ext>
                  </a:extLst>
                </p:cNvPr>
                <p:cNvSpPr/>
                <p:nvPr/>
              </p:nvSpPr>
              <p:spPr>
                <a:xfrm>
                  <a:off x="4180406" y="5235083"/>
                  <a:ext cx="304800" cy="304802"/>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6157470-EDF8-4E90-8504-4FE44A4B076B}"/>
                    </a:ext>
                  </a:extLst>
                </p:cNvPr>
                <p:cNvSpPr/>
                <p:nvPr/>
              </p:nvSpPr>
              <p:spPr>
                <a:xfrm>
                  <a:off x="4784144" y="5246806"/>
                  <a:ext cx="304800" cy="304802"/>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928C55C-9834-4462-BA09-4703243F5E75}"/>
                    </a:ext>
                  </a:extLst>
                </p:cNvPr>
                <p:cNvSpPr/>
                <p:nvPr/>
              </p:nvSpPr>
              <p:spPr>
                <a:xfrm>
                  <a:off x="5393745" y="5235083"/>
                  <a:ext cx="304800" cy="304802"/>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A5901EC-8A03-4312-9B22-8E0078B4B662}"/>
                  </a:ext>
                </a:extLst>
              </p:cNvPr>
              <p:cNvGrpSpPr/>
              <p:nvPr/>
            </p:nvGrpSpPr>
            <p:grpSpPr>
              <a:xfrm>
                <a:off x="4458828" y="4166147"/>
                <a:ext cx="1239717" cy="503304"/>
                <a:chOff x="4458828" y="4166147"/>
                <a:chExt cx="1239717" cy="503304"/>
              </a:xfrm>
            </p:grpSpPr>
            <p:cxnSp>
              <p:nvCxnSpPr>
                <p:cNvPr id="39" name="Straight Arrow Connector 38">
                  <a:extLst>
                    <a:ext uri="{FF2B5EF4-FFF2-40B4-BE49-F238E27FC236}">
                      <a16:creationId xmlns:a16="http://schemas.microsoft.com/office/drawing/2014/main" id="{352DFCE9-59B9-4787-930C-D87900756732}"/>
                    </a:ext>
                  </a:extLst>
                </p:cNvPr>
                <p:cNvCxnSpPr>
                  <a:cxnSpLocks/>
                </p:cNvCxnSpPr>
                <p:nvPr/>
              </p:nvCxnSpPr>
              <p:spPr>
                <a:xfrm flipV="1">
                  <a:off x="4458828" y="4256211"/>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4BB5229A-5DE7-4AE8-A7E4-8FE41E09AD1C}"/>
                    </a:ext>
                  </a:extLst>
                </p:cNvPr>
                <p:cNvCxnSpPr>
                  <a:cxnSpLocks/>
                </p:cNvCxnSpPr>
                <p:nvPr/>
              </p:nvCxnSpPr>
              <p:spPr>
                <a:xfrm flipH="1" flipV="1">
                  <a:off x="5065497" y="4349264"/>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1" name="Straight Arrow Connector 40">
                  <a:extLst>
                    <a:ext uri="{FF2B5EF4-FFF2-40B4-BE49-F238E27FC236}">
                      <a16:creationId xmlns:a16="http://schemas.microsoft.com/office/drawing/2014/main" id="{7269487F-231D-487A-AA60-8C9BA278A87B}"/>
                    </a:ext>
                  </a:extLst>
                </p:cNvPr>
                <p:cNvCxnSpPr>
                  <a:cxnSpLocks/>
                  <a:endCxn id="45" idx="5"/>
                </p:cNvCxnSpPr>
                <p:nvPr/>
              </p:nvCxnSpPr>
              <p:spPr>
                <a:xfrm flipH="1" flipV="1">
                  <a:off x="5475359" y="4166147"/>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7" name="Group 6">
              <a:extLst>
                <a:ext uri="{FF2B5EF4-FFF2-40B4-BE49-F238E27FC236}">
                  <a16:creationId xmlns:a16="http://schemas.microsoft.com/office/drawing/2014/main" id="{A62CA92C-B50C-483A-88AE-135B3333A738}"/>
                </a:ext>
              </a:extLst>
            </p:cNvPr>
            <p:cNvGrpSpPr/>
            <p:nvPr/>
          </p:nvGrpSpPr>
          <p:grpSpPr>
            <a:xfrm>
              <a:off x="6248400" y="4199852"/>
              <a:ext cx="1518138" cy="772196"/>
              <a:chOff x="6248400" y="4199852"/>
              <a:chExt cx="1518138" cy="772196"/>
            </a:xfrm>
          </p:grpSpPr>
          <p:grpSp>
            <p:nvGrpSpPr>
              <p:cNvPr id="29" name="Group 28">
                <a:extLst>
                  <a:ext uri="{FF2B5EF4-FFF2-40B4-BE49-F238E27FC236}">
                    <a16:creationId xmlns:a16="http://schemas.microsoft.com/office/drawing/2014/main" id="{2D7136CB-3272-4317-8C10-BD0352F8BC32}"/>
                  </a:ext>
                </a:extLst>
              </p:cNvPr>
              <p:cNvGrpSpPr/>
              <p:nvPr/>
            </p:nvGrpSpPr>
            <p:grpSpPr>
              <a:xfrm>
                <a:off x="6248400" y="4655523"/>
                <a:ext cx="1518138" cy="316525"/>
                <a:chOff x="3815862" y="5246074"/>
                <a:chExt cx="1518138" cy="316525"/>
              </a:xfrm>
            </p:grpSpPr>
            <p:sp>
              <p:nvSpPr>
                <p:cNvPr id="34" name="Oval 33">
                  <a:extLst>
                    <a:ext uri="{FF2B5EF4-FFF2-40B4-BE49-F238E27FC236}">
                      <a16:creationId xmlns:a16="http://schemas.microsoft.com/office/drawing/2014/main" id="{45FD1C90-5A16-4BB6-AD16-E3E8D7BA27E7}"/>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471F717-02B2-4BE4-9DD1-46C54F58ECBF}"/>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9D8806A-8F95-4CA6-A594-CAB371C042E8}"/>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2652FE45-D99A-4A36-AD80-37474A59C293}"/>
                  </a:ext>
                </a:extLst>
              </p:cNvPr>
              <p:cNvGrpSpPr/>
              <p:nvPr/>
            </p:nvGrpSpPr>
            <p:grpSpPr>
              <a:xfrm>
                <a:off x="6421314" y="4199852"/>
                <a:ext cx="1239717" cy="503302"/>
                <a:chOff x="4094284" y="4177138"/>
                <a:chExt cx="1239717" cy="503302"/>
              </a:xfrm>
            </p:grpSpPr>
            <p:cxnSp>
              <p:nvCxnSpPr>
                <p:cNvPr id="31" name="Straight Arrow Connector 30">
                  <a:extLst>
                    <a:ext uri="{FF2B5EF4-FFF2-40B4-BE49-F238E27FC236}">
                      <a16:creationId xmlns:a16="http://schemas.microsoft.com/office/drawing/2014/main" id="{6A8B4948-9FF8-4BD7-92A3-16AA62903CCF}"/>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C2B334BD-B3F7-4D2C-91A6-9D2C0ACAC1A3}"/>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0398C82D-9EC7-4B89-98DF-240D55884890}"/>
                    </a:ext>
                  </a:extLst>
                </p:cNvPr>
                <p:cNvCxnSpPr>
                  <a:cxnSpLocks/>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8" name="Group 7">
              <a:extLst>
                <a:ext uri="{FF2B5EF4-FFF2-40B4-BE49-F238E27FC236}">
                  <a16:creationId xmlns:a16="http://schemas.microsoft.com/office/drawing/2014/main" id="{C6733F7B-3871-4E09-A1F5-814E96679ABE}"/>
                </a:ext>
              </a:extLst>
            </p:cNvPr>
            <p:cNvGrpSpPr/>
            <p:nvPr/>
          </p:nvGrpSpPr>
          <p:grpSpPr>
            <a:xfrm>
              <a:off x="4318151" y="2559289"/>
              <a:ext cx="1518139" cy="597148"/>
              <a:chOff x="4318151" y="2559289"/>
              <a:chExt cx="1518139" cy="597148"/>
            </a:xfrm>
          </p:grpSpPr>
          <p:grpSp>
            <p:nvGrpSpPr>
              <p:cNvPr id="21" name="Group 20">
                <a:extLst>
                  <a:ext uri="{FF2B5EF4-FFF2-40B4-BE49-F238E27FC236}">
                    <a16:creationId xmlns:a16="http://schemas.microsoft.com/office/drawing/2014/main" id="{E6089EA7-1AAD-4F52-BF55-50A8A4677550}"/>
                  </a:ext>
                </a:extLst>
              </p:cNvPr>
              <p:cNvGrpSpPr/>
              <p:nvPr/>
            </p:nvGrpSpPr>
            <p:grpSpPr>
              <a:xfrm>
                <a:off x="4318151" y="2559289"/>
                <a:ext cx="1518139" cy="316525"/>
                <a:chOff x="4180406" y="5235083"/>
                <a:chExt cx="1518139" cy="316525"/>
              </a:xfrm>
            </p:grpSpPr>
            <p:sp>
              <p:nvSpPr>
                <p:cNvPr id="26" name="Oval 25">
                  <a:extLst>
                    <a:ext uri="{FF2B5EF4-FFF2-40B4-BE49-F238E27FC236}">
                      <a16:creationId xmlns:a16="http://schemas.microsoft.com/office/drawing/2014/main" id="{A062F5E4-FD03-4B6B-9713-9D4B563CEB0C}"/>
                    </a:ext>
                  </a:extLst>
                </p:cNvPr>
                <p:cNvSpPr/>
                <p:nvPr/>
              </p:nvSpPr>
              <p:spPr>
                <a:xfrm>
                  <a:off x="4180406" y="5235083"/>
                  <a:ext cx="304800" cy="304802"/>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82D1031-D5F9-4256-A173-69EADD0F3CF4}"/>
                    </a:ext>
                  </a:extLst>
                </p:cNvPr>
                <p:cNvSpPr/>
                <p:nvPr/>
              </p:nvSpPr>
              <p:spPr>
                <a:xfrm>
                  <a:off x="4784145" y="5246806"/>
                  <a:ext cx="304800" cy="304802"/>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7869D88-5E91-4855-A03F-065EBE9FD907}"/>
                    </a:ext>
                  </a:extLst>
                </p:cNvPr>
                <p:cNvSpPr/>
                <p:nvPr/>
              </p:nvSpPr>
              <p:spPr>
                <a:xfrm>
                  <a:off x="5393745" y="5235083"/>
                  <a:ext cx="304800" cy="304802"/>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45EEB209-55D7-42D4-AA7B-16241297ACF8}"/>
                  </a:ext>
                </a:extLst>
              </p:cNvPr>
              <p:cNvGrpSpPr/>
              <p:nvPr/>
            </p:nvGrpSpPr>
            <p:grpSpPr>
              <a:xfrm>
                <a:off x="4470552" y="2819453"/>
                <a:ext cx="1105575" cy="336984"/>
                <a:chOff x="4470552" y="2819453"/>
                <a:chExt cx="1105575" cy="336984"/>
              </a:xfrm>
            </p:grpSpPr>
            <p:cxnSp>
              <p:nvCxnSpPr>
                <p:cNvPr id="23" name="Straight Arrow Connector 22">
                  <a:extLst>
                    <a:ext uri="{FF2B5EF4-FFF2-40B4-BE49-F238E27FC236}">
                      <a16:creationId xmlns:a16="http://schemas.microsoft.com/office/drawing/2014/main" id="{D5A64076-2BE6-42F2-91B9-F7857383508C}"/>
                    </a:ext>
                  </a:extLst>
                </p:cNvPr>
                <p:cNvCxnSpPr>
                  <a:cxnSpLocks/>
                  <a:endCxn id="26" idx="4"/>
                </p:cNvCxnSpPr>
                <p:nvPr/>
              </p:nvCxnSpPr>
              <p:spPr>
                <a:xfrm flipH="1" flipV="1">
                  <a:off x="4470552" y="286409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FBA25C5C-DF8E-47DA-95FA-DF45AB285815}"/>
                    </a:ext>
                  </a:extLst>
                </p:cNvPr>
                <p:cNvCxnSpPr>
                  <a:cxnSpLocks/>
                  <a:endCxn id="27" idx="4"/>
                </p:cNvCxnSpPr>
                <p:nvPr/>
              </p:nvCxnSpPr>
              <p:spPr>
                <a:xfrm flipV="1">
                  <a:off x="5068427" y="2875814"/>
                  <a:ext cx="5862" cy="1868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09907B54-1471-4340-A490-A75E1EA96704}"/>
                    </a:ext>
                  </a:extLst>
                </p:cNvPr>
                <p:cNvCxnSpPr>
                  <a:cxnSpLocks/>
                  <a:endCxn id="28" idx="3"/>
                </p:cNvCxnSpPr>
                <p:nvPr/>
              </p:nvCxnSpPr>
              <p:spPr>
                <a:xfrm flipV="1">
                  <a:off x="5382021" y="2819453"/>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9" name="Group 8">
              <a:extLst>
                <a:ext uri="{FF2B5EF4-FFF2-40B4-BE49-F238E27FC236}">
                  <a16:creationId xmlns:a16="http://schemas.microsoft.com/office/drawing/2014/main" id="{ECD2F071-4A4F-40F1-B0B2-0179892433DB}"/>
                </a:ext>
              </a:extLst>
            </p:cNvPr>
            <p:cNvGrpSpPr/>
            <p:nvPr/>
          </p:nvGrpSpPr>
          <p:grpSpPr>
            <a:xfrm>
              <a:off x="6248400" y="2559289"/>
              <a:ext cx="1518138" cy="600786"/>
              <a:chOff x="6248400" y="2559289"/>
              <a:chExt cx="1518138" cy="600786"/>
            </a:xfrm>
          </p:grpSpPr>
          <p:grpSp>
            <p:nvGrpSpPr>
              <p:cNvPr id="13" name="Group 12">
                <a:extLst>
                  <a:ext uri="{FF2B5EF4-FFF2-40B4-BE49-F238E27FC236}">
                    <a16:creationId xmlns:a16="http://schemas.microsoft.com/office/drawing/2014/main" id="{476993B3-354C-4955-8DFD-C5A21C601BA2}"/>
                  </a:ext>
                </a:extLst>
              </p:cNvPr>
              <p:cNvGrpSpPr/>
              <p:nvPr/>
            </p:nvGrpSpPr>
            <p:grpSpPr>
              <a:xfrm>
                <a:off x="6248400" y="2559289"/>
                <a:ext cx="1518138" cy="316525"/>
                <a:chOff x="3815862" y="5246074"/>
                <a:chExt cx="1518138" cy="316525"/>
              </a:xfrm>
            </p:grpSpPr>
            <p:sp>
              <p:nvSpPr>
                <p:cNvPr id="18" name="Oval 17">
                  <a:extLst>
                    <a:ext uri="{FF2B5EF4-FFF2-40B4-BE49-F238E27FC236}">
                      <a16:creationId xmlns:a16="http://schemas.microsoft.com/office/drawing/2014/main" id="{92EBD5C5-910A-41ED-887C-36280DDF563B}"/>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93D790F-90AE-48B2-A8F6-D65C2A31920C}"/>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08101CF-496A-4135-96AD-E87A169A4B1E}"/>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B64F0C0-5D8A-400D-A2BB-6FCA5E9B5798}"/>
                  </a:ext>
                </a:extLst>
              </p:cNvPr>
              <p:cNvGrpSpPr/>
              <p:nvPr/>
            </p:nvGrpSpPr>
            <p:grpSpPr>
              <a:xfrm>
                <a:off x="6451750" y="2823092"/>
                <a:ext cx="1105575" cy="336983"/>
                <a:chOff x="4106007" y="2830444"/>
                <a:chExt cx="1105575" cy="336983"/>
              </a:xfrm>
            </p:grpSpPr>
            <p:cxnSp>
              <p:nvCxnSpPr>
                <p:cNvPr id="15" name="Straight Arrow Connector 14">
                  <a:extLst>
                    <a:ext uri="{FF2B5EF4-FFF2-40B4-BE49-F238E27FC236}">
                      <a16:creationId xmlns:a16="http://schemas.microsoft.com/office/drawing/2014/main" id="{1DD47437-B64B-494D-9411-B48745706452}"/>
                    </a:ext>
                  </a:extLst>
                </p:cNvPr>
                <p:cNvCxnSpPr>
                  <a:cxnSpLocks/>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C718FDC2-5CED-4DAE-AD0F-BECCF98D2FFB}"/>
                    </a:ext>
                  </a:extLst>
                </p:cNvPr>
                <p:cNvCxnSpPr>
                  <a:cxnSpLocks/>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5F731D0E-9315-4968-8D7A-EF0B02428409}"/>
                    </a:ext>
                  </a:extLst>
                </p:cNvPr>
                <p:cNvCxnSpPr>
                  <a:cxnSpLocks/>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sp>
        <p:nvSpPr>
          <p:cNvPr id="50" name="Content Placeholder 2">
            <a:extLst>
              <a:ext uri="{FF2B5EF4-FFF2-40B4-BE49-F238E27FC236}">
                <a16:creationId xmlns:a16="http://schemas.microsoft.com/office/drawing/2014/main" id="{F8FD7AAB-30AA-41DB-9611-C127BC97CEF1}"/>
              </a:ext>
            </a:extLst>
          </p:cNvPr>
          <p:cNvSpPr txBox="1">
            <a:spLocks/>
          </p:cNvSpPr>
          <p:nvPr/>
        </p:nvSpPr>
        <p:spPr>
          <a:xfrm>
            <a:off x="280249" y="4572000"/>
            <a:ext cx="5469228" cy="2057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r>
              <a:rPr lang="en-US" sz="2200" dirty="0"/>
              <a:t>SKS:  Symbolic output (drawn, written, spoken, gestured).</a:t>
            </a:r>
          </a:p>
          <a:p>
            <a:pPr lvl="1"/>
            <a:r>
              <a:rPr lang="en-US" sz="2200" dirty="0"/>
              <a:t>IKS:  General impressions, emotional response, physical reaction.</a:t>
            </a:r>
          </a:p>
        </p:txBody>
      </p:sp>
    </p:spTree>
    <p:extLst>
      <p:ext uri="{BB962C8B-B14F-4D97-AF65-F5344CB8AC3E}">
        <p14:creationId xmlns:p14="http://schemas.microsoft.com/office/powerpoint/2010/main" val="1629255696"/>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D9EA-773F-41AA-801E-AFEBBE7491A6}"/>
              </a:ext>
            </a:extLst>
          </p:cNvPr>
          <p:cNvSpPr>
            <a:spLocks noGrp="1"/>
          </p:cNvSpPr>
          <p:nvPr>
            <p:ph type="title"/>
          </p:nvPr>
        </p:nvSpPr>
        <p:spPr>
          <a:xfrm>
            <a:off x="457200" y="365756"/>
            <a:ext cx="8229600" cy="990600"/>
          </a:xfrm>
        </p:spPr>
        <p:txBody>
          <a:bodyPr/>
          <a:lstStyle/>
          <a:p>
            <a:r>
              <a:rPr lang="en-US" dirty="0"/>
              <a:t>2.5.  Working Memory</a:t>
            </a:r>
          </a:p>
        </p:txBody>
      </p:sp>
      <p:sp>
        <p:nvSpPr>
          <p:cNvPr id="3" name="Content Placeholder 2">
            <a:extLst>
              <a:ext uri="{FF2B5EF4-FFF2-40B4-BE49-F238E27FC236}">
                <a16:creationId xmlns:a16="http://schemas.microsoft.com/office/drawing/2014/main" id="{2762B489-9BC9-47A9-A6F8-38B026084216}"/>
              </a:ext>
            </a:extLst>
          </p:cNvPr>
          <p:cNvSpPr>
            <a:spLocks noGrp="1"/>
          </p:cNvSpPr>
          <p:nvPr>
            <p:ph idx="1"/>
          </p:nvPr>
        </p:nvSpPr>
        <p:spPr>
          <a:xfrm>
            <a:off x="216876" y="1356356"/>
            <a:ext cx="5899395" cy="4206244"/>
          </a:xfrm>
        </p:spPr>
        <p:txBody>
          <a:bodyPr>
            <a:normAutofit/>
          </a:bodyPr>
          <a:lstStyle/>
          <a:p>
            <a:r>
              <a:rPr lang="en-US" dirty="0"/>
              <a:t>Essential for computation in the SKS.</a:t>
            </a:r>
          </a:p>
          <a:p>
            <a:r>
              <a:rPr lang="en-US" dirty="0"/>
              <a:t>Limited number of neurons used to keep track of intermediate results in an SKS computation.</a:t>
            </a:r>
          </a:p>
          <a:p>
            <a:r>
              <a:rPr lang="en-US" dirty="0"/>
              <a:t>May represent “roles”, to be filled by specific symbols during computation.</a:t>
            </a:r>
          </a:p>
        </p:txBody>
      </p:sp>
      <mc:AlternateContent xmlns:mc="http://schemas.openxmlformats.org/markup-compatibility/2006">
        <mc:Choice xmlns:a14="http://schemas.microsoft.com/office/drawing/2010/main" Requires="a14">
          <p:sp>
            <p:nvSpPr>
              <p:cNvPr id="52" name="Content Placeholder 2">
                <a:extLst>
                  <a:ext uri="{FF2B5EF4-FFF2-40B4-BE49-F238E27FC236}">
                    <a16:creationId xmlns:a16="http://schemas.microsoft.com/office/drawing/2014/main" id="{B242922A-C108-441C-AB3C-BE7E28645009}"/>
                  </a:ext>
                </a:extLst>
              </p:cNvPr>
              <p:cNvSpPr txBox="1">
                <a:spLocks/>
              </p:cNvSpPr>
              <p:nvPr/>
            </p:nvSpPr>
            <p:spPr>
              <a:xfrm>
                <a:off x="216877" y="3911702"/>
                <a:ext cx="8469923" cy="271769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tx2">
                        <a:lumMod val="75000"/>
                      </a:schemeClr>
                    </a:solidFill>
                  </a:rPr>
                  <a:t>Example:  </a:t>
                </a:r>
                <a:r>
                  <a:rPr lang="en-US" dirty="0"/>
                  <a:t>Counting to the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𝑔</m:t>
                        </m:r>
                      </m:e>
                      <m:sup>
                        <m:r>
                          <a:rPr lang="en-US" i="1" smtClean="0">
                            <a:latin typeface="Cambria Math" panose="02040503050406030204" pitchFamily="18" charset="0"/>
                          </a:rPr>
                          <m:t>𝑡h</m:t>
                        </m:r>
                      </m:sup>
                    </m:sSup>
                  </m:oMath>
                </a14:m>
                <a:r>
                  <a:rPr lang="en-US" dirty="0"/>
                  <a:t> symbol in a memorized sequence:  Keep track of </a:t>
                </a:r>
                <a14:m>
                  <m:oMath xmlns:m="http://schemas.openxmlformats.org/officeDocument/2006/math">
                    <m:r>
                      <a:rPr lang="en-US" i="1" dirty="0">
                        <a:latin typeface="Cambria Math" panose="02040503050406030204" pitchFamily="18" charset="0"/>
                      </a:rPr>
                      <m:t>𝑔</m:t>
                    </m:r>
                  </m:oMath>
                </a14:m>
                <a:r>
                  <a:rPr lang="en-US" dirty="0"/>
                  <a:t>, the current number </a:t>
                </a:r>
                <a14:m>
                  <m:oMath xmlns:m="http://schemas.openxmlformats.org/officeDocument/2006/math">
                    <m:r>
                      <a:rPr lang="en-US" i="1" dirty="0" smtClean="0">
                        <a:latin typeface="Cambria Math" panose="02040503050406030204" pitchFamily="18" charset="0"/>
                      </a:rPr>
                      <m:t>𝑘</m:t>
                    </m:r>
                  </m:oMath>
                </a14:m>
                <a:r>
                  <a:rPr lang="en-US" dirty="0"/>
                  <a:t>, and the current symbol </a:t>
                </a:r>
                <a14:m>
                  <m:oMath xmlns:m="http://schemas.openxmlformats.org/officeDocument/2006/math">
                    <m:r>
                      <a:rPr lang="en-US" i="1" smtClean="0">
                        <a:latin typeface="Cambria Math" panose="02040503050406030204" pitchFamily="18" charset="0"/>
                      </a:rPr>
                      <m:t>𝑠</m:t>
                    </m:r>
                    <m:r>
                      <a:rPr lang="en-US" i="1" smtClean="0">
                        <a:latin typeface="Cambria Math" panose="02040503050406030204" pitchFamily="18" charset="0"/>
                      </a:rPr>
                      <m:t>.</m:t>
                    </m:r>
                  </m:oMath>
                </a14:m>
                <a:endParaRPr lang="en-US" dirty="0"/>
              </a:p>
              <a:p>
                <a:r>
                  <a:rPr lang="en-US" dirty="0">
                    <a:solidFill>
                      <a:schemeClr val="tx2">
                        <a:lumMod val="75000"/>
                      </a:schemeClr>
                    </a:solidFill>
                  </a:rPr>
                  <a:t>Example:  </a:t>
                </a:r>
                <a:r>
                  <a:rPr lang="en-US" dirty="0"/>
                  <a:t>Parsing a simple sentence:  Keep track of subject, predicate, object.</a:t>
                </a:r>
              </a:p>
              <a:p>
                <a:r>
                  <a:rPr lang="en-US" dirty="0">
                    <a:solidFill>
                      <a:schemeClr val="tx2">
                        <a:lumMod val="75000"/>
                      </a:schemeClr>
                    </a:solidFill>
                  </a:rPr>
                  <a:t>Open Q1:  </a:t>
                </a:r>
                <a:r>
                  <a:rPr lang="en-US" dirty="0"/>
                  <a:t>How to implement Working Memory in an SNN?</a:t>
                </a:r>
              </a:p>
            </p:txBody>
          </p:sp>
        </mc:Choice>
        <mc:Fallback>
          <p:sp>
            <p:nvSpPr>
              <p:cNvPr id="52" name="Content Placeholder 2">
                <a:extLst>
                  <a:ext uri="{FF2B5EF4-FFF2-40B4-BE49-F238E27FC236}">
                    <a16:creationId xmlns:a16="http://schemas.microsoft.com/office/drawing/2014/main" id="{B242922A-C108-441C-AB3C-BE7E28645009}"/>
                  </a:ext>
                </a:extLst>
              </p:cNvPr>
              <p:cNvSpPr txBox="1">
                <a:spLocks noRot="1" noChangeAspect="1" noMove="1" noResize="1" noEditPoints="1" noAdjustHandles="1" noChangeArrowheads="1" noChangeShapeType="1" noTextEdit="1"/>
              </p:cNvSpPr>
              <p:nvPr/>
            </p:nvSpPr>
            <p:spPr>
              <a:xfrm>
                <a:off x="216877" y="3911702"/>
                <a:ext cx="8469923" cy="2717697"/>
              </a:xfrm>
              <a:prstGeom prst="rect">
                <a:avLst/>
              </a:prstGeom>
              <a:blipFill>
                <a:blip r:embed="rId3"/>
                <a:stretch>
                  <a:fillRect l="-648" t="-1348"/>
                </a:stretch>
              </a:blipFill>
            </p:spPr>
            <p:txBody>
              <a:bodyPr/>
              <a:lstStyle/>
              <a:p>
                <a:r>
                  <a:rPr lang="en-US">
                    <a:noFill/>
                  </a:rPr>
                  <a:t> </a:t>
                </a:r>
              </a:p>
            </p:txBody>
          </p:sp>
        </mc:Fallback>
      </mc:AlternateContent>
      <p:grpSp>
        <p:nvGrpSpPr>
          <p:cNvPr id="53" name="Group 52">
            <a:extLst>
              <a:ext uri="{FF2B5EF4-FFF2-40B4-BE49-F238E27FC236}">
                <a16:creationId xmlns:a16="http://schemas.microsoft.com/office/drawing/2014/main" id="{C3DE5171-CD6E-43C5-823F-1B6B3819AA07}"/>
              </a:ext>
            </a:extLst>
          </p:cNvPr>
          <p:cNvGrpSpPr/>
          <p:nvPr/>
        </p:nvGrpSpPr>
        <p:grpSpPr>
          <a:xfrm>
            <a:off x="6374179" y="685800"/>
            <a:ext cx="2552944" cy="3058595"/>
            <a:chOff x="3810000" y="2570280"/>
            <a:chExt cx="2552944" cy="3058595"/>
          </a:xfrm>
        </p:grpSpPr>
        <p:sp>
          <p:nvSpPr>
            <p:cNvPr id="54" name="Oval 53">
              <a:extLst>
                <a:ext uri="{FF2B5EF4-FFF2-40B4-BE49-F238E27FC236}">
                  <a16:creationId xmlns:a16="http://schemas.microsoft.com/office/drawing/2014/main" id="{06186504-FC32-4D6E-A03D-F6DAAE239B8F}"/>
                </a:ext>
              </a:extLst>
            </p:cNvPr>
            <p:cNvSpPr/>
            <p:nvPr/>
          </p:nvSpPr>
          <p:spPr>
            <a:xfrm>
              <a:off x="38100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SKS</a:t>
              </a:r>
            </a:p>
          </p:txBody>
        </p:sp>
        <p:grpSp>
          <p:nvGrpSpPr>
            <p:cNvPr id="55" name="Group 54">
              <a:extLst>
                <a:ext uri="{FF2B5EF4-FFF2-40B4-BE49-F238E27FC236}">
                  <a16:creationId xmlns:a16="http://schemas.microsoft.com/office/drawing/2014/main" id="{8D12F0D2-F43E-40AD-92AE-58B17B472B88}"/>
                </a:ext>
              </a:extLst>
            </p:cNvPr>
            <p:cNvGrpSpPr/>
            <p:nvPr/>
          </p:nvGrpSpPr>
          <p:grpSpPr>
            <a:xfrm>
              <a:off x="3956538" y="4177138"/>
              <a:ext cx="1518138" cy="794910"/>
              <a:chOff x="3956538" y="4177138"/>
              <a:chExt cx="1518138" cy="794910"/>
            </a:xfrm>
          </p:grpSpPr>
          <p:grpSp>
            <p:nvGrpSpPr>
              <p:cNvPr id="67" name="Group 66">
                <a:extLst>
                  <a:ext uri="{FF2B5EF4-FFF2-40B4-BE49-F238E27FC236}">
                    <a16:creationId xmlns:a16="http://schemas.microsoft.com/office/drawing/2014/main" id="{022E5480-32C9-4FAF-B618-B0FD89655741}"/>
                  </a:ext>
                </a:extLst>
              </p:cNvPr>
              <p:cNvGrpSpPr/>
              <p:nvPr/>
            </p:nvGrpSpPr>
            <p:grpSpPr>
              <a:xfrm>
                <a:off x="3956538" y="4655523"/>
                <a:ext cx="1518138" cy="316525"/>
                <a:chOff x="3815862" y="5246074"/>
                <a:chExt cx="1518138" cy="316525"/>
              </a:xfrm>
            </p:grpSpPr>
            <p:sp>
              <p:nvSpPr>
                <p:cNvPr id="72" name="Oval 71">
                  <a:extLst>
                    <a:ext uri="{FF2B5EF4-FFF2-40B4-BE49-F238E27FC236}">
                      <a16:creationId xmlns:a16="http://schemas.microsoft.com/office/drawing/2014/main" id="{7786F53C-F820-450B-83E2-388419078513}"/>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695BC9C-8605-46CE-80D8-DF040AFA4489}"/>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4D501BB4-4F62-4C25-901A-952551FD9319}"/>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9B936FE1-F33D-4E2C-8191-9196F1EF6879}"/>
                  </a:ext>
                </a:extLst>
              </p:cNvPr>
              <p:cNvGrpSpPr/>
              <p:nvPr/>
            </p:nvGrpSpPr>
            <p:grpSpPr>
              <a:xfrm>
                <a:off x="4094284" y="4177138"/>
                <a:ext cx="1239717" cy="503302"/>
                <a:chOff x="4094284" y="4177138"/>
                <a:chExt cx="1239717" cy="503302"/>
              </a:xfrm>
            </p:grpSpPr>
            <p:cxnSp>
              <p:nvCxnSpPr>
                <p:cNvPr id="69" name="Straight Arrow Connector 68">
                  <a:extLst>
                    <a:ext uri="{FF2B5EF4-FFF2-40B4-BE49-F238E27FC236}">
                      <a16:creationId xmlns:a16="http://schemas.microsoft.com/office/drawing/2014/main" id="{ECCB0F7F-DFCB-4BDC-8001-6379336A19D8}"/>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0" name="Straight Arrow Connector 69">
                  <a:extLst>
                    <a:ext uri="{FF2B5EF4-FFF2-40B4-BE49-F238E27FC236}">
                      <a16:creationId xmlns:a16="http://schemas.microsoft.com/office/drawing/2014/main" id="{F6DE245A-BD2C-4DF8-8D80-309BF3EA4CF7}"/>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1" name="Straight Arrow Connector 70">
                  <a:extLst>
                    <a:ext uri="{FF2B5EF4-FFF2-40B4-BE49-F238E27FC236}">
                      <a16:creationId xmlns:a16="http://schemas.microsoft.com/office/drawing/2014/main" id="{BE23491C-160F-44DD-911C-9F15343BDE04}"/>
                    </a:ext>
                  </a:extLst>
                </p:cNvPr>
                <p:cNvCxnSpPr>
                  <a:cxnSpLocks/>
                  <a:endCxn id="54" idx="5"/>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56" name="Group 55">
              <a:extLst>
                <a:ext uri="{FF2B5EF4-FFF2-40B4-BE49-F238E27FC236}">
                  <a16:creationId xmlns:a16="http://schemas.microsoft.com/office/drawing/2014/main" id="{69FA140F-E153-4C37-8F4A-BC62094648B3}"/>
                </a:ext>
              </a:extLst>
            </p:cNvPr>
            <p:cNvGrpSpPr/>
            <p:nvPr/>
          </p:nvGrpSpPr>
          <p:grpSpPr>
            <a:xfrm>
              <a:off x="3953607" y="2570280"/>
              <a:ext cx="1518138" cy="597147"/>
              <a:chOff x="3953607" y="2570280"/>
              <a:chExt cx="1518138" cy="597147"/>
            </a:xfrm>
          </p:grpSpPr>
          <p:grpSp>
            <p:nvGrpSpPr>
              <p:cNvPr id="59" name="Group 58">
                <a:extLst>
                  <a:ext uri="{FF2B5EF4-FFF2-40B4-BE49-F238E27FC236}">
                    <a16:creationId xmlns:a16="http://schemas.microsoft.com/office/drawing/2014/main" id="{278B8D47-6FFA-46D2-BEB6-94D6117EC75A}"/>
                  </a:ext>
                </a:extLst>
              </p:cNvPr>
              <p:cNvGrpSpPr/>
              <p:nvPr/>
            </p:nvGrpSpPr>
            <p:grpSpPr>
              <a:xfrm>
                <a:off x="3953607" y="2570280"/>
                <a:ext cx="1518138" cy="316525"/>
                <a:chOff x="3815862" y="5246074"/>
                <a:chExt cx="1518138" cy="316525"/>
              </a:xfrm>
            </p:grpSpPr>
            <p:sp>
              <p:nvSpPr>
                <p:cNvPr id="64" name="Oval 63">
                  <a:extLst>
                    <a:ext uri="{FF2B5EF4-FFF2-40B4-BE49-F238E27FC236}">
                      <a16:creationId xmlns:a16="http://schemas.microsoft.com/office/drawing/2014/main" id="{B2BC10E1-0C21-4E60-BDD2-E5FDFC8FCAFA}"/>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F554E835-A1F3-44C7-8209-DDA31DCC11B1}"/>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7CDD9432-A777-495C-BB3F-F204699D62AC}"/>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41288435-7955-4388-8966-0A4CFCFBF9A9}"/>
                  </a:ext>
                </a:extLst>
              </p:cNvPr>
              <p:cNvGrpSpPr/>
              <p:nvPr/>
            </p:nvGrpSpPr>
            <p:grpSpPr>
              <a:xfrm>
                <a:off x="4106007" y="2830444"/>
                <a:ext cx="1105575" cy="336983"/>
                <a:chOff x="4106007" y="2830444"/>
                <a:chExt cx="1105575" cy="336983"/>
              </a:xfrm>
            </p:grpSpPr>
            <p:cxnSp>
              <p:nvCxnSpPr>
                <p:cNvPr id="61" name="Straight Arrow Connector 60">
                  <a:extLst>
                    <a:ext uri="{FF2B5EF4-FFF2-40B4-BE49-F238E27FC236}">
                      <a16:creationId xmlns:a16="http://schemas.microsoft.com/office/drawing/2014/main" id="{D19EA5DF-3F2B-461F-B329-2D4D45FB529F}"/>
                    </a:ext>
                  </a:extLst>
                </p:cNvPr>
                <p:cNvCxnSpPr>
                  <a:cxnSpLocks/>
                  <a:endCxn id="64" idx="4"/>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611A9A28-A59E-4C82-86B1-F09842835447}"/>
                    </a:ext>
                  </a:extLst>
                </p:cNvPr>
                <p:cNvCxnSpPr>
                  <a:cxnSpLocks/>
                  <a:endCxn id="65" idx="4"/>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3" name="Straight Arrow Connector 62">
                  <a:extLst>
                    <a:ext uri="{FF2B5EF4-FFF2-40B4-BE49-F238E27FC236}">
                      <a16:creationId xmlns:a16="http://schemas.microsoft.com/office/drawing/2014/main" id="{48B13A97-30D4-4704-9CF2-492429CB6E5D}"/>
                    </a:ext>
                  </a:extLst>
                </p:cNvPr>
                <p:cNvCxnSpPr>
                  <a:cxnSpLocks/>
                  <a:endCxn id="66" idx="3"/>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sp>
          <p:nvSpPr>
            <p:cNvPr id="57" name="Oval 56">
              <a:extLst>
                <a:ext uri="{FF2B5EF4-FFF2-40B4-BE49-F238E27FC236}">
                  <a16:creationId xmlns:a16="http://schemas.microsoft.com/office/drawing/2014/main" id="{F2A89320-7B66-4DB0-A33A-A05698B2BD9D}"/>
                </a:ext>
              </a:extLst>
            </p:cNvPr>
            <p:cNvSpPr/>
            <p:nvPr/>
          </p:nvSpPr>
          <p:spPr>
            <a:xfrm>
              <a:off x="5471745" y="4862398"/>
              <a:ext cx="891199" cy="76647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WM</a:t>
              </a:r>
            </a:p>
          </p:txBody>
        </p:sp>
        <p:sp>
          <p:nvSpPr>
            <p:cNvPr id="58" name="Freeform: Shape 57">
              <a:extLst>
                <a:ext uri="{FF2B5EF4-FFF2-40B4-BE49-F238E27FC236}">
                  <a16:creationId xmlns:a16="http://schemas.microsoft.com/office/drawing/2014/main" id="{0270D7B0-64C8-4A30-903D-06A0EA65B417}"/>
                </a:ext>
              </a:extLst>
            </p:cNvPr>
            <p:cNvSpPr/>
            <p:nvPr/>
          </p:nvSpPr>
          <p:spPr>
            <a:xfrm>
              <a:off x="5304691" y="3986972"/>
              <a:ext cx="612532" cy="886299"/>
            </a:xfrm>
            <a:custGeom>
              <a:avLst/>
              <a:gdLst>
                <a:gd name="connsiteX0" fmla="*/ 586154 w 586154"/>
                <a:gd name="connsiteY0" fmla="*/ 1152245 h 1152245"/>
                <a:gd name="connsiteX1" fmla="*/ 433754 w 586154"/>
                <a:gd name="connsiteY1" fmla="*/ 495753 h 1152245"/>
                <a:gd name="connsiteX2" fmla="*/ 246185 w 586154"/>
                <a:gd name="connsiteY2" fmla="*/ 144060 h 1152245"/>
                <a:gd name="connsiteX3" fmla="*/ 128954 w 586154"/>
                <a:gd name="connsiteY3" fmla="*/ 38553 h 1152245"/>
                <a:gd name="connsiteX4" fmla="*/ 46892 w 586154"/>
                <a:gd name="connsiteY4" fmla="*/ 3384 h 1152245"/>
                <a:gd name="connsiteX5" fmla="*/ 0 w 586154"/>
                <a:gd name="connsiteY5" fmla="*/ 3384 h 11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154" h="1152245">
                  <a:moveTo>
                    <a:pt x="586154" y="1152245"/>
                  </a:moveTo>
                  <a:cubicBezTo>
                    <a:pt x="538284" y="908014"/>
                    <a:pt x="490415" y="663784"/>
                    <a:pt x="433754" y="495753"/>
                  </a:cubicBezTo>
                  <a:cubicBezTo>
                    <a:pt x="377093" y="327722"/>
                    <a:pt x="296985" y="220260"/>
                    <a:pt x="246185" y="144060"/>
                  </a:cubicBezTo>
                  <a:cubicBezTo>
                    <a:pt x="195385" y="67860"/>
                    <a:pt x="162169" y="61999"/>
                    <a:pt x="128954" y="38553"/>
                  </a:cubicBezTo>
                  <a:cubicBezTo>
                    <a:pt x="95738" y="15107"/>
                    <a:pt x="68384" y="9245"/>
                    <a:pt x="46892" y="3384"/>
                  </a:cubicBezTo>
                  <a:cubicBezTo>
                    <a:pt x="25400" y="-2478"/>
                    <a:pt x="12700" y="453"/>
                    <a:pt x="0" y="33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91210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D9EA-773F-41AA-801E-AFEBBE7491A6}"/>
              </a:ext>
            </a:extLst>
          </p:cNvPr>
          <p:cNvSpPr>
            <a:spLocks noGrp="1"/>
          </p:cNvSpPr>
          <p:nvPr>
            <p:ph type="title"/>
          </p:nvPr>
        </p:nvSpPr>
        <p:spPr>
          <a:xfrm>
            <a:off x="293076" y="365755"/>
            <a:ext cx="8469923" cy="1026555"/>
          </a:xfrm>
        </p:spPr>
        <p:txBody>
          <a:bodyPr>
            <a:normAutofit/>
          </a:bodyPr>
          <a:lstStyle/>
          <a:p>
            <a:r>
              <a:rPr lang="en-US" dirty="0"/>
              <a:t>Implementing Working Memory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62B489-9BC9-47A9-A6F8-38B026084216}"/>
                  </a:ext>
                </a:extLst>
              </p:cNvPr>
              <p:cNvSpPr>
                <a:spLocks noGrp="1"/>
              </p:cNvSpPr>
              <p:nvPr>
                <p:ph idx="1"/>
              </p:nvPr>
            </p:nvSpPr>
            <p:spPr>
              <a:xfrm>
                <a:off x="216877" y="1356356"/>
                <a:ext cx="6239806" cy="3368044"/>
              </a:xfrm>
            </p:spPr>
            <p:txBody>
              <a:bodyPr>
                <a:normAutofit/>
              </a:bodyPr>
              <a:lstStyle/>
              <a:p>
                <a:r>
                  <a:rPr lang="en-US" dirty="0"/>
                  <a:t>How to represent the notion that a WM neuron “points to” a particular symbol neuron in the SKS?</a:t>
                </a:r>
              </a:p>
              <a:p>
                <a:r>
                  <a:rPr lang="en-US" dirty="0">
                    <a:solidFill>
                      <a:schemeClr val="tx2">
                        <a:lumMod val="75000"/>
                      </a:schemeClr>
                    </a:solidFill>
                  </a:rPr>
                  <a:t>Idea:</a:t>
                </a:r>
                <a:r>
                  <a:rPr lang="en-US" dirty="0"/>
                  <a:t>  WM neuron points to a symbol neuron at time </a:t>
                </a:r>
                <a14:m>
                  <m:oMath xmlns:m="http://schemas.openxmlformats.org/officeDocument/2006/math">
                    <m:r>
                      <a:rPr lang="en-US" b="0" i="1" smtClean="0">
                        <a:latin typeface="Cambria Math" panose="02040503050406030204" pitchFamily="18" charset="0"/>
                      </a:rPr>
                      <m:t>𝑡</m:t>
                    </m:r>
                  </m:oMath>
                </a14:m>
                <a:r>
                  <a:rPr lang="en-US" dirty="0"/>
                  <a:t> </a:t>
                </a:r>
                <a:r>
                  <a:rPr lang="en-US" dirty="0" err="1"/>
                  <a:t>iff</a:t>
                </a:r>
                <a:r>
                  <a:rPr lang="en-US" dirty="0"/>
                  <a:t> the two neurons both fire at time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m:t>
                    </m:r>
                  </m:oMath>
                </a14:m>
                <a:endParaRPr lang="en-US" dirty="0"/>
              </a:p>
              <a:p>
                <a:r>
                  <a:rPr lang="en-US" dirty="0"/>
                  <a:t>Avoid one WM neuron firing at same time as more than one symbol neuron? </a:t>
                </a:r>
              </a:p>
            </p:txBody>
          </p:sp>
        </mc:Choice>
        <mc:Fallback xmlns="">
          <p:sp>
            <p:nvSpPr>
              <p:cNvPr id="3" name="Content Placeholder 2">
                <a:extLst>
                  <a:ext uri="{FF2B5EF4-FFF2-40B4-BE49-F238E27FC236}">
                    <a16:creationId xmlns:a16="http://schemas.microsoft.com/office/drawing/2014/main" id="{2762B489-9BC9-47A9-A6F8-38B026084216}"/>
                  </a:ext>
                </a:extLst>
              </p:cNvPr>
              <p:cNvSpPr>
                <a:spLocks noGrp="1" noRot="1" noChangeAspect="1" noMove="1" noResize="1" noEditPoints="1" noAdjustHandles="1" noChangeArrowheads="1" noChangeShapeType="1" noTextEdit="1"/>
              </p:cNvSpPr>
              <p:nvPr>
                <p:ph idx="1"/>
              </p:nvPr>
            </p:nvSpPr>
            <p:spPr>
              <a:xfrm>
                <a:off x="216877" y="1356356"/>
                <a:ext cx="6239806" cy="3368044"/>
              </a:xfrm>
              <a:blipFill>
                <a:blip r:embed="rId3"/>
                <a:stretch>
                  <a:fillRect l="-880" t="-1085"/>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4B277810-0B2F-47C1-9E07-8EB7BE9FF8BF}"/>
              </a:ext>
            </a:extLst>
          </p:cNvPr>
          <p:cNvGrpSpPr/>
          <p:nvPr/>
        </p:nvGrpSpPr>
        <p:grpSpPr>
          <a:xfrm>
            <a:off x="6453998" y="1364007"/>
            <a:ext cx="2552944" cy="3058595"/>
            <a:chOff x="3810000" y="2570280"/>
            <a:chExt cx="2552944" cy="3058595"/>
          </a:xfrm>
        </p:grpSpPr>
        <p:sp>
          <p:nvSpPr>
            <p:cNvPr id="47" name="Oval 46">
              <a:extLst>
                <a:ext uri="{FF2B5EF4-FFF2-40B4-BE49-F238E27FC236}">
                  <a16:creationId xmlns:a16="http://schemas.microsoft.com/office/drawing/2014/main" id="{55344ABC-8253-4BC7-8704-997EDA9C5F2A}"/>
                </a:ext>
              </a:extLst>
            </p:cNvPr>
            <p:cNvSpPr/>
            <p:nvPr/>
          </p:nvSpPr>
          <p:spPr>
            <a:xfrm>
              <a:off x="38100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SKS</a:t>
              </a:r>
            </a:p>
          </p:txBody>
        </p:sp>
        <p:grpSp>
          <p:nvGrpSpPr>
            <p:cNvPr id="6" name="Group 5">
              <a:extLst>
                <a:ext uri="{FF2B5EF4-FFF2-40B4-BE49-F238E27FC236}">
                  <a16:creationId xmlns:a16="http://schemas.microsoft.com/office/drawing/2014/main" id="{FC399D28-CA98-497D-8218-F9A9E4C7813C}"/>
                </a:ext>
              </a:extLst>
            </p:cNvPr>
            <p:cNvGrpSpPr/>
            <p:nvPr/>
          </p:nvGrpSpPr>
          <p:grpSpPr>
            <a:xfrm>
              <a:off x="3956538" y="4177138"/>
              <a:ext cx="1518138" cy="794910"/>
              <a:chOff x="3956538" y="4177138"/>
              <a:chExt cx="1518138" cy="794910"/>
            </a:xfrm>
          </p:grpSpPr>
          <p:grpSp>
            <p:nvGrpSpPr>
              <p:cNvPr id="39" name="Group 38">
                <a:extLst>
                  <a:ext uri="{FF2B5EF4-FFF2-40B4-BE49-F238E27FC236}">
                    <a16:creationId xmlns:a16="http://schemas.microsoft.com/office/drawing/2014/main" id="{3876BD48-1758-4DED-B461-7E9FA09A0AA5}"/>
                  </a:ext>
                </a:extLst>
              </p:cNvPr>
              <p:cNvGrpSpPr/>
              <p:nvPr/>
            </p:nvGrpSpPr>
            <p:grpSpPr>
              <a:xfrm>
                <a:off x="3956538" y="4655523"/>
                <a:ext cx="1518138" cy="316525"/>
                <a:chOff x="3815862" y="5246074"/>
                <a:chExt cx="1518138" cy="316525"/>
              </a:xfrm>
            </p:grpSpPr>
            <p:sp>
              <p:nvSpPr>
                <p:cNvPr id="44" name="Oval 43">
                  <a:extLst>
                    <a:ext uri="{FF2B5EF4-FFF2-40B4-BE49-F238E27FC236}">
                      <a16:creationId xmlns:a16="http://schemas.microsoft.com/office/drawing/2014/main" id="{97A801AF-4392-4C1A-B432-A77BC02B1FB7}"/>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3A5B63D-2F4A-49EE-8FB7-C1F7DD2CA776}"/>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3689119-068F-4E9D-B5A2-3937EB7A462F}"/>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3497CA46-4074-4B18-8007-42EB01B88E59}"/>
                  </a:ext>
                </a:extLst>
              </p:cNvPr>
              <p:cNvGrpSpPr/>
              <p:nvPr/>
            </p:nvGrpSpPr>
            <p:grpSpPr>
              <a:xfrm>
                <a:off x="4094284" y="4177138"/>
                <a:ext cx="1239717" cy="503302"/>
                <a:chOff x="4094284" y="4177138"/>
                <a:chExt cx="1239717" cy="503302"/>
              </a:xfrm>
            </p:grpSpPr>
            <p:cxnSp>
              <p:nvCxnSpPr>
                <p:cNvPr id="41" name="Straight Arrow Connector 40">
                  <a:extLst>
                    <a:ext uri="{FF2B5EF4-FFF2-40B4-BE49-F238E27FC236}">
                      <a16:creationId xmlns:a16="http://schemas.microsoft.com/office/drawing/2014/main" id="{A881D415-F992-4706-9A70-76D08C6A004A}"/>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Straight Arrow Connector 41">
                  <a:extLst>
                    <a:ext uri="{FF2B5EF4-FFF2-40B4-BE49-F238E27FC236}">
                      <a16:creationId xmlns:a16="http://schemas.microsoft.com/office/drawing/2014/main" id="{E828A402-3E19-4CB0-B4C6-806192D36743}"/>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DBA2DB2B-0C7C-4400-A6FF-0FCF95C7DFA6}"/>
                    </a:ext>
                  </a:extLst>
                </p:cNvPr>
                <p:cNvCxnSpPr>
                  <a:cxnSpLocks/>
                  <a:endCxn id="47" idx="5"/>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8" name="Group 7">
              <a:extLst>
                <a:ext uri="{FF2B5EF4-FFF2-40B4-BE49-F238E27FC236}">
                  <a16:creationId xmlns:a16="http://schemas.microsoft.com/office/drawing/2014/main" id="{9E4243EE-9415-41C4-B663-4793C4439D21}"/>
                </a:ext>
              </a:extLst>
            </p:cNvPr>
            <p:cNvGrpSpPr/>
            <p:nvPr/>
          </p:nvGrpSpPr>
          <p:grpSpPr>
            <a:xfrm>
              <a:off x="3953607" y="2570280"/>
              <a:ext cx="1518138" cy="597147"/>
              <a:chOff x="3953607" y="2570280"/>
              <a:chExt cx="1518138" cy="597147"/>
            </a:xfrm>
          </p:grpSpPr>
          <p:grpSp>
            <p:nvGrpSpPr>
              <p:cNvPr id="23" name="Group 22">
                <a:extLst>
                  <a:ext uri="{FF2B5EF4-FFF2-40B4-BE49-F238E27FC236}">
                    <a16:creationId xmlns:a16="http://schemas.microsoft.com/office/drawing/2014/main" id="{B7D191C9-D0BA-4A25-B251-172294F06110}"/>
                  </a:ext>
                </a:extLst>
              </p:cNvPr>
              <p:cNvGrpSpPr/>
              <p:nvPr/>
            </p:nvGrpSpPr>
            <p:grpSpPr>
              <a:xfrm>
                <a:off x="3953607" y="2570280"/>
                <a:ext cx="1518138" cy="316525"/>
                <a:chOff x="3815862" y="5246074"/>
                <a:chExt cx="1518138" cy="316525"/>
              </a:xfrm>
            </p:grpSpPr>
            <p:sp>
              <p:nvSpPr>
                <p:cNvPr id="28" name="Oval 27">
                  <a:extLst>
                    <a:ext uri="{FF2B5EF4-FFF2-40B4-BE49-F238E27FC236}">
                      <a16:creationId xmlns:a16="http://schemas.microsoft.com/office/drawing/2014/main" id="{C0715D57-7822-40E5-A8A2-6E09166910C5}"/>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A008A21-6353-4F3E-B432-04C08C47F7BA}"/>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AC0149E-8988-4529-98CF-B5B505B3C976}"/>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9FD46CEC-A10F-4A63-AA2F-D2F83638BCA7}"/>
                  </a:ext>
                </a:extLst>
              </p:cNvPr>
              <p:cNvGrpSpPr/>
              <p:nvPr/>
            </p:nvGrpSpPr>
            <p:grpSpPr>
              <a:xfrm>
                <a:off x="4106007" y="2830444"/>
                <a:ext cx="1105575" cy="336983"/>
                <a:chOff x="4106007" y="2830444"/>
                <a:chExt cx="1105575" cy="336983"/>
              </a:xfrm>
            </p:grpSpPr>
            <p:cxnSp>
              <p:nvCxnSpPr>
                <p:cNvPr id="25" name="Straight Arrow Connector 24">
                  <a:extLst>
                    <a:ext uri="{FF2B5EF4-FFF2-40B4-BE49-F238E27FC236}">
                      <a16:creationId xmlns:a16="http://schemas.microsoft.com/office/drawing/2014/main" id="{19EB783B-8EFC-4C05-AA41-3F313599ECC6}"/>
                    </a:ext>
                  </a:extLst>
                </p:cNvPr>
                <p:cNvCxnSpPr>
                  <a:cxnSpLocks/>
                  <a:endCxn id="28" idx="4"/>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0203F6F8-B4A6-47CE-A922-EF59E49CF31C}"/>
                    </a:ext>
                  </a:extLst>
                </p:cNvPr>
                <p:cNvCxnSpPr>
                  <a:cxnSpLocks/>
                  <a:endCxn id="29" idx="4"/>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429E9DFA-75A0-4CAC-B610-D66FCAE00DD8}"/>
                    </a:ext>
                  </a:extLst>
                </p:cNvPr>
                <p:cNvCxnSpPr>
                  <a:cxnSpLocks/>
                  <a:endCxn id="30" idx="3"/>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sp>
          <p:nvSpPr>
            <p:cNvPr id="12" name="Oval 11">
              <a:extLst>
                <a:ext uri="{FF2B5EF4-FFF2-40B4-BE49-F238E27FC236}">
                  <a16:creationId xmlns:a16="http://schemas.microsoft.com/office/drawing/2014/main" id="{83F5396F-944E-4FB8-BB27-B3896A3028F3}"/>
                </a:ext>
              </a:extLst>
            </p:cNvPr>
            <p:cNvSpPr/>
            <p:nvPr/>
          </p:nvSpPr>
          <p:spPr>
            <a:xfrm>
              <a:off x="5471745" y="4862398"/>
              <a:ext cx="891199" cy="76647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WM</a:t>
              </a:r>
            </a:p>
          </p:txBody>
        </p:sp>
        <p:sp>
          <p:nvSpPr>
            <p:cNvPr id="13" name="Freeform: Shape 12">
              <a:extLst>
                <a:ext uri="{FF2B5EF4-FFF2-40B4-BE49-F238E27FC236}">
                  <a16:creationId xmlns:a16="http://schemas.microsoft.com/office/drawing/2014/main" id="{AC3FC768-987F-4C0A-BCB8-CE543D26945B}"/>
                </a:ext>
              </a:extLst>
            </p:cNvPr>
            <p:cNvSpPr/>
            <p:nvPr/>
          </p:nvSpPr>
          <p:spPr>
            <a:xfrm>
              <a:off x="5304691" y="3986972"/>
              <a:ext cx="612532" cy="886299"/>
            </a:xfrm>
            <a:custGeom>
              <a:avLst/>
              <a:gdLst>
                <a:gd name="connsiteX0" fmla="*/ 586154 w 586154"/>
                <a:gd name="connsiteY0" fmla="*/ 1152245 h 1152245"/>
                <a:gd name="connsiteX1" fmla="*/ 433754 w 586154"/>
                <a:gd name="connsiteY1" fmla="*/ 495753 h 1152245"/>
                <a:gd name="connsiteX2" fmla="*/ 246185 w 586154"/>
                <a:gd name="connsiteY2" fmla="*/ 144060 h 1152245"/>
                <a:gd name="connsiteX3" fmla="*/ 128954 w 586154"/>
                <a:gd name="connsiteY3" fmla="*/ 38553 h 1152245"/>
                <a:gd name="connsiteX4" fmla="*/ 46892 w 586154"/>
                <a:gd name="connsiteY4" fmla="*/ 3384 h 1152245"/>
                <a:gd name="connsiteX5" fmla="*/ 0 w 586154"/>
                <a:gd name="connsiteY5" fmla="*/ 3384 h 11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154" h="1152245">
                  <a:moveTo>
                    <a:pt x="586154" y="1152245"/>
                  </a:moveTo>
                  <a:cubicBezTo>
                    <a:pt x="538284" y="908014"/>
                    <a:pt x="490415" y="663784"/>
                    <a:pt x="433754" y="495753"/>
                  </a:cubicBezTo>
                  <a:cubicBezTo>
                    <a:pt x="377093" y="327722"/>
                    <a:pt x="296985" y="220260"/>
                    <a:pt x="246185" y="144060"/>
                  </a:cubicBezTo>
                  <a:cubicBezTo>
                    <a:pt x="195385" y="67860"/>
                    <a:pt x="162169" y="61999"/>
                    <a:pt x="128954" y="38553"/>
                  </a:cubicBezTo>
                  <a:cubicBezTo>
                    <a:pt x="95738" y="15107"/>
                    <a:pt x="68384" y="9245"/>
                    <a:pt x="46892" y="3384"/>
                  </a:cubicBezTo>
                  <a:cubicBezTo>
                    <a:pt x="25400" y="-2478"/>
                    <a:pt x="12700" y="453"/>
                    <a:pt x="0" y="33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Content Placeholder 2">
            <a:extLst>
              <a:ext uri="{FF2B5EF4-FFF2-40B4-BE49-F238E27FC236}">
                <a16:creationId xmlns:a16="http://schemas.microsoft.com/office/drawing/2014/main" id="{B242922A-C108-441C-AB3C-BE7E28645009}"/>
              </a:ext>
            </a:extLst>
          </p:cNvPr>
          <p:cNvSpPr txBox="1">
            <a:spLocks/>
          </p:cNvSpPr>
          <p:nvPr/>
        </p:nvSpPr>
        <p:spPr>
          <a:xfrm>
            <a:off x="216877" y="4554750"/>
            <a:ext cx="8469923" cy="207464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tx2">
                    <a:lumMod val="75000"/>
                  </a:schemeClr>
                </a:solidFill>
              </a:rPr>
              <a:t>Q:  </a:t>
            </a:r>
            <a:r>
              <a:rPr lang="en-US" dirty="0"/>
              <a:t>How to model two WM neurons, each pointing to its own symbol neuron?  Use an alternation pattern?</a:t>
            </a:r>
          </a:p>
          <a:p>
            <a:r>
              <a:rPr lang="en-US" dirty="0">
                <a:solidFill>
                  <a:schemeClr val="tx2">
                    <a:lumMod val="75000"/>
                  </a:schemeClr>
                </a:solidFill>
              </a:rPr>
              <a:t>Q:  </a:t>
            </a:r>
            <a:r>
              <a:rPr lang="en-US" dirty="0"/>
              <a:t>How exactly does synchronized firing help in performing actual computations in the SKS?</a:t>
            </a:r>
          </a:p>
        </p:txBody>
      </p:sp>
    </p:spTree>
    <p:extLst>
      <p:ext uri="{BB962C8B-B14F-4D97-AF65-F5344CB8AC3E}">
        <p14:creationId xmlns:p14="http://schemas.microsoft.com/office/powerpoint/2010/main" val="1010901961"/>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C0A64-15D0-4245-A98F-9C3986BB90D4}"/>
              </a:ext>
            </a:extLst>
          </p:cNvPr>
          <p:cNvSpPr>
            <a:spLocks noGrp="1"/>
          </p:cNvSpPr>
          <p:nvPr>
            <p:ph type="title"/>
          </p:nvPr>
        </p:nvSpPr>
        <p:spPr>
          <a:xfrm>
            <a:off x="457200" y="381000"/>
            <a:ext cx="8229600" cy="990600"/>
          </a:xfrm>
        </p:spPr>
        <p:txBody>
          <a:bodyPr>
            <a:normAutofit/>
          </a:bodyPr>
          <a:lstStyle/>
          <a:p>
            <a:r>
              <a:rPr lang="en-US" dirty="0"/>
              <a:t>2.6.  Humans vs. other primates</a:t>
            </a:r>
          </a:p>
        </p:txBody>
      </p:sp>
      <p:pic>
        <p:nvPicPr>
          <p:cNvPr id="11" name="Content Placeholder 10">
            <a:extLst>
              <a:ext uri="{FF2B5EF4-FFF2-40B4-BE49-F238E27FC236}">
                <a16:creationId xmlns:a16="http://schemas.microsoft.com/office/drawing/2014/main" id="{C02B0172-CDC3-484F-BB57-06D836018B5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65002" y="4343400"/>
            <a:ext cx="3902798" cy="2401480"/>
          </a:xfrm>
        </p:spPr>
      </p:pic>
      <p:sp>
        <p:nvSpPr>
          <p:cNvPr id="50" name="Content Placeholder 2">
            <a:extLst>
              <a:ext uri="{FF2B5EF4-FFF2-40B4-BE49-F238E27FC236}">
                <a16:creationId xmlns:a16="http://schemas.microsoft.com/office/drawing/2014/main" id="{F8FD7AAB-30AA-41DB-9611-C127BC97CEF1}"/>
              </a:ext>
            </a:extLst>
          </p:cNvPr>
          <p:cNvSpPr txBox="1">
            <a:spLocks/>
          </p:cNvSpPr>
          <p:nvPr/>
        </p:nvSpPr>
        <p:spPr>
          <a:xfrm>
            <a:off x="228600" y="1371600"/>
            <a:ext cx="8686800" cy="534062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Humans and other primates have similar IKS structure and capabilities.</a:t>
            </a:r>
          </a:p>
          <a:p>
            <a:r>
              <a:rPr lang="en-US" dirty="0"/>
              <a:t>Animals have only a small, rudimentary SKS, if any, and a small Lexicon.</a:t>
            </a:r>
          </a:p>
          <a:p>
            <a:r>
              <a:rPr lang="en-US" dirty="0"/>
              <a:t>Some advanced apes have significant symbol-processing ability, indicating the beginnings of a human capability.</a:t>
            </a:r>
          </a:p>
          <a:p>
            <a:r>
              <a:rPr lang="en-US" dirty="0"/>
              <a:t>Can we match the theoretical IKS and SKS structures with actual human brain areas? </a:t>
            </a:r>
          </a:p>
        </p:txBody>
      </p:sp>
      <p:sp>
        <p:nvSpPr>
          <p:cNvPr id="48" name="Content Placeholder 2">
            <a:extLst>
              <a:ext uri="{FF2B5EF4-FFF2-40B4-BE49-F238E27FC236}">
                <a16:creationId xmlns:a16="http://schemas.microsoft.com/office/drawing/2014/main" id="{C919D28D-BDFB-4D6D-8FBC-81D79644CF39}"/>
              </a:ext>
            </a:extLst>
          </p:cNvPr>
          <p:cNvSpPr txBox="1">
            <a:spLocks/>
          </p:cNvSpPr>
          <p:nvPr/>
        </p:nvSpPr>
        <p:spPr>
          <a:xfrm>
            <a:off x="228600" y="4572001"/>
            <a:ext cx="4784002" cy="1981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Relate to </a:t>
            </a:r>
            <a:r>
              <a:rPr lang="en-US" dirty="0" err="1"/>
              <a:t>Friederici’s</a:t>
            </a:r>
            <a:r>
              <a:rPr lang="en-US" dirty="0"/>
              <a:t> evidence of strong connections between certain brain areas involved in language processing, in adult humans?</a:t>
            </a:r>
          </a:p>
        </p:txBody>
      </p:sp>
    </p:spTree>
    <p:extLst>
      <p:ext uri="{BB962C8B-B14F-4D97-AF65-F5344CB8AC3E}">
        <p14:creationId xmlns:p14="http://schemas.microsoft.com/office/powerpoint/2010/main" val="19932954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9B22-3235-49A7-B6ED-FB3FC40B974B}"/>
              </a:ext>
            </a:extLst>
          </p:cNvPr>
          <p:cNvSpPr>
            <a:spLocks noGrp="1"/>
          </p:cNvSpPr>
          <p:nvPr>
            <p:ph type="title"/>
          </p:nvPr>
        </p:nvSpPr>
        <p:spPr>
          <a:xfrm>
            <a:off x="457200" y="395926"/>
            <a:ext cx="8229600" cy="990600"/>
          </a:xfrm>
        </p:spPr>
        <p:txBody>
          <a:bodyPr/>
          <a:lstStyle/>
          <a:p>
            <a:r>
              <a:rPr lang="en-US" dirty="0"/>
              <a:t>Introduction</a:t>
            </a:r>
          </a:p>
        </p:txBody>
      </p:sp>
      <p:sp>
        <p:nvSpPr>
          <p:cNvPr id="3" name="Content Placeholder 2">
            <a:extLst>
              <a:ext uri="{FF2B5EF4-FFF2-40B4-BE49-F238E27FC236}">
                <a16:creationId xmlns:a16="http://schemas.microsoft.com/office/drawing/2014/main" id="{39646FA3-28B7-44D0-BF8A-955C17284FE0}"/>
              </a:ext>
            </a:extLst>
          </p:cNvPr>
          <p:cNvSpPr>
            <a:spLocks noGrp="1"/>
          </p:cNvSpPr>
          <p:nvPr>
            <p:ph idx="1"/>
          </p:nvPr>
        </p:nvSpPr>
        <p:spPr>
          <a:xfrm>
            <a:off x="304800" y="1600200"/>
            <a:ext cx="8458200" cy="4876800"/>
          </a:xfrm>
        </p:spPr>
        <p:txBody>
          <a:bodyPr/>
          <a:lstStyle/>
          <a:p>
            <a:r>
              <a:rPr lang="en-US" dirty="0"/>
              <a:t>SKS and IKS are used in language processing.</a:t>
            </a:r>
          </a:p>
          <a:p>
            <a:r>
              <a:rPr lang="en-US" dirty="0"/>
              <a:t>Also other types of processing:</a:t>
            </a:r>
          </a:p>
          <a:p>
            <a:pPr lvl="1"/>
            <a:r>
              <a:rPr lang="en-US" sz="2200" dirty="0"/>
              <a:t>Sequence of symbols, each corresponding to a concept (Greek letters for virus variants or hurricanes).</a:t>
            </a:r>
          </a:p>
          <a:p>
            <a:pPr lvl="1"/>
            <a:r>
              <a:rPr lang="en-US" sz="2200" dirty="0"/>
              <a:t>Planning a construction project, e.g., a plumbing system.</a:t>
            </a:r>
          </a:p>
          <a:p>
            <a:r>
              <a:rPr lang="en-US" dirty="0"/>
              <a:t>Here, consider abstract models and algorithms, not actual areas of the human brain; later, relate to brain areas.</a:t>
            </a:r>
          </a:p>
          <a:p>
            <a:r>
              <a:rPr lang="en-US" dirty="0"/>
              <a:t>SKS should be implemented using reliable neurons, with reliable connections, IKS could use less reliable neurons, with noisy connections.</a:t>
            </a:r>
          </a:p>
          <a:p>
            <a:r>
              <a:rPr lang="en-US" dirty="0"/>
              <a:t>Key difference between humans and other animals?</a:t>
            </a:r>
          </a:p>
        </p:txBody>
      </p:sp>
    </p:spTree>
    <p:extLst>
      <p:ext uri="{BB962C8B-B14F-4D97-AF65-F5344CB8AC3E}">
        <p14:creationId xmlns:p14="http://schemas.microsoft.com/office/powerpoint/2010/main" val="355534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C0A64-15D0-4245-A98F-9C3986BB90D4}"/>
              </a:ext>
            </a:extLst>
          </p:cNvPr>
          <p:cNvSpPr>
            <a:spLocks noGrp="1"/>
          </p:cNvSpPr>
          <p:nvPr>
            <p:ph type="title"/>
          </p:nvPr>
        </p:nvSpPr>
        <p:spPr>
          <a:xfrm>
            <a:off x="457200" y="381000"/>
            <a:ext cx="8229600" cy="990600"/>
          </a:xfrm>
        </p:spPr>
        <p:txBody>
          <a:bodyPr>
            <a:normAutofit/>
          </a:bodyPr>
          <a:lstStyle/>
          <a:p>
            <a:r>
              <a:rPr lang="en-US" dirty="0"/>
              <a:t>Language processing</a:t>
            </a:r>
          </a:p>
        </p:txBody>
      </p:sp>
      <p:pic>
        <p:nvPicPr>
          <p:cNvPr id="11" name="Content Placeholder 10">
            <a:extLst>
              <a:ext uri="{FF2B5EF4-FFF2-40B4-BE49-F238E27FC236}">
                <a16:creationId xmlns:a16="http://schemas.microsoft.com/office/drawing/2014/main" id="{C02B0172-CDC3-484F-BB57-06D836018B5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65002" y="4343400"/>
            <a:ext cx="3902798" cy="2401480"/>
          </a:xfrm>
        </p:spPr>
      </p:pic>
      <p:sp>
        <p:nvSpPr>
          <p:cNvPr id="50" name="Content Placeholder 2">
            <a:extLst>
              <a:ext uri="{FF2B5EF4-FFF2-40B4-BE49-F238E27FC236}">
                <a16:creationId xmlns:a16="http://schemas.microsoft.com/office/drawing/2014/main" id="{F8FD7AAB-30AA-41DB-9611-C127BC97CEF1}"/>
              </a:ext>
            </a:extLst>
          </p:cNvPr>
          <p:cNvSpPr txBox="1">
            <a:spLocks/>
          </p:cNvSpPr>
          <p:nvPr/>
        </p:nvSpPr>
        <p:spPr>
          <a:xfrm>
            <a:off x="228600" y="1371600"/>
            <a:ext cx="8686800" cy="3505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Relate SKS/IKS dichotomy to language processing?</a:t>
            </a:r>
          </a:p>
          <a:p>
            <a:r>
              <a:rPr lang="en-US" dirty="0"/>
              <a:t>Regard parse trees representing possible sentence structures as SKSs.</a:t>
            </a:r>
          </a:p>
          <a:p>
            <a:r>
              <a:rPr lang="en-US" dirty="0"/>
              <a:t>Can be built-in (learning or evolution).</a:t>
            </a:r>
          </a:p>
          <a:p>
            <a:r>
              <a:rPr lang="en-US" dirty="0"/>
              <a:t>Hearing a sentence involves matching words with leaves in the parse tree, larger phrases with internal nodes in the tree.</a:t>
            </a:r>
          </a:p>
          <a:p>
            <a:r>
              <a:rPr lang="en-US" dirty="0"/>
              <a:t>Uses Working Memory.</a:t>
            </a:r>
          </a:p>
          <a:p>
            <a:endParaRPr lang="en-US" dirty="0"/>
          </a:p>
        </p:txBody>
      </p:sp>
      <p:sp>
        <p:nvSpPr>
          <p:cNvPr id="48" name="Content Placeholder 2">
            <a:extLst>
              <a:ext uri="{FF2B5EF4-FFF2-40B4-BE49-F238E27FC236}">
                <a16:creationId xmlns:a16="http://schemas.microsoft.com/office/drawing/2014/main" id="{C919D28D-BDFB-4D6D-8FBC-81D79644CF39}"/>
              </a:ext>
            </a:extLst>
          </p:cNvPr>
          <p:cNvSpPr txBox="1">
            <a:spLocks/>
          </p:cNvSpPr>
          <p:nvPr/>
        </p:nvSpPr>
        <p:spPr>
          <a:xfrm>
            <a:off x="228600" y="4343401"/>
            <a:ext cx="4784002" cy="2209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May also use semantic knowledge from the IKS.</a:t>
            </a:r>
          </a:p>
          <a:p>
            <a:r>
              <a:rPr lang="en-US" dirty="0"/>
              <a:t>Thus, parsing is a special case of symbolic computation in SKS (possibly with help from IKS).</a:t>
            </a:r>
          </a:p>
        </p:txBody>
      </p:sp>
    </p:spTree>
    <p:extLst>
      <p:ext uri="{BB962C8B-B14F-4D97-AF65-F5344CB8AC3E}">
        <p14:creationId xmlns:p14="http://schemas.microsoft.com/office/powerpoint/2010/main" val="2773151513"/>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C0A64-15D0-4245-A98F-9C3986BB90D4}"/>
              </a:ext>
            </a:extLst>
          </p:cNvPr>
          <p:cNvSpPr>
            <a:spLocks noGrp="1"/>
          </p:cNvSpPr>
          <p:nvPr>
            <p:ph type="title"/>
          </p:nvPr>
        </p:nvSpPr>
        <p:spPr>
          <a:xfrm>
            <a:off x="228600" y="381000"/>
            <a:ext cx="8686800" cy="990600"/>
          </a:xfrm>
        </p:spPr>
        <p:txBody>
          <a:bodyPr>
            <a:normAutofit fontScale="90000"/>
          </a:bodyPr>
          <a:lstStyle/>
          <a:p>
            <a:r>
              <a:rPr lang="en-US" dirty="0"/>
              <a:t>Difference between humans, other primates</a:t>
            </a:r>
          </a:p>
        </p:txBody>
      </p:sp>
      <p:pic>
        <p:nvPicPr>
          <p:cNvPr id="11" name="Content Placeholder 10">
            <a:extLst>
              <a:ext uri="{FF2B5EF4-FFF2-40B4-BE49-F238E27FC236}">
                <a16:creationId xmlns:a16="http://schemas.microsoft.com/office/drawing/2014/main" id="{C02B0172-CDC3-484F-BB57-06D836018B5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86400" y="3581400"/>
            <a:ext cx="3657600" cy="2250604"/>
          </a:xfrm>
        </p:spPr>
      </p:pic>
      <p:sp>
        <p:nvSpPr>
          <p:cNvPr id="50" name="Content Placeholder 2">
            <a:extLst>
              <a:ext uri="{FF2B5EF4-FFF2-40B4-BE49-F238E27FC236}">
                <a16:creationId xmlns:a16="http://schemas.microsoft.com/office/drawing/2014/main" id="{F8FD7AAB-30AA-41DB-9611-C127BC97CEF1}"/>
              </a:ext>
            </a:extLst>
          </p:cNvPr>
          <p:cNvSpPr txBox="1">
            <a:spLocks/>
          </p:cNvSpPr>
          <p:nvPr/>
        </p:nvSpPr>
        <p:spPr>
          <a:xfrm>
            <a:off x="228600" y="1219200"/>
            <a:ext cx="8686800" cy="5638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tx2">
                    <a:lumMod val="75000"/>
                  </a:schemeClr>
                </a:solidFill>
              </a:rPr>
              <a:t>Main difference:  Humans have a well-developed SKS that can represent and manipulate formal relationships among linguistic symbols.</a:t>
            </a:r>
          </a:p>
          <a:p>
            <a:r>
              <a:rPr lang="en-US" dirty="0"/>
              <a:t>Contrast with Berwick and Chomsky:  Main difference is humans’ ability to build arbitrarily complex hierarchical mental structures, using Merge and recursive rules.  However:</a:t>
            </a:r>
          </a:p>
          <a:p>
            <a:endParaRPr lang="en-US" dirty="0"/>
          </a:p>
          <a:p>
            <a:endParaRPr lang="en-US" dirty="0"/>
          </a:p>
          <a:p>
            <a:endParaRPr lang="en-US" dirty="0"/>
          </a:p>
          <a:p>
            <a:endParaRPr lang="en-US" dirty="0"/>
          </a:p>
          <a:p>
            <a:endParaRPr lang="en-US" dirty="0"/>
          </a:p>
          <a:p>
            <a:r>
              <a:rPr lang="en-US" dirty="0">
                <a:solidFill>
                  <a:schemeClr val="tx2">
                    <a:lumMod val="75000"/>
                  </a:schemeClr>
                </a:solidFill>
              </a:rPr>
              <a:t>Conclusion:  </a:t>
            </a:r>
            <a:r>
              <a:rPr lang="en-US" dirty="0"/>
              <a:t>Main difference is that humans can do sophisticated symbolic processing, whereas animals cannot.</a:t>
            </a:r>
          </a:p>
          <a:p>
            <a:endParaRPr lang="en-US" dirty="0"/>
          </a:p>
        </p:txBody>
      </p:sp>
      <p:sp>
        <p:nvSpPr>
          <p:cNvPr id="48" name="Content Placeholder 2">
            <a:extLst>
              <a:ext uri="{FF2B5EF4-FFF2-40B4-BE49-F238E27FC236}">
                <a16:creationId xmlns:a16="http://schemas.microsoft.com/office/drawing/2014/main" id="{C919D28D-BDFB-4D6D-8FBC-81D79644CF39}"/>
              </a:ext>
            </a:extLst>
          </p:cNvPr>
          <p:cNvSpPr txBox="1">
            <a:spLocks/>
          </p:cNvSpPr>
          <p:nvPr/>
        </p:nvSpPr>
        <p:spPr>
          <a:xfrm>
            <a:off x="228600" y="3581400"/>
            <a:ext cx="5181600" cy="2819401"/>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731520" lvl="1" indent="-457200">
              <a:buFont typeface="+mj-lt"/>
              <a:buAutoNum type="arabicPeriod"/>
            </a:pPr>
            <a:r>
              <a:rPr lang="en-US" sz="2200" dirty="0"/>
              <a:t>Merge also applies in IKS, animals can do this.</a:t>
            </a:r>
          </a:p>
          <a:p>
            <a:pPr marL="731520" lvl="1" indent="-457200">
              <a:buFont typeface="+mj-lt"/>
              <a:buAutoNum type="arabicPeriod"/>
            </a:pPr>
            <a:r>
              <a:rPr lang="en-US" sz="2200" dirty="0"/>
              <a:t>Applying recursive rules is just a special case of SKS computation.</a:t>
            </a:r>
          </a:p>
          <a:p>
            <a:pPr marL="731520" lvl="1" indent="-457200">
              <a:buFont typeface="+mj-lt"/>
              <a:buAutoNum type="arabicPeriod"/>
            </a:pPr>
            <a:r>
              <a:rPr lang="en-US" sz="2200" dirty="0"/>
              <a:t>Anyway, humans can’t construct arbitrarily complex hierarchies.</a:t>
            </a:r>
          </a:p>
        </p:txBody>
      </p:sp>
    </p:spTree>
    <p:extLst>
      <p:ext uri="{BB962C8B-B14F-4D97-AF65-F5344CB8AC3E}">
        <p14:creationId xmlns:p14="http://schemas.microsoft.com/office/powerpoint/2010/main" val="3557336380"/>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3.  Example 1:  Sequences</a:t>
            </a:r>
          </a:p>
        </p:txBody>
      </p:sp>
      <p:sp>
        <p:nvSpPr>
          <p:cNvPr id="3" name="Content Placeholder 2"/>
          <p:cNvSpPr>
            <a:spLocks noGrp="1"/>
          </p:cNvSpPr>
          <p:nvPr>
            <p:ph idx="1"/>
          </p:nvPr>
        </p:nvSpPr>
        <p:spPr>
          <a:xfrm>
            <a:off x="316523" y="1295400"/>
            <a:ext cx="8534400" cy="5257800"/>
          </a:xfrm>
        </p:spPr>
        <p:txBody>
          <a:bodyPr>
            <a:normAutofit/>
          </a:bodyPr>
          <a:lstStyle/>
          <a:p>
            <a:r>
              <a:rPr lang="en-US" sz="2800" dirty="0"/>
              <a:t>SKS:  A memorized finite sequence of symbols.</a:t>
            </a:r>
          </a:p>
          <a:p>
            <a:r>
              <a:rPr lang="en-US" sz="2800" dirty="0"/>
              <a:t>Can compute the symbol that appears in a particular numbered position in the sequence.</a:t>
            </a:r>
          </a:p>
          <a:p>
            <a:r>
              <a:rPr lang="en-US" sz="2800" dirty="0"/>
              <a:t>Follow this with further computations in the IKS, leading to some output.</a:t>
            </a:r>
          </a:p>
        </p:txBody>
      </p:sp>
      <p:sp>
        <p:nvSpPr>
          <p:cNvPr id="5" name="Content Placeholder 2">
            <a:extLst>
              <a:ext uri="{FF2B5EF4-FFF2-40B4-BE49-F238E27FC236}">
                <a16:creationId xmlns:a16="http://schemas.microsoft.com/office/drawing/2014/main" id="{0FC6BE33-4A55-4A38-BFA2-F25EC700F0F3}"/>
              </a:ext>
            </a:extLst>
          </p:cNvPr>
          <p:cNvSpPr txBox="1">
            <a:spLocks/>
          </p:cNvSpPr>
          <p:nvPr/>
        </p:nvSpPr>
        <p:spPr>
          <a:xfrm>
            <a:off x="304800" y="4419600"/>
            <a:ext cx="4800600" cy="2209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endParaRPr lang="en-US" sz="2400" dirty="0"/>
          </a:p>
        </p:txBody>
      </p:sp>
      <p:grpSp>
        <p:nvGrpSpPr>
          <p:cNvPr id="6" name="Group 5">
            <a:extLst>
              <a:ext uri="{FF2B5EF4-FFF2-40B4-BE49-F238E27FC236}">
                <a16:creationId xmlns:a16="http://schemas.microsoft.com/office/drawing/2014/main" id="{DDAB4409-24F2-4924-9275-A49DE0B5BC06}"/>
              </a:ext>
            </a:extLst>
          </p:cNvPr>
          <p:cNvGrpSpPr/>
          <p:nvPr/>
        </p:nvGrpSpPr>
        <p:grpSpPr>
          <a:xfrm>
            <a:off x="914400" y="3768964"/>
            <a:ext cx="7666417" cy="2822336"/>
            <a:chOff x="1406769" y="2517473"/>
            <a:chExt cx="7666417" cy="3607836"/>
          </a:xfrm>
        </p:grpSpPr>
        <p:grpSp>
          <p:nvGrpSpPr>
            <p:cNvPr id="7" name="Group 6">
              <a:extLst>
                <a:ext uri="{FF2B5EF4-FFF2-40B4-BE49-F238E27FC236}">
                  <a16:creationId xmlns:a16="http://schemas.microsoft.com/office/drawing/2014/main" id="{C2D3E277-1F03-403F-B71A-E14C36852DD4}"/>
                </a:ext>
              </a:extLst>
            </p:cNvPr>
            <p:cNvGrpSpPr/>
            <p:nvPr/>
          </p:nvGrpSpPr>
          <p:grpSpPr>
            <a:xfrm>
              <a:off x="1406769" y="3071445"/>
              <a:ext cx="6365631" cy="1295400"/>
              <a:chOff x="1406769" y="3071445"/>
              <a:chExt cx="6365631" cy="1295400"/>
            </a:xfrm>
          </p:grpSpPr>
          <p:sp>
            <p:nvSpPr>
              <p:cNvPr id="49" name="Oval 48">
                <a:extLst>
                  <a:ext uri="{FF2B5EF4-FFF2-40B4-BE49-F238E27FC236}">
                    <a16:creationId xmlns:a16="http://schemas.microsoft.com/office/drawing/2014/main" id="{73FADA00-4988-4727-80D8-C9DAE85EA91B}"/>
                  </a:ext>
                </a:extLst>
              </p:cNvPr>
              <p:cNvSpPr/>
              <p:nvPr/>
            </p:nvSpPr>
            <p:spPr>
              <a:xfrm>
                <a:off x="38100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SKS</a:t>
                </a:r>
              </a:p>
            </p:txBody>
          </p:sp>
          <p:sp>
            <p:nvSpPr>
              <p:cNvPr id="50" name="Oval 49">
                <a:extLst>
                  <a:ext uri="{FF2B5EF4-FFF2-40B4-BE49-F238E27FC236}">
                    <a16:creationId xmlns:a16="http://schemas.microsoft.com/office/drawing/2014/main" id="{ECD5E095-FF4D-480A-9FB5-7340BCF33806}"/>
                  </a:ext>
                </a:extLst>
              </p:cNvPr>
              <p:cNvSpPr/>
              <p:nvPr/>
            </p:nvSpPr>
            <p:spPr>
              <a:xfrm>
                <a:off x="62484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IKS</a:t>
                </a:r>
              </a:p>
            </p:txBody>
          </p:sp>
          <p:sp>
            <p:nvSpPr>
              <p:cNvPr id="51" name="Oval 50">
                <a:extLst>
                  <a:ext uri="{FF2B5EF4-FFF2-40B4-BE49-F238E27FC236}">
                    <a16:creationId xmlns:a16="http://schemas.microsoft.com/office/drawing/2014/main" id="{FC3FF1BB-FDD8-43CB-BFCD-F40BF6519C2D}"/>
                  </a:ext>
                </a:extLst>
              </p:cNvPr>
              <p:cNvSpPr/>
              <p:nvPr/>
            </p:nvSpPr>
            <p:spPr>
              <a:xfrm>
                <a:off x="1406769"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Lexicon</a:t>
                </a:r>
              </a:p>
            </p:txBody>
          </p:sp>
          <p:cxnSp>
            <p:nvCxnSpPr>
              <p:cNvPr id="52" name="Straight Connector 51">
                <a:extLst>
                  <a:ext uri="{FF2B5EF4-FFF2-40B4-BE49-F238E27FC236}">
                    <a16:creationId xmlns:a16="http://schemas.microsoft.com/office/drawing/2014/main" id="{794735F5-4893-4194-A8F3-38997BC56F72}"/>
                  </a:ext>
                </a:extLst>
              </p:cNvPr>
              <p:cNvCxnSpPr>
                <a:cxnSpLocks/>
                <a:stCxn id="51" idx="6"/>
              </p:cNvCxnSpPr>
              <p:nvPr/>
            </p:nvCxnSpPr>
            <p:spPr>
              <a:xfrm>
                <a:off x="2930769" y="3719145"/>
                <a:ext cx="914400" cy="0"/>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a:extLst>
                  <a:ext uri="{FF2B5EF4-FFF2-40B4-BE49-F238E27FC236}">
                    <a16:creationId xmlns:a16="http://schemas.microsoft.com/office/drawing/2014/main" id="{67557D67-87A8-43F9-AFAB-9E56E9C98FA8}"/>
                  </a:ext>
                </a:extLst>
              </p:cNvPr>
              <p:cNvCxnSpPr>
                <a:cxnSpLocks/>
              </p:cNvCxnSpPr>
              <p:nvPr/>
            </p:nvCxnSpPr>
            <p:spPr>
              <a:xfrm>
                <a:off x="5334000" y="3719145"/>
                <a:ext cx="914400" cy="0"/>
              </a:xfrm>
              <a:prstGeom prst="line">
                <a:avLst/>
              </a:prstGeom>
            </p:spPr>
            <p:style>
              <a:lnRef idx="2">
                <a:schemeClr val="dk1"/>
              </a:lnRef>
              <a:fillRef idx="0">
                <a:schemeClr val="dk1"/>
              </a:fillRef>
              <a:effectRef idx="1">
                <a:schemeClr val="dk1"/>
              </a:effectRef>
              <a:fontRef idx="minor">
                <a:schemeClr val="tx1"/>
              </a:fontRef>
            </p:style>
          </p:cxnSp>
        </p:grpSp>
        <p:grpSp>
          <p:nvGrpSpPr>
            <p:cNvPr id="8" name="Group 7">
              <a:extLst>
                <a:ext uri="{FF2B5EF4-FFF2-40B4-BE49-F238E27FC236}">
                  <a16:creationId xmlns:a16="http://schemas.microsoft.com/office/drawing/2014/main" id="{9B04879C-22A6-4C69-A419-0B2296AF3C5C}"/>
                </a:ext>
              </a:extLst>
            </p:cNvPr>
            <p:cNvGrpSpPr/>
            <p:nvPr/>
          </p:nvGrpSpPr>
          <p:grpSpPr>
            <a:xfrm>
              <a:off x="3956538" y="4177138"/>
              <a:ext cx="1518138" cy="794910"/>
              <a:chOff x="3956538" y="4177138"/>
              <a:chExt cx="1518138" cy="794910"/>
            </a:xfrm>
          </p:grpSpPr>
          <p:grpSp>
            <p:nvGrpSpPr>
              <p:cNvPr id="41" name="Group 40">
                <a:extLst>
                  <a:ext uri="{FF2B5EF4-FFF2-40B4-BE49-F238E27FC236}">
                    <a16:creationId xmlns:a16="http://schemas.microsoft.com/office/drawing/2014/main" id="{2365E151-B7FD-4A93-93BF-71B47D13C3DF}"/>
                  </a:ext>
                </a:extLst>
              </p:cNvPr>
              <p:cNvGrpSpPr/>
              <p:nvPr/>
            </p:nvGrpSpPr>
            <p:grpSpPr>
              <a:xfrm>
                <a:off x="3956538" y="4655523"/>
                <a:ext cx="1518138" cy="316525"/>
                <a:chOff x="3815862" y="5246074"/>
                <a:chExt cx="1518138" cy="316525"/>
              </a:xfrm>
            </p:grpSpPr>
            <p:sp>
              <p:nvSpPr>
                <p:cNvPr id="46" name="Oval 45">
                  <a:extLst>
                    <a:ext uri="{FF2B5EF4-FFF2-40B4-BE49-F238E27FC236}">
                      <a16:creationId xmlns:a16="http://schemas.microsoft.com/office/drawing/2014/main" id="{7C6F6AB3-343B-45FB-9D5D-C08F3F5CFB8B}"/>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FF2535C-3036-4364-B83C-BBE7DABC68E1}"/>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82813FD-784F-46DC-9A68-21328AC2401D}"/>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0FC4BAC8-C6E7-4FB6-9B44-38A6D51A8920}"/>
                  </a:ext>
                </a:extLst>
              </p:cNvPr>
              <p:cNvGrpSpPr/>
              <p:nvPr/>
            </p:nvGrpSpPr>
            <p:grpSpPr>
              <a:xfrm>
                <a:off x="4094284" y="4177138"/>
                <a:ext cx="1239717" cy="503302"/>
                <a:chOff x="4094284" y="4177138"/>
                <a:chExt cx="1239717" cy="503302"/>
              </a:xfrm>
            </p:grpSpPr>
            <p:cxnSp>
              <p:nvCxnSpPr>
                <p:cNvPr id="43" name="Straight Arrow Connector 42">
                  <a:extLst>
                    <a:ext uri="{FF2B5EF4-FFF2-40B4-BE49-F238E27FC236}">
                      <a16:creationId xmlns:a16="http://schemas.microsoft.com/office/drawing/2014/main" id="{521BC40E-94A5-4375-BF9C-6971629F6990}"/>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41EFE8BF-2CB5-4979-ABDF-52F6E40F89BD}"/>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A1294521-C41B-42C9-8D6D-8CD0BB52F2ED}"/>
                    </a:ext>
                  </a:extLst>
                </p:cNvPr>
                <p:cNvCxnSpPr>
                  <a:cxnSpLocks/>
                  <a:endCxn id="49" idx="5"/>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9" name="Group 8">
              <a:extLst>
                <a:ext uri="{FF2B5EF4-FFF2-40B4-BE49-F238E27FC236}">
                  <a16:creationId xmlns:a16="http://schemas.microsoft.com/office/drawing/2014/main" id="{47E2BDCD-C218-432C-9491-FCF67D0322D7}"/>
                </a:ext>
              </a:extLst>
            </p:cNvPr>
            <p:cNvGrpSpPr/>
            <p:nvPr/>
          </p:nvGrpSpPr>
          <p:grpSpPr>
            <a:xfrm>
              <a:off x="6248400" y="4199852"/>
              <a:ext cx="1518138" cy="772196"/>
              <a:chOff x="6248400" y="4199852"/>
              <a:chExt cx="1518138" cy="772196"/>
            </a:xfrm>
          </p:grpSpPr>
          <p:grpSp>
            <p:nvGrpSpPr>
              <p:cNvPr id="33" name="Group 32">
                <a:extLst>
                  <a:ext uri="{FF2B5EF4-FFF2-40B4-BE49-F238E27FC236}">
                    <a16:creationId xmlns:a16="http://schemas.microsoft.com/office/drawing/2014/main" id="{70407F79-EF4E-4F41-8E75-EAD26BB0055C}"/>
                  </a:ext>
                </a:extLst>
              </p:cNvPr>
              <p:cNvGrpSpPr/>
              <p:nvPr/>
            </p:nvGrpSpPr>
            <p:grpSpPr>
              <a:xfrm>
                <a:off x="6248400" y="4655523"/>
                <a:ext cx="1518138" cy="316525"/>
                <a:chOff x="3815862" y="5246074"/>
                <a:chExt cx="1518138" cy="316525"/>
              </a:xfrm>
            </p:grpSpPr>
            <p:sp>
              <p:nvSpPr>
                <p:cNvPr id="38" name="Oval 37">
                  <a:extLst>
                    <a:ext uri="{FF2B5EF4-FFF2-40B4-BE49-F238E27FC236}">
                      <a16:creationId xmlns:a16="http://schemas.microsoft.com/office/drawing/2014/main" id="{14CF72BF-067E-4969-91D8-3481B642BCD1}"/>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34C3F74-1604-4168-AB73-5070C7AA1104}"/>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8EEC7FD-E2FF-47FA-BE26-5D15D98F2356}"/>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355F9386-DDE5-4095-8794-03B65267332C}"/>
                  </a:ext>
                </a:extLst>
              </p:cNvPr>
              <p:cNvGrpSpPr/>
              <p:nvPr/>
            </p:nvGrpSpPr>
            <p:grpSpPr>
              <a:xfrm>
                <a:off x="6421314" y="4199852"/>
                <a:ext cx="1239717" cy="503302"/>
                <a:chOff x="4094284" y="4177138"/>
                <a:chExt cx="1239717" cy="503302"/>
              </a:xfrm>
            </p:grpSpPr>
            <p:cxnSp>
              <p:nvCxnSpPr>
                <p:cNvPr id="35" name="Straight Arrow Connector 34">
                  <a:extLst>
                    <a:ext uri="{FF2B5EF4-FFF2-40B4-BE49-F238E27FC236}">
                      <a16:creationId xmlns:a16="http://schemas.microsoft.com/office/drawing/2014/main" id="{F9383A34-609B-464B-96E0-13228ECEA513}"/>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4455BE0D-1D6B-4D2D-A9DE-2E2E76FC4568}"/>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8AB1CA65-60C9-4ECC-AC9C-8A5527E80306}"/>
                    </a:ext>
                  </a:extLst>
                </p:cNvPr>
                <p:cNvCxnSpPr>
                  <a:cxnSpLocks/>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10" name="Group 9">
              <a:extLst>
                <a:ext uri="{FF2B5EF4-FFF2-40B4-BE49-F238E27FC236}">
                  <a16:creationId xmlns:a16="http://schemas.microsoft.com/office/drawing/2014/main" id="{56FC27E8-DB00-40E5-8E23-C28B5197D05C}"/>
                </a:ext>
              </a:extLst>
            </p:cNvPr>
            <p:cNvGrpSpPr/>
            <p:nvPr/>
          </p:nvGrpSpPr>
          <p:grpSpPr>
            <a:xfrm>
              <a:off x="3953607" y="2570280"/>
              <a:ext cx="1518138" cy="597147"/>
              <a:chOff x="3953607" y="2570280"/>
              <a:chExt cx="1518138" cy="597147"/>
            </a:xfrm>
          </p:grpSpPr>
          <p:grpSp>
            <p:nvGrpSpPr>
              <p:cNvPr id="25" name="Group 24">
                <a:extLst>
                  <a:ext uri="{FF2B5EF4-FFF2-40B4-BE49-F238E27FC236}">
                    <a16:creationId xmlns:a16="http://schemas.microsoft.com/office/drawing/2014/main" id="{737BECC7-B992-4A21-89B5-A13FB9986531}"/>
                  </a:ext>
                </a:extLst>
              </p:cNvPr>
              <p:cNvGrpSpPr/>
              <p:nvPr/>
            </p:nvGrpSpPr>
            <p:grpSpPr>
              <a:xfrm>
                <a:off x="3953607" y="2570280"/>
                <a:ext cx="1518138" cy="316525"/>
                <a:chOff x="3815862" y="5246074"/>
                <a:chExt cx="1518138" cy="316525"/>
              </a:xfrm>
            </p:grpSpPr>
            <p:sp>
              <p:nvSpPr>
                <p:cNvPr id="30" name="Oval 29">
                  <a:extLst>
                    <a:ext uri="{FF2B5EF4-FFF2-40B4-BE49-F238E27FC236}">
                      <a16:creationId xmlns:a16="http://schemas.microsoft.com/office/drawing/2014/main" id="{4357246F-CAC0-484D-A1DB-1792FAEF132A}"/>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4687A0C-4EC1-48FF-AF40-5377F8488D41}"/>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0C69EF8-E025-41A9-8FFE-573E5BE67FB6}"/>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C359C30E-F606-4980-B3D4-9BEF40250B97}"/>
                  </a:ext>
                </a:extLst>
              </p:cNvPr>
              <p:cNvGrpSpPr/>
              <p:nvPr/>
            </p:nvGrpSpPr>
            <p:grpSpPr>
              <a:xfrm>
                <a:off x="4106007" y="2830444"/>
                <a:ext cx="1105575" cy="336983"/>
                <a:chOff x="4106007" y="2830444"/>
                <a:chExt cx="1105575" cy="336983"/>
              </a:xfrm>
            </p:grpSpPr>
            <p:cxnSp>
              <p:nvCxnSpPr>
                <p:cNvPr id="27" name="Straight Arrow Connector 26">
                  <a:extLst>
                    <a:ext uri="{FF2B5EF4-FFF2-40B4-BE49-F238E27FC236}">
                      <a16:creationId xmlns:a16="http://schemas.microsoft.com/office/drawing/2014/main" id="{19AC14E1-82A1-4008-9166-9D22E03D4F88}"/>
                    </a:ext>
                  </a:extLst>
                </p:cNvPr>
                <p:cNvCxnSpPr>
                  <a:cxnSpLocks/>
                  <a:endCxn id="30" idx="4"/>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37C8B529-8A57-4AFA-AA78-2F02C8739D47}"/>
                    </a:ext>
                  </a:extLst>
                </p:cNvPr>
                <p:cNvCxnSpPr>
                  <a:cxnSpLocks/>
                  <a:endCxn id="31" idx="4"/>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436D2709-09D1-47C0-975C-2EB4F427737C}"/>
                    </a:ext>
                  </a:extLst>
                </p:cNvPr>
                <p:cNvCxnSpPr>
                  <a:cxnSpLocks/>
                  <a:endCxn id="32" idx="3"/>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11" name="Group 10">
              <a:extLst>
                <a:ext uri="{FF2B5EF4-FFF2-40B4-BE49-F238E27FC236}">
                  <a16:creationId xmlns:a16="http://schemas.microsoft.com/office/drawing/2014/main" id="{C3E4DAED-3606-4A60-89DF-E6A87243007B}"/>
                </a:ext>
              </a:extLst>
            </p:cNvPr>
            <p:cNvGrpSpPr/>
            <p:nvPr/>
          </p:nvGrpSpPr>
          <p:grpSpPr>
            <a:xfrm>
              <a:off x="6248400" y="2559289"/>
              <a:ext cx="1518138" cy="600786"/>
              <a:chOff x="6248400" y="2559289"/>
              <a:chExt cx="1518138" cy="600786"/>
            </a:xfrm>
          </p:grpSpPr>
          <p:grpSp>
            <p:nvGrpSpPr>
              <p:cNvPr id="17" name="Group 16">
                <a:extLst>
                  <a:ext uri="{FF2B5EF4-FFF2-40B4-BE49-F238E27FC236}">
                    <a16:creationId xmlns:a16="http://schemas.microsoft.com/office/drawing/2014/main" id="{84466257-FF6B-440B-B89B-8EB7BF8472E4}"/>
                  </a:ext>
                </a:extLst>
              </p:cNvPr>
              <p:cNvGrpSpPr/>
              <p:nvPr/>
            </p:nvGrpSpPr>
            <p:grpSpPr>
              <a:xfrm>
                <a:off x="6248400" y="2559289"/>
                <a:ext cx="1518138" cy="316525"/>
                <a:chOff x="3815862" y="5246074"/>
                <a:chExt cx="1518138" cy="316525"/>
              </a:xfrm>
            </p:grpSpPr>
            <p:sp>
              <p:nvSpPr>
                <p:cNvPr id="22" name="Oval 21">
                  <a:extLst>
                    <a:ext uri="{FF2B5EF4-FFF2-40B4-BE49-F238E27FC236}">
                      <a16:creationId xmlns:a16="http://schemas.microsoft.com/office/drawing/2014/main" id="{CBCC2BC3-3EAA-473E-ACD1-F4B4FEC04428}"/>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BF332CE-C2E5-4F34-A617-7C7154C45E6B}"/>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C27C16E-55C5-415B-AB5C-E19BF68B8E59}"/>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AF33AAB-D867-436F-842D-804B15E646B6}"/>
                  </a:ext>
                </a:extLst>
              </p:cNvPr>
              <p:cNvGrpSpPr/>
              <p:nvPr/>
            </p:nvGrpSpPr>
            <p:grpSpPr>
              <a:xfrm>
                <a:off x="6451750" y="2823092"/>
                <a:ext cx="1105575" cy="336983"/>
                <a:chOff x="4106007" y="2830444"/>
                <a:chExt cx="1105575" cy="336983"/>
              </a:xfrm>
            </p:grpSpPr>
            <p:cxnSp>
              <p:nvCxnSpPr>
                <p:cNvPr id="19" name="Straight Arrow Connector 18">
                  <a:extLst>
                    <a:ext uri="{FF2B5EF4-FFF2-40B4-BE49-F238E27FC236}">
                      <a16:creationId xmlns:a16="http://schemas.microsoft.com/office/drawing/2014/main" id="{8F7A7C25-6D87-4701-B6E3-C7AE89D3384F}"/>
                    </a:ext>
                  </a:extLst>
                </p:cNvPr>
                <p:cNvCxnSpPr>
                  <a:cxnSpLocks/>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ED431785-468D-4507-B36D-41A5B3393B53}"/>
                    </a:ext>
                  </a:extLst>
                </p:cNvPr>
                <p:cNvCxnSpPr>
                  <a:cxnSpLocks/>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980BA88E-7CBC-4912-B56C-27ED6CAFDA14}"/>
                    </a:ext>
                  </a:extLst>
                </p:cNvPr>
                <p:cNvCxnSpPr>
                  <a:cxnSpLocks/>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sp>
          <p:nvSpPr>
            <p:cNvPr id="12" name="TextBox 11">
              <a:extLst>
                <a:ext uri="{FF2B5EF4-FFF2-40B4-BE49-F238E27FC236}">
                  <a16:creationId xmlns:a16="http://schemas.microsoft.com/office/drawing/2014/main" id="{F23C390A-3E2B-4175-A48A-046C45413A2C}"/>
                </a:ext>
              </a:extLst>
            </p:cNvPr>
            <p:cNvSpPr txBox="1"/>
            <p:nvPr/>
          </p:nvSpPr>
          <p:spPr>
            <a:xfrm>
              <a:off x="8200291" y="4602716"/>
              <a:ext cx="813043" cy="369332"/>
            </a:xfrm>
            <a:prstGeom prst="rect">
              <a:avLst/>
            </a:prstGeom>
            <a:noFill/>
          </p:spPr>
          <p:txBody>
            <a:bodyPr wrap="none" rtlCol="0">
              <a:spAutoFit/>
            </a:bodyPr>
            <a:lstStyle/>
            <a:p>
              <a:r>
                <a:rPr lang="en-US" dirty="0"/>
                <a:t>Inputs</a:t>
              </a:r>
            </a:p>
          </p:txBody>
        </p:sp>
        <p:sp>
          <p:nvSpPr>
            <p:cNvPr id="13" name="TextBox 12">
              <a:extLst>
                <a:ext uri="{FF2B5EF4-FFF2-40B4-BE49-F238E27FC236}">
                  <a16:creationId xmlns:a16="http://schemas.microsoft.com/office/drawing/2014/main" id="{D91A73C6-EA74-4C95-8865-6FE2BA4A3D7A}"/>
                </a:ext>
              </a:extLst>
            </p:cNvPr>
            <p:cNvSpPr txBox="1"/>
            <p:nvPr/>
          </p:nvSpPr>
          <p:spPr>
            <a:xfrm>
              <a:off x="8080607" y="2517473"/>
              <a:ext cx="992579" cy="369332"/>
            </a:xfrm>
            <a:prstGeom prst="rect">
              <a:avLst/>
            </a:prstGeom>
            <a:noFill/>
          </p:spPr>
          <p:txBody>
            <a:bodyPr wrap="none" rtlCol="0">
              <a:spAutoFit/>
            </a:bodyPr>
            <a:lstStyle/>
            <a:p>
              <a:r>
                <a:rPr lang="en-US" dirty="0"/>
                <a:t>Outputs</a:t>
              </a:r>
            </a:p>
          </p:txBody>
        </p:sp>
        <p:sp>
          <p:nvSpPr>
            <p:cNvPr id="14" name="Oval 13">
              <a:extLst>
                <a:ext uri="{FF2B5EF4-FFF2-40B4-BE49-F238E27FC236}">
                  <a16:creationId xmlns:a16="http://schemas.microsoft.com/office/drawing/2014/main" id="{F220BD21-3137-4EEE-AC2A-404D43B6A9A1}"/>
                </a:ext>
              </a:extLst>
            </p:cNvPr>
            <p:cNvSpPr/>
            <p:nvPr/>
          </p:nvSpPr>
          <p:spPr>
            <a:xfrm>
              <a:off x="5166945" y="5210909"/>
              <a:ext cx="1512277" cy="914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Working Memory</a:t>
              </a:r>
            </a:p>
          </p:txBody>
        </p:sp>
        <p:sp>
          <p:nvSpPr>
            <p:cNvPr id="15" name="Freeform: Shape 14">
              <a:extLst>
                <a:ext uri="{FF2B5EF4-FFF2-40B4-BE49-F238E27FC236}">
                  <a16:creationId xmlns:a16="http://schemas.microsoft.com/office/drawing/2014/main" id="{F53B7CA2-E101-4333-8C2A-A0C6B624AD63}"/>
                </a:ext>
              </a:extLst>
            </p:cNvPr>
            <p:cNvSpPr/>
            <p:nvPr/>
          </p:nvSpPr>
          <p:spPr>
            <a:xfrm>
              <a:off x="5079021" y="3969732"/>
              <a:ext cx="712179" cy="1223592"/>
            </a:xfrm>
            <a:custGeom>
              <a:avLst/>
              <a:gdLst>
                <a:gd name="connsiteX0" fmla="*/ 586154 w 586154"/>
                <a:gd name="connsiteY0" fmla="*/ 1152245 h 1152245"/>
                <a:gd name="connsiteX1" fmla="*/ 433754 w 586154"/>
                <a:gd name="connsiteY1" fmla="*/ 495753 h 1152245"/>
                <a:gd name="connsiteX2" fmla="*/ 246185 w 586154"/>
                <a:gd name="connsiteY2" fmla="*/ 144060 h 1152245"/>
                <a:gd name="connsiteX3" fmla="*/ 128954 w 586154"/>
                <a:gd name="connsiteY3" fmla="*/ 38553 h 1152245"/>
                <a:gd name="connsiteX4" fmla="*/ 46892 w 586154"/>
                <a:gd name="connsiteY4" fmla="*/ 3384 h 1152245"/>
                <a:gd name="connsiteX5" fmla="*/ 0 w 586154"/>
                <a:gd name="connsiteY5" fmla="*/ 3384 h 11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154" h="1152245">
                  <a:moveTo>
                    <a:pt x="586154" y="1152245"/>
                  </a:moveTo>
                  <a:cubicBezTo>
                    <a:pt x="538284" y="908014"/>
                    <a:pt x="490415" y="663784"/>
                    <a:pt x="433754" y="495753"/>
                  </a:cubicBezTo>
                  <a:cubicBezTo>
                    <a:pt x="377093" y="327722"/>
                    <a:pt x="296985" y="220260"/>
                    <a:pt x="246185" y="144060"/>
                  </a:cubicBezTo>
                  <a:cubicBezTo>
                    <a:pt x="195385" y="67860"/>
                    <a:pt x="162169" y="61999"/>
                    <a:pt x="128954" y="38553"/>
                  </a:cubicBezTo>
                  <a:cubicBezTo>
                    <a:pt x="95738" y="15107"/>
                    <a:pt x="68384" y="9245"/>
                    <a:pt x="46892" y="3384"/>
                  </a:cubicBezTo>
                  <a:cubicBezTo>
                    <a:pt x="25400" y="-2478"/>
                    <a:pt x="12700" y="453"/>
                    <a:pt x="0" y="33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BF8CAE0-04B1-4F73-A613-98271D88F902}"/>
                </a:ext>
              </a:extLst>
            </p:cNvPr>
            <p:cNvSpPr/>
            <p:nvPr/>
          </p:nvSpPr>
          <p:spPr>
            <a:xfrm>
              <a:off x="5978769" y="3897924"/>
              <a:ext cx="509954" cy="1295399"/>
            </a:xfrm>
            <a:custGeom>
              <a:avLst/>
              <a:gdLst>
                <a:gd name="connsiteX0" fmla="*/ 0 w 386862"/>
                <a:gd name="connsiteY0" fmla="*/ 1148861 h 1148861"/>
                <a:gd name="connsiteX1" fmla="*/ 58616 w 386862"/>
                <a:gd name="connsiteY1" fmla="*/ 457200 h 1148861"/>
                <a:gd name="connsiteX2" fmla="*/ 199293 w 386862"/>
                <a:gd name="connsiteY2" fmla="*/ 152400 h 1148861"/>
                <a:gd name="connsiteX3" fmla="*/ 386862 w 386862"/>
                <a:gd name="connsiteY3" fmla="*/ 0 h 1148861"/>
              </a:gdLst>
              <a:ahLst/>
              <a:cxnLst>
                <a:cxn ang="0">
                  <a:pos x="connsiteX0" y="connsiteY0"/>
                </a:cxn>
                <a:cxn ang="0">
                  <a:pos x="connsiteX1" y="connsiteY1"/>
                </a:cxn>
                <a:cxn ang="0">
                  <a:pos x="connsiteX2" y="connsiteY2"/>
                </a:cxn>
                <a:cxn ang="0">
                  <a:pos x="connsiteX3" y="connsiteY3"/>
                </a:cxn>
              </a:cxnLst>
              <a:rect l="l" t="t" r="r" b="b"/>
              <a:pathLst>
                <a:path w="386862" h="1148861">
                  <a:moveTo>
                    <a:pt x="0" y="1148861"/>
                  </a:moveTo>
                  <a:cubicBezTo>
                    <a:pt x="12700" y="886069"/>
                    <a:pt x="25401" y="623277"/>
                    <a:pt x="58616" y="457200"/>
                  </a:cubicBezTo>
                  <a:cubicBezTo>
                    <a:pt x="91831" y="291123"/>
                    <a:pt x="144585" y="228600"/>
                    <a:pt x="199293" y="152400"/>
                  </a:cubicBezTo>
                  <a:cubicBezTo>
                    <a:pt x="254001" y="76200"/>
                    <a:pt x="320431" y="38100"/>
                    <a:pt x="38686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1246189"/>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6D67-CB23-4D58-BA9C-09CED760804E}"/>
              </a:ext>
            </a:extLst>
          </p:cNvPr>
          <p:cNvSpPr>
            <a:spLocks noGrp="1"/>
          </p:cNvSpPr>
          <p:nvPr>
            <p:ph type="title"/>
          </p:nvPr>
        </p:nvSpPr>
        <p:spPr>
          <a:xfrm>
            <a:off x="462847" y="381000"/>
            <a:ext cx="8229600" cy="990600"/>
          </a:xfrm>
        </p:spPr>
        <p:txBody>
          <a:bodyPr/>
          <a:lstStyle/>
          <a:p>
            <a:r>
              <a:rPr lang="en-US" dirty="0"/>
              <a:t>3.1.  Representation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58E238-4C7A-4BB0-BFE5-7E7DE7D69FCC}"/>
                  </a:ext>
                </a:extLst>
              </p:cNvPr>
              <p:cNvSpPr>
                <a:spLocks noGrp="1"/>
              </p:cNvSpPr>
              <p:nvPr>
                <p:ph idx="1"/>
              </p:nvPr>
            </p:nvSpPr>
            <p:spPr>
              <a:xfrm>
                <a:off x="304800" y="1371600"/>
                <a:ext cx="8610600" cy="5181600"/>
              </a:xfrm>
            </p:spPr>
            <p:txBody>
              <a:bodyPr>
                <a:normAutofit/>
              </a:bodyPr>
              <a:lstStyle/>
              <a:p>
                <a:r>
                  <a:rPr lang="en-US" dirty="0"/>
                  <a:t>Finite sequence of distinct symbols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endParaRPr lang="en-US" dirty="0"/>
              </a:p>
              <a:p>
                <a:r>
                  <a:rPr lang="en-US" dirty="0"/>
                  <a:t>SKS is a linear directed graph of neurons, one per symbol.</a:t>
                </a:r>
              </a:p>
              <a:p>
                <a:r>
                  <a:rPr lang="en-US" dirty="0"/>
                  <a:t>Positive weight edges.</a:t>
                </a:r>
              </a:p>
              <a:p>
                <a:r>
                  <a:rPr lang="en-US" dirty="0"/>
                  <a:t>Threshold elements or steep </a:t>
                </a:r>
                <a:r>
                  <a:rPr lang="en-US" dirty="0" err="1"/>
                  <a:t>sigmoids</a:t>
                </a:r>
                <a:r>
                  <a:rPr lang="en-US" dirty="0"/>
                  <a:t>, reliable.</a:t>
                </a:r>
              </a:p>
              <a:p>
                <a:endParaRPr lang="en-US" dirty="0"/>
              </a:p>
              <a:p>
                <a:endParaRPr lang="en-US" dirty="0"/>
              </a:p>
              <a:p>
                <a:endParaRPr lang="en-US" dirty="0"/>
              </a:p>
              <a:p>
                <a:r>
                  <a:rPr lang="en-US" dirty="0"/>
                  <a:t>IKS contains concept neuron(s) for each symbol in the SKS.</a:t>
                </a:r>
              </a:p>
              <a:p>
                <a:r>
                  <a:rPr lang="en-US" dirty="0"/>
                  <a:t>Connect to other concept neurons.</a:t>
                </a:r>
              </a:p>
              <a:p>
                <a:r>
                  <a:rPr lang="en-US" dirty="0"/>
                  <a:t>May use shallow </a:t>
                </a:r>
                <a:r>
                  <a:rPr lang="en-US" dirty="0" err="1"/>
                  <a:t>sigmoids</a:t>
                </a:r>
                <a:r>
                  <a:rPr lang="en-US" dirty="0"/>
                  <a:t>, may be unreliable.</a:t>
                </a:r>
              </a:p>
              <a:p>
                <a:r>
                  <a:rPr lang="en-US" dirty="0"/>
                  <a:t>Bidirectional edges between </a:t>
                </a:r>
                <a14:m>
                  <m:oMath xmlns:m="http://schemas.openxmlformats.org/officeDocument/2006/math">
                    <m:r>
                      <a:rPr lang="en-US" i="1" dirty="0" smtClean="0">
                        <a:latin typeface="Cambria Math" panose="02040503050406030204" pitchFamily="18" charset="0"/>
                      </a:rPr>
                      <m:t>𝑟𝑒𝑝</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𝑠</m:t>
                        </m:r>
                      </m:e>
                    </m:d>
                    <m:r>
                      <a:rPr lang="en-US" b="0" i="0" dirty="0" smtClean="0">
                        <a:latin typeface="Cambria Math" panose="02040503050406030204" pitchFamily="18" charset="0"/>
                      </a:rPr>
                      <m:t>, </m:t>
                    </m:r>
                  </m:oMath>
                </a14:m>
                <a:r>
                  <a:rPr lang="en-US" dirty="0"/>
                  <a:t>concept neurons for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 </m:t>
                    </m:r>
                  </m:oMath>
                </a14:m>
                <a:endParaRPr lang="en-US" dirty="0"/>
              </a:p>
            </p:txBody>
          </p:sp>
        </mc:Choice>
        <mc:Fallback xmlns="">
          <p:sp>
            <p:nvSpPr>
              <p:cNvPr id="3" name="Content Placeholder 2">
                <a:extLst>
                  <a:ext uri="{FF2B5EF4-FFF2-40B4-BE49-F238E27FC236}">
                    <a16:creationId xmlns:a16="http://schemas.microsoft.com/office/drawing/2014/main" id="{9C58E238-4C7A-4BB0-BFE5-7E7DE7D69FCC}"/>
                  </a:ext>
                </a:extLst>
              </p:cNvPr>
              <p:cNvSpPr>
                <a:spLocks noGrp="1" noRot="1" noChangeAspect="1" noMove="1" noResize="1" noEditPoints="1" noAdjustHandles="1" noChangeArrowheads="1" noChangeShapeType="1" noTextEdit="1"/>
              </p:cNvSpPr>
              <p:nvPr>
                <p:ph idx="1"/>
              </p:nvPr>
            </p:nvSpPr>
            <p:spPr>
              <a:xfrm>
                <a:off x="304800" y="1371600"/>
                <a:ext cx="8610600" cy="5181600"/>
              </a:xfrm>
              <a:blipFill>
                <a:blip r:embed="rId3"/>
                <a:stretch>
                  <a:fillRect l="-637" t="-824"/>
                </a:stretch>
              </a:blipFill>
            </p:spPr>
            <p:txBody>
              <a:bodyPr/>
              <a:lstStyle/>
              <a:p>
                <a:r>
                  <a:rPr lang="en-US">
                    <a:noFill/>
                  </a:rPr>
                  <a:t> </a:t>
                </a:r>
              </a:p>
            </p:txBody>
          </p:sp>
        </mc:Fallback>
      </mc:AlternateContent>
      <p:grpSp>
        <p:nvGrpSpPr>
          <p:cNvPr id="38" name="Group 37">
            <a:extLst>
              <a:ext uri="{FF2B5EF4-FFF2-40B4-BE49-F238E27FC236}">
                <a16:creationId xmlns:a16="http://schemas.microsoft.com/office/drawing/2014/main" id="{7E531B1C-5F13-48D2-9C13-754CC611506D}"/>
              </a:ext>
            </a:extLst>
          </p:cNvPr>
          <p:cNvGrpSpPr/>
          <p:nvPr/>
        </p:nvGrpSpPr>
        <p:grpSpPr>
          <a:xfrm>
            <a:off x="580727" y="3276600"/>
            <a:ext cx="8058745" cy="955875"/>
            <a:chOff x="462847" y="2738845"/>
            <a:chExt cx="8058745" cy="955875"/>
          </a:xfrm>
        </p:grpSpPr>
        <p:grpSp>
          <p:nvGrpSpPr>
            <p:cNvPr id="32" name="Group 31">
              <a:extLst>
                <a:ext uri="{FF2B5EF4-FFF2-40B4-BE49-F238E27FC236}">
                  <a16:creationId xmlns:a16="http://schemas.microsoft.com/office/drawing/2014/main" id="{17EFA22F-DD37-46BB-975A-6AAAF4E83A43}"/>
                </a:ext>
              </a:extLst>
            </p:cNvPr>
            <p:cNvGrpSpPr/>
            <p:nvPr/>
          </p:nvGrpSpPr>
          <p:grpSpPr>
            <a:xfrm>
              <a:off x="462847" y="2738845"/>
              <a:ext cx="8058745" cy="613954"/>
              <a:chOff x="457200" y="3043646"/>
              <a:chExt cx="8058745" cy="613954"/>
            </a:xfrm>
          </p:grpSpPr>
          <p:cxnSp>
            <p:nvCxnSpPr>
              <p:cNvPr id="18" name="Straight Arrow Connector 17">
                <a:extLst>
                  <a:ext uri="{FF2B5EF4-FFF2-40B4-BE49-F238E27FC236}">
                    <a16:creationId xmlns:a16="http://schemas.microsoft.com/office/drawing/2014/main" id="{104A40E8-7385-470D-907C-ED774BB305E2}"/>
                  </a:ext>
                </a:extLst>
              </p:cNvPr>
              <p:cNvCxnSpPr>
                <a:cxnSpLocks/>
                <a:stCxn id="4" idx="6"/>
                <a:endCxn id="5" idx="2"/>
              </p:cNvCxnSpPr>
              <p:nvPr/>
            </p:nvCxnSpPr>
            <p:spPr>
              <a:xfrm flipV="1">
                <a:off x="1600200" y="3348446"/>
                <a:ext cx="801290" cy="4354"/>
              </a:xfrm>
              <a:prstGeom prst="straightConnector1">
                <a:avLst/>
              </a:prstGeom>
              <a:ln>
                <a:headEnd type="none" w="med" len="med"/>
                <a:tailEnd type="arrow" w="med" len="med"/>
              </a:ln>
            </p:spPr>
            <p:style>
              <a:lnRef idx="2">
                <a:schemeClr val="accent5"/>
              </a:lnRef>
              <a:fillRef idx="0">
                <a:schemeClr val="accent5"/>
              </a:fillRef>
              <a:effectRef idx="1">
                <a:schemeClr val="accent5"/>
              </a:effectRef>
              <a:fontRef idx="minor">
                <a:schemeClr val="tx1"/>
              </a:fontRef>
            </p:style>
          </p:cxnSp>
          <p:cxnSp>
            <p:nvCxnSpPr>
              <p:cNvPr id="20" name="Straight Arrow Connector 19">
                <a:extLst>
                  <a:ext uri="{FF2B5EF4-FFF2-40B4-BE49-F238E27FC236}">
                    <a16:creationId xmlns:a16="http://schemas.microsoft.com/office/drawing/2014/main" id="{08B791C2-6A27-4DCC-B376-64FFD677223D}"/>
                  </a:ext>
                </a:extLst>
              </p:cNvPr>
              <p:cNvCxnSpPr>
                <a:cxnSpLocks/>
                <a:stCxn id="5" idx="6"/>
                <a:endCxn id="6" idx="2"/>
              </p:cNvCxnSpPr>
              <p:nvPr/>
            </p:nvCxnSpPr>
            <p:spPr>
              <a:xfrm>
                <a:off x="3544490" y="3348446"/>
                <a:ext cx="801291" cy="0"/>
              </a:xfrm>
              <a:prstGeom prst="straightConnector1">
                <a:avLst/>
              </a:prstGeom>
              <a:ln>
                <a:headEnd type="none" w="med" len="med"/>
                <a:tailEnd type="arrow" w="med" len="med"/>
              </a:ln>
            </p:spPr>
            <p:style>
              <a:lnRef idx="2">
                <a:schemeClr val="accent5"/>
              </a:lnRef>
              <a:fillRef idx="0">
                <a:schemeClr val="accent5"/>
              </a:fillRef>
              <a:effectRef idx="1">
                <a:schemeClr val="accent5"/>
              </a:effectRef>
              <a:fontRef idx="minor">
                <a:schemeClr val="tx1"/>
              </a:fontRef>
            </p:style>
          </p:cxnSp>
          <p:grpSp>
            <p:nvGrpSpPr>
              <p:cNvPr id="31" name="Group 30">
                <a:extLst>
                  <a:ext uri="{FF2B5EF4-FFF2-40B4-BE49-F238E27FC236}">
                    <a16:creationId xmlns:a16="http://schemas.microsoft.com/office/drawing/2014/main" id="{B4EC5E9C-D242-40A6-9811-680F81D3E8DE}"/>
                  </a:ext>
                </a:extLst>
              </p:cNvPr>
              <p:cNvGrpSpPr/>
              <p:nvPr/>
            </p:nvGrpSpPr>
            <p:grpSpPr>
              <a:xfrm>
                <a:off x="457200" y="3043646"/>
                <a:ext cx="8058745" cy="613954"/>
                <a:chOff x="457200" y="3043646"/>
                <a:chExt cx="8058745" cy="613954"/>
              </a:xfrm>
            </p:grpSpPr>
            <p:grpSp>
              <p:nvGrpSpPr>
                <p:cNvPr id="8" name="Group 7">
                  <a:extLst>
                    <a:ext uri="{FF2B5EF4-FFF2-40B4-BE49-F238E27FC236}">
                      <a16:creationId xmlns:a16="http://schemas.microsoft.com/office/drawing/2014/main" id="{9B68A92E-4ADA-484C-B804-BB29386B7DC6}"/>
                    </a:ext>
                  </a:extLst>
                </p:cNvPr>
                <p:cNvGrpSpPr/>
                <p:nvPr/>
              </p:nvGrpSpPr>
              <p:grpSpPr>
                <a:xfrm>
                  <a:off x="457200" y="3043646"/>
                  <a:ext cx="5031581" cy="613954"/>
                  <a:chOff x="843643" y="3043646"/>
                  <a:chExt cx="5031581" cy="613954"/>
                </a:xfrm>
              </p:grpSpPr>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07F46899-7A3A-487F-B377-D53B83FE5506}"/>
                          </a:ext>
                        </a:extLst>
                      </p:cNvPr>
                      <p:cNvSpPr/>
                      <p:nvPr/>
                    </p:nvSpPr>
                    <p:spPr>
                      <a:xfrm>
                        <a:off x="843643" y="3048000"/>
                        <a:ext cx="1143000" cy="609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𝑟𝑒</m:t>
                              </m:r>
                              <m:r>
                                <a:rPr lang="en-US" i="1" dirty="0" smtClean="0">
                                  <a:solidFill>
                                    <a:schemeClr val="tx1"/>
                                  </a:solidFill>
                                  <a:latin typeface="Cambria Math" panose="02040503050406030204" pitchFamily="18" charset="0"/>
                                </a:rPr>
                                <m:t>𝑝</m:t>
                              </m:r>
                              <m:r>
                                <a:rPr lang="en-US" i="1" dirty="0" smtClean="0">
                                  <a:solidFill>
                                    <a:schemeClr val="tx1"/>
                                  </a:solidFill>
                                  <a:latin typeface="Cambria Math" panose="02040503050406030204" pitchFamily="18" charset="0"/>
                                </a:rPr>
                                <m:t>(</m:t>
                              </m:r>
                              <m:sSub>
                                <m:sSubPr>
                                  <m:ctrlPr>
                                    <a:rPr lang="en-US" i="1" dirty="0" smtClean="0">
                                      <a:solidFill>
                                        <a:schemeClr val="tx1"/>
                                      </a:solidFill>
                                      <a:latin typeface="Cambria Math" panose="02040503050406030204" pitchFamily="18" charset="0"/>
                                    </a:rPr>
                                  </m:ctrlPr>
                                </m:sSubPr>
                                <m:e>
                                  <m:r>
                                    <a:rPr lang="en-US" i="1" dirty="0" smtClean="0">
                                      <a:solidFill>
                                        <a:schemeClr val="tx1"/>
                                      </a:solidFill>
                                      <a:latin typeface="Cambria Math" panose="02040503050406030204" pitchFamily="18" charset="0"/>
                                    </a:rPr>
                                    <m:t>𝑠</m:t>
                                  </m:r>
                                </m:e>
                                <m:sub>
                                  <m:r>
                                    <a:rPr lang="en-US" i="1" dirty="0" smtClean="0">
                                      <a:solidFill>
                                        <a:schemeClr val="tx1"/>
                                      </a:solidFill>
                                      <a:latin typeface="Cambria Math" panose="02040503050406030204" pitchFamily="18" charset="0"/>
                                    </a:rPr>
                                    <m:t>1</m:t>
                                  </m:r>
                                </m:sub>
                              </m:sSub>
                              <m:r>
                                <a:rPr lang="en-US"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4" name="Oval 3">
                        <a:extLst>
                          <a:ext uri="{FF2B5EF4-FFF2-40B4-BE49-F238E27FC236}">
                            <a16:creationId xmlns:a16="http://schemas.microsoft.com/office/drawing/2014/main" id="{07F46899-7A3A-487F-B377-D53B83FE5506}"/>
                          </a:ext>
                        </a:extLst>
                      </p:cNvPr>
                      <p:cNvSpPr>
                        <a:spLocks noRot="1" noChangeAspect="1" noMove="1" noResize="1" noEditPoints="1" noAdjustHandles="1" noChangeArrowheads="1" noChangeShapeType="1" noTextEdit="1"/>
                      </p:cNvSpPr>
                      <p:nvPr/>
                    </p:nvSpPr>
                    <p:spPr>
                      <a:xfrm>
                        <a:off x="843643" y="3048000"/>
                        <a:ext cx="1143000" cy="609600"/>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EF3BBE99-5CBB-45F4-B593-FE0DDC89652A}"/>
                          </a:ext>
                        </a:extLst>
                      </p:cNvPr>
                      <p:cNvSpPr/>
                      <p:nvPr/>
                    </p:nvSpPr>
                    <p:spPr>
                      <a:xfrm>
                        <a:off x="2787933" y="3043646"/>
                        <a:ext cx="1143000" cy="609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𝑟𝑒</m:t>
                              </m:r>
                              <m:r>
                                <a:rPr lang="en-US" i="1" dirty="0" smtClean="0">
                                  <a:solidFill>
                                    <a:schemeClr val="tx1"/>
                                  </a:solidFill>
                                  <a:latin typeface="Cambria Math" panose="02040503050406030204" pitchFamily="18" charset="0"/>
                                </a:rPr>
                                <m:t>𝑝</m:t>
                              </m:r>
                              <m:r>
                                <a:rPr lang="en-US" i="1" dirty="0" smtClean="0">
                                  <a:solidFill>
                                    <a:schemeClr val="tx1"/>
                                  </a:solidFill>
                                  <a:latin typeface="Cambria Math" panose="02040503050406030204" pitchFamily="18" charset="0"/>
                                </a:rPr>
                                <m:t>(</m:t>
                              </m:r>
                              <m:sSub>
                                <m:sSubPr>
                                  <m:ctrlPr>
                                    <a:rPr lang="en-US" i="1" dirty="0" smtClean="0">
                                      <a:solidFill>
                                        <a:schemeClr val="tx1"/>
                                      </a:solidFill>
                                      <a:latin typeface="Cambria Math" panose="02040503050406030204" pitchFamily="18" charset="0"/>
                                    </a:rPr>
                                  </m:ctrlPr>
                                </m:sSubPr>
                                <m:e>
                                  <m:r>
                                    <a:rPr lang="en-US" i="1" dirty="0" smtClean="0">
                                      <a:solidFill>
                                        <a:schemeClr val="tx1"/>
                                      </a:solidFill>
                                      <a:latin typeface="Cambria Math" panose="02040503050406030204" pitchFamily="18" charset="0"/>
                                    </a:rPr>
                                    <m:t>𝑠</m:t>
                                  </m:r>
                                </m:e>
                                <m:sub>
                                  <m:r>
                                    <a:rPr lang="en-US" i="1" dirty="0" smtClean="0">
                                      <a:solidFill>
                                        <a:schemeClr val="tx1"/>
                                      </a:solidFill>
                                      <a:latin typeface="Cambria Math" panose="02040503050406030204" pitchFamily="18" charset="0"/>
                                    </a:rPr>
                                    <m:t>1</m:t>
                                  </m:r>
                                </m:sub>
                              </m:sSub>
                              <m:r>
                                <a:rPr lang="en-US"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5" name="Oval 4">
                        <a:extLst>
                          <a:ext uri="{FF2B5EF4-FFF2-40B4-BE49-F238E27FC236}">
                            <a16:creationId xmlns:a16="http://schemas.microsoft.com/office/drawing/2014/main" id="{EF3BBE99-5CBB-45F4-B593-FE0DDC89652A}"/>
                          </a:ext>
                        </a:extLst>
                      </p:cNvPr>
                      <p:cNvSpPr>
                        <a:spLocks noRot="1" noChangeAspect="1" noMove="1" noResize="1" noEditPoints="1" noAdjustHandles="1" noChangeArrowheads="1" noChangeShapeType="1" noTextEdit="1"/>
                      </p:cNvSpPr>
                      <p:nvPr/>
                    </p:nvSpPr>
                    <p:spPr>
                      <a:xfrm>
                        <a:off x="2787933" y="3043646"/>
                        <a:ext cx="1143000" cy="609600"/>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ED03B76B-4774-4131-ADEE-1A08CBC75FBF}"/>
                          </a:ext>
                        </a:extLst>
                      </p:cNvPr>
                      <p:cNvSpPr/>
                      <p:nvPr/>
                    </p:nvSpPr>
                    <p:spPr>
                      <a:xfrm>
                        <a:off x="4732224" y="3043646"/>
                        <a:ext cx="1143000" cy="609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𝑟𝑒</m:t>
                              </m:r>
                              <m:r>
                                <a:rPr lang="en-US" i="1" dirty="0" smtClean="0">
                                  <a:solidFill>
                                    <a:schemeClr val="tx1"/>
                                  </a:solidFill>
                                  <a:latin typeface="Cambria Math" panose="02040503050406030204" pitchFamily="18" charset="0"/>
                                </a:rPr>
                                <m:t>𝑝</m:t>
                              </m:r>
                              <m:r>
                                <a:rPr lang="en-US" i="1" dirty="0" smtClean="0">
                                  <a:solidFill>
                                    <a:schemeClr val="tx1"/>
                                  </a:solidFill>
                                  <a:latin typeface="Cambria Math" panose="02040503050406030204" pitchFamily="18" charset="0"/>
                                </a:rPr>
                                <m:t>(</m:t>
                              </m:r>
                              <m:sSub>
                                <m:sSubPr>
                                  <m:ctrlPr>
                                    <a:rPr lang="en-US" i="1" dirty="0" smtClean="0">
                                      <a:solidFill>
                                        <a:schemeClr val="tx1"/>
                                      </a:solidFill>
                                      <a:latin typeface="Cambria Math" panose="02040503050406030204" pitchFamily="18" charset="0"/>
                                    </a:rPr>
                                  </m:ctrlPr>
                                </m:sSubPr>
                                <m:e>
                                  <m:r>
                                    <a:rPr lang="en-US" i="1" dirty="0" smtClean="0">
                                      <a:solidFill>
                                        <a:schemeClr val="tx1"/>
                                      </a:solidFill>
                                      <a:latin typeface="Cambria Math" panose="02040503050406030204" pitchFamily="18" charset="0"/>
                                    </a:rPr>
                                    <m:t>𝑠</m:t>
                                  </m:r>
                                </m:e>
                                <m:sub>
                                  <m:r>
                                    <a:rPr lang="en-US" i="1" dirty="0" smtClean="0">
                                      <a:solidFill>
                                        <a:schemeClr val="tx1"/>
                                      </a:solidFill>
                                      <a:latin typeface="Cambria Math" panose="02040503050406030204" pitchFamily="18" charset="0"/>
                                    </a:rPr>
                                    <m:t>1</m:t>
                                  </m:r>
                                </m:sub>
                              </m:sSub>
                              <m:r>
                                <a:rPr lang="en-US"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6" name="Oval 5">
                        <a:extLst>
                          <a:ext uri="{FF2B5EF4-FFF2-40B4-BE49-F238E27FC236}">
                            <a16:creationId xmlns:a16="http://schemas.microsoft.com/office/drawing/2014/main" id="{ED03B76B-4774-4131-ADEE-1A08CBC75FBF}"/>
                          </a:ext>
                        </a:extLst>
                      </p:cNvPr>
                      <p:cNvSpPr>
                        <a:spLocks noRot="1" noChangeAspect="1" noMove="1" noResize="1" noEditPoints="1" noAdjustHandles="1" noChangeArrowheads="1" noChangeShapeType="1" noTextEdit="1"/>
                      </p:cNvSpPr>
                      <p:nvPr/>
                    </p:nvSpPr>
                    <p:spPr>
                      <a:xfrm>
                        <a:off x="4732224" y="3043646"/>
                        <a:ext cx="1143000" cy="609600"/>
                      </a:xfrm>
                      <a:prstGeom prst="ellipse">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50575D97-5B07-4CFE-BA01-E9B68A000175}"/>
                        </a:ext>
                      </a:extLst>
                    </p:cNvPr>
                    <p:cNvSpPr/>
                    <p:nvPr/>
                  </p:nvSpPr>
                  <p:spPr>
                    <a:xfrm>
                      <a:off x="7372945" y="3043646"/>
                      <a:ext cx="1143000" cy="609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𝑟𝑒</m:t>
                            </m:r>
                            <m:r>
                              <a:rPr lang="en-US" i="1" dirty="0" smtClean="0">
                                <a:solidFill>
                                  <a:schemeClr val="tx1"/>
                                </a:solidFill>
                                <a:latin typeface="Cambria Math" panose="02040503050406030204" pitchFamily="18" charset="0"/>
                              </a:rPr>
                              <m:t>𝑝</m:t>
                            </m:r>
                            <m:r>
                              <a:rPr lang="en-US" i="1" dirty="0" smtClean="0">
                                <a:solidFill>
                                  <a:schemeClr val="tx1"/>
                                </a:solidFill>
                                <a:latin typeface="Cambria Math" panose="02040503050406030204" pitchFamily="18" charset="0"/>
                              </a:rPr>
                              <m:t>(</m:t>
                            </m:r>
                            <m:sSub>
                              <m:sSubPr>
                                <m:ctrlPr>
                                  <a:rPr lang="en-US" i="1" dirty="0" smtClean="0">
                                    <a:solidFill>
                                      <a:schemeClr val="tx1"/>
                                    </a:solidFill>
                                    <a:latin typeface="Cambria Math" panose="02040503050406030204" pitchFamily="18" charset="0"/>
                                  </a:rPr>
                                </m:ctrlPr>
                              </m:sSubPr>
                              <m:e>
                                <m:r>
                                  <a:rPr lang="en-US" i="1" dirty="0" smtClean="0">
                                    <a:solidFill>
                                      <a:schemeClr val="tx1"/>
                                    </a:solidFill>
                                    <a:latin typeface="Cambria Math" panose="02040503050406030204" pitchFamily="18" charset="0"/>
                                  </a:rPr>
                                  <m:t>𝑠</m:t>
                                </m:r>
                              </m:e>
                              <m:sub>
                                <m:r>
                                  <a:rPr lang="en-US" i="1" dirty="0" smtClean="0">
                                    <a:solidFill>
                                      <a:schemeClr val="tx1"/>
                                    </a:solidFill>
                                    <a:latin typeface="Cambria Math" panose="02040503050406030204" pitchFamily="18" charset="0"/>
                                  </a:rPr>
                                  <m:t>1</m:t>
                                </m:r>
                              </m:sub>
                            </m:sSub>
                            <m:r>
                              <a:rPr lang="en-US"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7" name="Oval 6">
                      <a:extLst>
                        <a:ext uri="{FF2B5EF4-FFF2-40B4-BE49-F238E27FC236}">
                          <a16:creationId xmlns:a16="http://schemas.microsoft.com/office/drawing/2014/main" id="{50575D97-5B07-4CFE-BA01-E9B68A000175}"/>
                        </a:ext>
                      </a:extLst>
                    </p:cNvPr>
                    <p:cNvSpPr>
                      <a:spLocks noRot="1" noChangeAspect="1" noMove="1" noResize="1" noEditPoints="1" noAdjustHandles="1" noChangeArrowheads="1" noChangeShapeType="1" noTextEdit="1"/>
                    </p:cNvSpPr>
                    <p:nvPr/>
                  </p:nvSpPr>
                  <p:spPr>
                    <a:xfrm>
                      <a:off x="7372945" y="3043646"/>
                      <a:ext cx="1143000" cy="609600"/>
                    </a:xfrm>
                    <a:prstGeom prst="ellipse">
                      <a:avLst/>
                    </a:prstGeom>
                    <a:blipFill>
                      <a:blip r:embed="rId7"/>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8AEE2509-3B1E-4C74-B7E6-BE558CBD3633}"/>
                    </a:ext>
                  </a:extLst>
                </p:cNvPr>
                <p:cNvCxnSpPr>
                  <a:cxnSpLocks/>
                </p:cNvCxnSpPr>
                <p:nvPr/>
              </p:nvCxnSpPr>
              <p:spPr>
                <a:xfrm flipV="1">
                  <a:off x="6691338" y="3329886"/>
                  <a:ext cx="314869" cy="870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F9350E42-7AC9-4331-8572-2EAB45CB383F}"/>
                    </a:ext>
                  </a:extLst>
                </p:cNvPr>
                <p:cNvCxnSpPr>
                  <a:cxnSpLocks/>
                  <a:stCxn id="6" idx="6"/>
                </p:cNvCxnSpPr>
                <p:nvPr/>
              </p:nvCxnSpPr>
              <p:spPr>
                <a:xfrm flipV="1">
                  <a:off x="5488781" y="3339738"/>
                  <a:ext cx="835819" cy="8708"/>
                </a:xfrm>
                <a:prstGeom prst="straightConnector1">
                  <a:avLst/>
                </a:prstGeom>
                <a:ln>
                  <a:headEnd type="none" w="med" len="med"/>
                  <a:tailEnd type="arrow" w="med" len="med"/>
                </a:ln>
              </p:spPr>
              <p:style>
                <a:lnRef idx="2">
                  <a:schemeClr val="accent5"/>
                </a:lnRef>
                <a:fillRef idx="0">
                  <a:schemeClr val="accent5"/>
                </a:fillRef>
                <a:effectRef idx="1">
                  <a:schemeClr val="accent5"/>
                </a:effectRef>
                <a:fontRef idx="minor">
                  <a:schemeClr val="tx1"/>
                </a:fontRef>
              </p:style>
            </p:cxnSp>
          </p:grpSp>
        </p:grpSp>
        <p:sp>
          <p:nvSpPr>
            <p:cNvPr id="34" name="Freeform 58">
              <a:extLst>
                <a:ext uri="{FF2B5EF4-FFF2-40B4-BE49-F238E27FC236}">
                  <a16:creationId xmlns:a16="http://schemas.microsoft.com/office/drawing/2014/main" id="{CE74EB6E-7ECB-4DBA-9E5E-F8EF1D05DFB1}"/>
                </a:ext>
              </a:extLst>
            </p:cNvPr>
            <p:cNvSpPr/>
            <p:nvPr/>
          </p:nvSpPr>
          <p:spPr>
            <a:xfrm rot="16200000" flipH="1">
              <a:off x="766300" y="3318020"/>
              <a:ext cx="372400" cy="381000"/>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58">
              <a:extLst>
                <a:ext uri="{FF2B5EF4-FFF2-40B4-BE49-F238E27FC236}">
                  <a16:creationId xmlns:a16="http://schemas.microsoft.com/office/drawing/2014/main" id="{861801D6-F392-454E-A66A-B130D8E0F7E0}"/>
                </a:ext>
              </a:extLst>
            </p:cNvPr>
            <p:cNvSpPr/>
            <p:nvPr/>
          </p:nvSpPr>
          <p:spPr>
            <a:xfrm rot="16200000" flipH="1">
              <a:off x="7742121" y="3314700"/>
              <a:ext cx="372400" cy="381000"/>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reeform 58">
              <a:extLst>
                <a:ext uri="{FF2B5EF4-FFF2-40B4-BE49-F238E27FC236}">
                  <a16:creationId xmlns:a16="http://schemas.microsoft.com/office/drawing/2014/main" id="{C033BDBC-2FCA-451C-933B-F40A80831DFC}"/>
                </a:ext>
              </a:extLst>
            </p:cNvPr>
            <p:cNvSpPr/>
            <p:nvPr/>
          </p:nvSpPr>
          <p:spPr>
            <a:xfrm rot="16200000" flipH="1">
              <a:off x="4698355" y="3310345"/>
              <a:ext cx="372400" cy="381000"/>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58">
              <a:extLst>
                <a:ext uri="{FF2B5EF4-FFF2-40B4-BE49-F238E27FC236}">
                  <a16:creationId xmlns:a16="http://schemas.microsoft.com/office/drawing/2014/main" id="{E18F1035-452E-4C69-8F10-A14CA38E07C4}"/>
                </a:ext>
              </a:extLst>
            </p:cNvPr>
            <p:cNvSpPr/>
            <p:nvPr/>
          </p:nvSpPr>
          <p:spPr>
            <a:xfrm rot="16200000" flipH="1">
              <a:off x="2775819" y="3277795"/>
              <a:ext cx="372400" cy="381000"/>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4281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6D67-CB23-4D58-BA9C-09CED760804E}"/>
              </a:ext>
            </a:extLst>
          </p:cNvPr>
          <p:cNvSpPr>
            <a:spLocks noGrp="1"/>
          </p:cNvSpPr>
          <p:nvPr>
            <p:ph type="title"/>
          </p:nvPr>
        </p:nvSpPr>
        <p:spPr>
          <a:xfrm>
            <a:off x="152400" y="381000"/>
            <a:ext cx="8762999" cy="990600"/>
          </a:xfrm>
        </p:spPr>
        <p:txBody>
          <a:bodyPr>
            <a:normAutofit fontScale="90000"/>
          </a:bodyPr>
          <a:lstStyle/>
          <a:p>
            <a:r>
              <a:rPr lang="en-US" dirty="0"/>
              <a:t>Example:  Greek alphabet and virus variants</a:t>
            </a:r>
          </a:p>
        </p:txBody>
      </p:sp>
      <p:sp>
        <p:nvSpPr>
          <p:cNvPr id="3" name="Content Placeholder 2">
            <a:extLst>
              <a:ext uri="{FF2B5EF4-FFF2-40B4-BE49-F238E27FC236}">
                <a16:creationId xmlns:a16="http://schemas.microsoft.com/office/drawing/2014/main" id="{9C58E238-4C7A-4BB0-BFE5-7E7DE7D69FCC}"/>
              </a:ext>
            </a:extLst>
          </p:cNvPr>
          <p:cNvSpPr>
            <a:spLocks noGrp="1"/>
          </p:cNvSpPr>
          <p:nvPr>
            <p:ph idx="1"/>
          </p:nvPr>
        </p:nvSpPr>
        <p:spPr>
          <a:xfrm>
            <a:off x="304800" y="1371600"/>
            <a:ext cx="8610600" cy="5181600"/>
          </a:xfrm>
        </p:spPr>
        <p:txBody>
          <a:bodyPr>
            <a:normAutofit/>
          </a:bodyPr>
          <a:lstStyle/>
          <a:p>
            <a:r>
              <a:rPr lang="en-US" dirty="0"/>
              <a:t>Each Greek letter can be associated with intuitive concepts, e.g., virus variants. </a:t>
            </a:r>
          </a:p>
          <a:p>
            <a:r>
              <a:rPr lang="en-US" dirty="0"/>
              <a:t>Each associated intuitive concept has an intuitive concept node in the IKS.</a:t>
            </a:r>
          </a:p>
          <a:p>
            <a:endParaRPr lang="en-US" dirty="0"/>
          </a:p>
        </p:txBody>
      </p:sp>
      <p:grpSp>
        <p:nvGrpSpPr>
          <p:cNvPr id="9" name="Group 8">
            <a:extLst>
              <a:ext uri="{FF2B5EF4-FFF2-40B4-BE49-F238E27FC236}">
                <a16:creationId xmlns:a16="http://schemas.microsoft.com/office/drawing/2014/main" id="{8591F10E-DF77-4B22-A9C0-CBEDE61F8BC6}"/>
              </a:ext>
            </a:extLst>
          </p:cNvPr>
          <p:cNvGrpSpPr/>
          <p:nvPr/>
        </p:nvGrpSpPr>
        <p:grpSpPr>
          <a:xfrm>
            <a:off x="100720" y="3200400"/>
            <a:ext cx="8863454" cy="3554986"/>
            <a:chOff x="100720" y="3200400"/>
            <a:chExt cx="8863454" cy="3554986"/>
          </a:xfrm>
        </p:grpSpPr>
        <p:grpSp>
          <p:nvGrpSpPr>
            <p:cNvPr id="13" name="Group 12">
              <a:extLst>
                <a:ext uri="{FF2B5EF4-FFF2-40B4-BE49-F238E27FC236}">
                  <a16:creationId xmlns:a16="http://schemas.microsoft.com/office/drawing/2014/main" id="{B520701F-47AA-4BF8-84AB-BE0831DED67E}"/>
                </a:ext>
              </a:extLst>
            </p:cNvPr>
            <p:cNvGrpSpPr/>
            <p:nvPr/>
          </p:nvGrpSpPr>
          <p:grpSpPr>
            <a:xfrm>
              <a:off x="273162" y="3200400"/>
              <a:ext cx="8691012" cy="1907396"/>
              <a:chOff x="264594" y="4192958"/>
              <a:chExt cx="8691012" cy="1907396"/>
            </a:xfrm>
          </p:grpSpPr>
          <p:grpSp>
            <p:nvGrpSpPr>
              <p:cNvPr id="38" name="Group 37">
                <a:extLst>
                  <a:ext uri="{FF2B5EF4-FFF2-40B4-BE49-F238E27FC236}">
                    <a16:creationId xmlns:a16="http://schemas.microsoft.com/office/drawing/2014/main" id="{7E531B1C-5F13-48D2-9C13-754CC611506D}"/>
                  </a:ext>
                </a:extLst>
              </p:cNvPr>
              <p:cNvGrpSpPr/>
              <p:nvPr/>
            </p:nvGrpSpPr>
            <p:grpSpPr>
              <a:xfrm>
                <a:off x="264594" y="4192958"/>
                <a:ext cx="8058745" cy="955875"/>
                <a:chOff x="462847" y="2738845"/>
                <a:chExt cx="8058745" cy="955875"/>
              </a:xfrm>
            </p:grpSpPr>
            <p:grpSp>
              <p:nvGrpSpPr>
                <p:cNvPr id="32" name="Group 31">
                  <a:extLst>
                    <a:ext uri="{FF2B5EF4-FFF2-40B4-BE49-F238E27FC236}">
                      <a16:creationId xmlns:a16="http://schemas.microsoft.com/office/drawing/2014/main" id="{17EFA22F-DD37-46BB-975A-6AAAF4E83A43}"/>
                    </a:ext>
                  </a:extLst>
                </p:cNvPr>
                <p:cNvGrpSpPr/>
                <p:nvPr/>
              </p:nvGrpSpPr>
              <p:grpSpPr>
                <a:xfrm>
                  <a:off x="462847" y="2738845"/>
                  <a:ext cx="8058745" cy="613954"/>
                  <a:chOff x="457200" y="3043646"/>
                  <a:chExt cx="8058745" cy="613954"/>
                </a:xfrm>
              </p:grpSpPr>
              <p:cxnSp>
                <p:nvCxnSpPr>
                  <p:cNvPr id="18" name="Straight Arrow Connector 17">
                    <a:extLst>
                      <a:ext uri="{FF2B5EF4-FFF2-40B4-BE49-F238E27FC236}">
                        <a16:creationId xmlns:a16="http://schemas.microsoft.com/office/drawing/2014/main" id="{104A40E8-7385-470D-907C-ED774BB305E2}"/>
                      </a:ext>
                    </a:extLst>
                  </p:cNvPr>
                  <p:cNvCxnSpPr>
                    <a:cxnSpLocks/>
                    <a:stCxn id="4" idx="6"/>
                    <a:endCxn id="5" idx="2"/>
                  </p:cNvCxnSpPr>
                  <p:nvPr/>
                </p:nvCxnSpPr>
                <p:spPr>
                  <a:xfrm flipV="1">
                    <a:off x="1600200" y="3348446"/>
                    <a:ext cx="801290" cy="4354"/>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08B791C2-6A27-4DCC-B376-64FFD677223D}"/>
                      </a:ext>
                    </a:extLst>
                  </p:cNvPr>
                  <p:cNvCxnSpPr>
                    <a:cxnSpLocks/>
                    <a:stCxn id="5" idx="6"/>
                    <a:endCxn id="6" idx="2"/>
                  </p:cNvCxnSpPr>
                  <p:nvPr/>
                </p:nvCxnSpPr>
                <p:spPr>
                  <a:xfrm>
                    <a:off x="3544490" y="3348446"/>
                    <a:ext cx="801291"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31" name="Group 30">
                    <a:extLst>
                      <a:ext uri="{FF2B5EF4-FFF2-40B4-BE49-F238E27FC236}">
                        <a16:creationId xmlns:a16="http://schemas.microsoft.com/office/drawing/2014/main" id="{B4EC5E9C-D242-40A6-9811-680F81D3E8DE}"/>
                      </a:ext>
                    </a:extLst>
                  </p:cNvPr>
                  <p:cNvGrpSpPr/>
                  <p:nvPr/>
                </p:nvGrpSpPr>
                <p:grpSpPr>
                  <a:xfrm>
                    <a:off x="457200" y="3043646"/>
                    <a:ext cx="8058745" cy="613954"/>
                    <a:chOff x="457200" y="3043646"/>
                    <a:chExt cx="8058745" cy="613954"/>
                  </a:xfrm>
                </p:grpSpPr>
                <p:grpSp>
                  <p:nvGrpSpPr>
                    <p:cNvPr id="8" name="Group 7">
                      <a:extLst>
                        <a:ext uri="{FF2B5EF4-FFF2-40B4-BE49-F238E27FC236}">
                          <a16:creationId xmlns:a16="http://schemas.microsoft.com/office/drawing/2014/main" id="{9B68A92E-4ADA-484C-B804-BB29386B7DC6}"/>
                        </a:ext>
                      </a:extLst>
                    </p:cNvPr>
                    <p:cNvGrpSpPr/>
                    <p:nvPr/>
                  </p:nvGrpSpPr>
                  <p:grpSpPr>
                    <a:xfrm>
                      <a:off x="457200" y="3043646"/>
                      <a:ext cx="5031581" cy="613954"/>
                      <a:chOff x="843643" y="3043646"/>
                      <a:chExt cx="5031581" cy="613954"/>
                    </a:xfrm>
                  </p:grpSpPr>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07F46899-7A3A-487F-B377-D53B83FE5506}"/>
                              </a:ext>
                            </a:extLst>
                          </p:cNvPr>
                          <p:cNvSpPr/>
                          <p:nvPr/>
                        </p:nvSpPr>
                        <p:spPr>
                          <a:xfrm>
                            <a:off x="843643" y="3048000"/>
                            <a:ext cx="1143000" cy="609600"/>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𝑟𝑒</m:t>
                                  </m:r>
                                  <m:r>
                                    <a:rPr lang="en-US" i="1" dirty="0" smtClean="0">
                                      <a:solidFill>
                                        <a:schemeClr val="tx1"/>
                                      </a:solidFill>
                                      <a:latin typeface="Cambria Math" panose="02040503050406030204" pitchFamily="18" charset="0"/>
                                    </a:rPr>
                                    <m:t>𝑝</m:t>
                                  </m:r>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𝛼</m:t>
                                  </m:r>
                                  <m:r>
                                    <a:rPr lang="en-US"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4" name="Oval 3">
                            <a:extLst>
                              <a:ext uri="{FF2B5EF4-FFF2-40B4-BE49-F238E27FC236}">
                                <a16:creationId xmlns:a16="http://schemas.microsoft.com/office/drawing/2014/main" id="{07F46899-7A3A-487F-B377-D53B83FE5506}"/>
                              </a:ext>
                            </a:extLst>
                          </p:cNvPr>
                          <p:cNvSpPr>
                            <a:spLocks noRot="1" noChangeAspect="1" noMove="1" noResize="1" noEditPoints="1" noAdjustHandles="1" noChangeArrowheads="1" noChangeShapeType="1" noTextEdit="1"/>
                          </p:cNvSpPr>
                          <p:nvPr/>
                        </p:nvSpPr>
                        <p:spPr>
                          <a:xfrm>
                            <a:off x="843643" y="3048000"/>
                            <a:ext cx="1143000" cy="609600"/>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EF3BBE99-5CBB-45F4-B593-FE0DDC89652A}"/>
                              </a:ext>
                            </a:extLst>
                          </p:cNvPr>
                          <p:cNvSpPr/>
                          <p:nvPr/>
                        </p:nvSpPr>
                        <p:spPr>
                          <a:xfrm>
                            <a:off x="2787933" y="3043646"/>
                            <a:ext cx="1143000" cy="609600"/>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𝑟𝑒</m:t>
                                  </m:r>
                                  <m:r>
                                    <a:rPr lang="en-US" i="1" dirty="0" smtClean="0">
                                      <a:solidFill>
                                        <a:schemeClr val="tx1"/>
                                      </a:solidFill>
                                      <a:latin typeface="Cambria Math" panose="02040503050406030204" pitchFamily="18" charset="0"/>
                                    </a:rPr>
                                    <m:t>𝑝</m:t>
                                  </m:r>
                                  <m:r>
                                    <a:rPr lang="en-US" i="1" dirty="0" smtClean="0">
                                      <a:solidFill>
                                        <a:schemeClr val="tx1"/>
                                      </a:solidFill>
                                      <a:latin typeface="Cambria Math" panose="02040503050406030204" pitchFamily="18" charset="0"/>
                                    </a:rPr>
                                    <m:t>(</m:t>
                                  </m:r>
                                  <m:r>
                                    <m:rPr>
                                      <m:sty m:val="p"/>
                                    </m:rPr>
                                    <a:rPr lang="en-US" b="0" i="1" dirty="0" smtClean="0">
                                      <a:solidFill>
                                        <a:schemeClr val="tx1"/>
                                      </a:solidFill>
                                      <a:latin typeface="Cambria Math" panose="02040503050406030204" pitchFamily="18" charset="0"/>
                                    </a:rPr>
                                    <m:t>β</m:t>
                                  </m:r>
                                  <m:r>
                                    <a:rPr lang="en-US"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5" name="Oval 4">
                            <a:extLst>
                              <a:ext uri="{FF2B5EF4-FFF2-40B4-BE49-F238E27FC236}">
                                <a16:creationId xmlns:a16="http://schemas.microsoft.com/office/drawing/2014/main" id="{EF3BBE99-5CBB-45F4-B593-FE0DDC89652A}"/>
                              </a:ext>
                            </a:extLst>
                          </p:cNvPr>
                          <p:cNvSpPr>
                            <a:spLocks noRot="1" noChangeAspect="1" noMove="1" noResize="1" noEditPoints="1" noAdjustHandles="1" noChangeArrowheads="1" noChangeShapeType="1" noTextEdit="1"/>
                          </p:cNvSpPr>
                          <p:nvPr/>
                        </p:nvSpPr>
                        <p:spPr>
                          <a:xfrm>
                            <a:off x="2787933" y="3043646"/>
                            <a:ext cx="1143000" cy="609600"/>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ED03B76B-4774-4131-ADEE-1A08CBC75FBF}"/>
                              </a:ext>
                            </a:extLst>
                          </p:cNvPr>
                          <p:cNvSpPr/>
                          <p:nvPr/>
                        </p:nvSpPr>
                        <p:spPr>
                          <a:xfrm>
                            <a:off x="4732224" y="3043646"/>
                            <a:ext cx="1143000" cy="609600"/>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𝑟𝑒</m:t>
                                  </m:r>
                                  <m:r>
                                    <a:rPr lang="en-US" i="1" dirty="0" smtClean="0">
                                      <a:solidFill>
                                        <a:schemeClr val="tx1"/>
                                      </a:solidFill>
                                      <a:latin typeface="Cambria Math" panose="02040503050406030204" pitchFamily="18" charset="0"/>
                                    </a:rPr>
                                    <m:t>𝑝</m:t>
                                  </m:r>
                                  <m:r>
                                    <a:rPr lang="en-US" i="1" dirty="0" smtClean="0">
                                      <a:solidFill>
                                        <a:schemeClr val="tx1"/>
                                      </a:solidFill>
                                      <a:latin typeface="Cambria Math" panose="02040503050406030204" pitchFamily="18" charset="0"/>
                                    </a:rPr>
                                    <m:t>(</m:t>
                                  </m:r>
                                  <m:r>
                                    <m:rPr>
                                      <m:sty m:val="p"/>
                                    </m:rPr>
                                    <a:rPr lang="en-US" b="0" i="1" dirty="0" smtClean="0">
                                      <a:solidFill>
                                        <a:schemeClr val="tx1"/>
                                      </a:solidFill>
                                      <a:latin typeface="Cambria Math" panose="02040503050406030204" pitchFamily="18" charset="0"/>
                                    </a:rPr>
                                    <m:t>γ</m:t>
                                  </m:r>
                                  <m:r>
                                    <a:rPr lang="en-US"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6" name="Oval 5">
                            <a:extLst>
                              <a:ext uri="{FF2B5EF4-FFF2-40B4-BE49-F238E27FC236}">
                                <a16:creationId xmlns:a16="http://schemas.microsoft.com/office/drawing/2014/main" id="{ED03B76B-4774-4131-ADEE-1A08CBC75FBF}"/>
                              </a:ext>
                            </a:extLst>
                          </p:cNvPr>
                          <p:cNvSpPr>
                            <a:spLocks noRot="1" noChangeAspect="1" noMove="1" noResize="1" noEditPoints="1" noAdjustHandles="1" noChangeArrowheads="1" noChangeShapeType="1" noTextEdit="1"/>
                          </p:cNvSpPr>
                          <p:nvPr/>
                        </p:nvSpPr>
                        <p:spPr>
                          <a:xfrm>
                            <a:off x="4732224" y="3043646"/>
                            <a:ext cx="1143000" cy="609600"/>
                          </a:xfrm>
                          <a:prstGeom prst="ellipse">
                            <a:avLst/>
                          </a:prstGeom>
                          <a:blipFill>
                            <a:blip r:embed="rId5"/>
                            <a:stretch>
                              <a:fillRect/>
                            </a:stretch>
                          </a:blipFill>
                          <a:ln w="38100"/>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50575D97-5B07-4CFE-BA01-E9B68A000175}"/>
                            </a:ext>
                          </a:extLst>
                        </p:cNvPr>
                        <p:cNvSpPr/>
                        <p:nvPr/>
                      </p:nvSpPr>
                      <p:spPr>
                        <a:xfrm>
                          <a:off x="7372945" y="3043646"/>
                          <a:ext cx="1143000" cy="609600"/>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𝑟𝑒</m:t>
                                </m:r>
                                <m:r>
                                  <a:rPr lang="en-US" i="1" dirty="0" smtClean="0">
                                    <a:solidFill>
                                      <a:schemeClr val="tx1"/>
                                    </a:solidFill>
                                    <a:latin typeface="Cambria Math" panose="02040503050406030204" pitchFamily="18" charset="0"/>
                                  </a:rPr>
                                  <m:t>𝑝</m:t>
                                </m:r>
                                <m:r>
                                  <a:rPr lang="en-US" i="1" dirty="0" smtClean="0">
                                    <a:solidFill>
                                      <a:schemeClr val="tx1"/>
                                    </a:solidFill>
                                    <a:latin typeface="Cambria Math" panose="02040503050406030204" pitchFamily="18" charset="0"/>
                                  </a:rPr>
                                  <m:t>(</m:t>
                                </m:r>
                                <m:r>
                                  <m:rPr>
                                    <m:sty m:val="p"/>
                                  </m:rPr>
                                  <a:rPr lang="en-US" b="0" i="1" dirty="0" smtClean="0">
                                    <a:solidFill>
                                      <a:schemeClr val="tx1"/>
                                    </a:solidFill>
                                    <a:latin typeface="Cambria Math" panose="02040503050406030204" pitchFamily="18" charset="0"/>
                                  </a:rPr>
                                  <m:t>ω</m:t>
                                </m:r>
                                <m:r>
                                  <a:rPr lang="en-US" i="1"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7" name="Oval 6">
                          <a:extLst>
                            <a:ext uri="{FF2B5EF4-FFF2-40B4-BE49-F238E27FC236}">
                              <a16:creationId xmlns:a16="http://schemas.microsoft.com/office/drawing/2014/main" id="{50575D97-5B07-4CFE-BA01-E9B68A000175}"/>
                            </a:ext>
                          </a:extLst>
                        </p:cNvPr>
                        <p:cNvSpPr>
                          <a:spLocks noRot="1" noChangeAspect="1" noMove="1" noResize="1" noEditPoints="1" noAdjustHandles="1" noChangeArrowheads="1" noChangeShapeType="1" noTextEdit="1"/>
                        </p:cNvSpPr>
                        <p:nvPr/>
                      </p:nvSpPr>
                      <p:spPr>
                        <a:xfrm>
                          <a:off x="7372945" y="3043646"/>
                          <a:ext cx="1143000" cy="609600"/>
                        </a:xfrm>
                        <a:prstGeom prst="ellipse">
                          <a:avLst/>
                        </a:prstGeom>
                        <a:blipFill>
                          <a:blip r:embed="rId6"/>
                          <a:stretch>
                            <a:fillRect/>
                          </a:stretch>
                        </a:blipFill>
                        <a:ln w="38100"/>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8AEE2509-3B1E-4C74-B7E6-BE558CBD3633}"/>
                        </a:ext>
                      </a:extLst>
                    </p:cNvPr>
                    <p:cNvCxnSpPr>
                      <a:cxnSpLocks/>
                    </p:cNvCxnSpPr>
                    <p:nvPr/>
                  </p:nvCxnSpPr>
                  <p:spPr>
                    <a:xfrm flipV="1">
                      <a:off x="6691338" y="3329886"/>
                      <a:ext cx="314869" cy="8708"/>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F9350E42-7AC9-4331-8572-2EAB45CB383F}"/>
                        </a:ext>
                      </a:extLst>
                    </p:cNvPr>
                    <p:cNvCxnSpPr>
                      <a:cxnSpLocks/>
                      <a:stCxn id="6" idx="6"/>
                    </p:cNvCxnSpPr>
                    <p:nvPr/>
                  </p:nvCxnSpPr>
                  <p:spPr>
                    <a:xfrm flipV="1">
                      <a:off x="5488781" y="3339738"/>
                      <a:ext cx="835819" cy="8708"/>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sp>
              <p:nvSpPr>
                <p:cNvPr id="34" name="Freeform 58">
                  <a:extLst>
                    <a:ext uri="{FF2B5EF4-FFF2-40B4-BE49-F238E27FC236}">
                      <a16:creationId xmlns:a16="http://schemas.microsoft.com/office/drawing/2014/main" id="{CE74EB6E-7ECB-4DBA-9E5E-F8EF1D05DFB1}"/>
                    </a:ext>
                  </a:extLst>
                </p:cNvPr>
                <p:cNvSpPr/>
                <p:nvPr/>
              </p:nvSpPr>
              <p:spPr>
                <a:xfrm rot="16200000" flipH="1">
                  <a:off x="766300" y="3318020"/>
                  <a:ext cx="372400" cy="381000"/>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58">
                  <a:extLst>
                    <a:ext uri="{FF2B5EF4-FFF2-40B4-BE49-F238E27FC236}">
                      <a16:creationId xmlns:a16="http://schemas.microsoft.com/office/drawing/2014/main" id="{861801D6-F392-454E-A66A-B130D8E0F7E0}"/>
                    </a:ext>
                  </a:extLst>
                </p:cNvPr>
                <p:cNvSpPr/>
                <p:nvPr/>
              </p:nvSpPr>
              <p:spPr>
                <a:xfrm rot="16200000" flipH="1">
                  <a:off x="7742121" y="3314700"/>
                  <a:ext cx="372400" cy="381000"/>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reeform 58">
                  <a:extLst>
                    <a:ext uri="{FF2B5EF4-FFF2-40B4-BE49-F238E27FC236}">
                      <a16:creationId xmlns:a16="http://schemas.microsoft.com/office/drawing/2014/main" id="{C033BDBC-2FCA-451C-933B-F40A80831DFC}"/>
                    </a:ext>
                  </a:extLst>
                </p:cNvPr>
                <p:cNvSpPr/>
                <p:nvPr/>
              </p:nvSpPr>
              <p:spPr>
                <a:xfrm rot="16200000" flipH="1">
                  <a:off x="4698355" y="3310345"/>
                  <a:ext cx="372400" cy="381000"/>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58">
                  <a:extLst>
                    <a:ext uri="{FF2B5EF4-FFF2-40B4-BE49-F238E27FC236}">
                      <a16:creationId xmlns:a16="http://schemas.microsoft.com/office/drawing/2014/main" id="{E18F1035-452E-4C69-8F10-A14CA38E07C4}"/>
                    </a:ext>
                  </a:extLst>
                </p:cNvPr>
                <p:cNvSpPr/>
                <p:nvPr/>
              </p:nvSpPr>
              <p:spPr>
                <a:xfrm rot="16200000" flipH="1">
                  <a:off x="2775819" y="3277795"/>
                  <a:ext cx="372400" cy="381000"/>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1924423-9DEA-4D3F-80E5-DFDDED25FB6B}"/>
                  </a:ext>
                </a:extLst>
              </p:cNvPr>
              <p:cNvGrpSpPr/>
              <p:nvPr/>
            </p:nvGrpSpPr>
            <p:grpSpPr>
              <a:xfrm>
                <a:off x="896861" y="4687803"/>
                <a:ext cx="8058745" cy="1412551"/>
                <a:chOff x="896861" y="4687803"/>
                <a:chExt cx="8058745" cy="1412551"/>
              </a:xfrm>
            </p:grpSpPr>
            <p:grpSp>
              <p:nvGrpSpPr>
                <p:cNvPr id="30" name="Group 29">
                  <a:extLst>
                    <a:ext uri="{FF2B5EF4-FFF2-40B4-BE49-F238E27FC236}">
                      <a16:creationId xmlns:a16="http://schemas.microsoft.com/office/drawing/2014/main" id="{9F9E175A-88CC-45C5-816D-9EE03CD31000}"/>
                    </a:ext>
                  </a:extLst>
                </p:cNvPr>
                <p:cNvGrpSpPr/>
                <p:nvPr/>
              </p:nvGrpSpPr>
              <p:grpSpPr>
                <a:xfrm>
                  <a:off x="896861" y="5486400"/>
                  <a:ext cx="8058745" cy="613954"/>
                  <a:chOff x="457200" y="3043646"/>
                  <a:chExt cx="8058745" cy="613954"/>
                </a:xfrm>
              </p:grpSpPr>
              <p:grpSp>
                <p:nvGrpSpPr>
                  <p:cNvPr id="33" name="Group 32">
                    <a:extLst>
                      <a:ext uri="{FF2B5EF4-FFF2-40B4-BE49-F238E27FC236}">
                        <a16:creationId xmlns:a16="http://schemas.microsoft.com/office/drawing/2014/main" id="{3863CE42-1164-45BF-AB56-E193953E2BF6}"/>
                      </a:ext>
                    </a:extLst>
                  </p:cNvPr>
                  <p:cNvGrpSpPr/>
                  <p:nvPr/>
                </p:nvGrpSpPr>
                <p:grpSpPr>
                  <a:xfrm>
                    <a:off x="457200" y="3043646"/>
                    <a:ext cx="5031581" cy="613954"/>
                    <a:chOff x="843643" y="3043646"/>
                    <a:chExt cx="5031581" cy="613954"/>
                  </a:xfrm>
                </p:grpSpPr>
                <mc:AlternateContent xmlns:mc="http://schemas.openxmlformats.org/markup-compatibility/2006" xmlns:a14="http://schemas.microsoft.com/office/drawing/2010/main">
                  <mc:Choice Requires="a14">
                    <p:sp>
                      <p:nvSpPr>
                        <p:cNvPr id="42" name="Oval 41">
                          <a:extLst>
                            <a:ext uri="{FF2B5EF4-FFF2-40B4-BE49-F238E27FC236}">
                              <a16:creationId xmlns:a16="http://schemas.microsoft.com/office/drawing/2014/main" id="{38559239-ABC8-4E71-91E8-E1E4F0F8DE76}"/>
                            </a:ext>
                          </a:extLst>
                        </p:cNvPr>
                        <p:cNvSpPr/>
                        <p:nvPr/>
                      </p:nvSpPr>
                      <p:spPr>
                        <a:xfrm>
                          <a:off x="843643" y="3048000"/>
                          <a:ext cx="1143000" cy="609600"/>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𝛼</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𝑣𝑖𝑟𝑢𝑠</m:t>
                                </m:r>
                              </m:oMath>
                            </m:oMathPara>
                          </a14:m>
                          <a:endParaRPr lang="en-US" dirty="0">
                            <a:solidFill>
                              <a:schemeClr val="tx1"/>
                            </a:solidFill>
                          </a:endParaRPr>
                        </a:p>
                      </p:txBody>
                    </p:sp>
                  </mc:Choice>
                  <mc:Fallback xmlns="">
                    <p:sp>
                      <p:nvSpPr>
                        <p:cNvPr id="42" name="Oval 41">
                          <a:extLst>
                            <a:ext uri="{FF2B5EF4-FFF2-40B4-BE49-F238E27FC236}">
                              <a16:creationId xmlns:a16="http://schemas.microsoft.com/office/drawing/2014/main" id="{38559239-ABC8-4E71-91E8-E1E4F0F8DE76}"/>
                            </a:ext>
                          </a:extLst>
                        </p:cNvPr>
                        <p:cNvSpPr>
                          <a:spLocks noRot="1" noChangeAspect="1" noMove="1" noResize="1" noEditPoints="1" noAdjustHandles="1" noChangeArrowheads="1" noChangeShapeType="1" noTextEdit="1"/>
                        </p:cNvSpPr>
                        <p:nvPr/>
                      </p:nvSpPr>
                      <p:spPr>
                        <a:xfrm>
                          <a:off x="843643" y="3048000"/>
                          <a:ext cx="1143000" cy="609600"/>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val 42">
                          <a:extLst>
                            <a:ext uri="{FF2B5EF4-FFF2-40B4-BE49-F238E27FC236}">
                              <a16:creationId xmlns:a16="http://schemas.microsoft.com/office/drawing/2014/main" id="{63A5C554-EB06-4F27-BB12-A916146C5EB2}"/>
                            </a:ext>
                          </a:extLst>
                        </p:cNvPr>
                        <p:cNvSpPr/>
                        <p:nvPr/>
                      </p:nvSpPr>
                      <p:spPr>
                        <a:xfrm>
                          <a:off x="2787933" y="3043646"/>
                          <a:ext cx="1143000" cy="609600"/>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b="0" i="1" dirty="0" smtClean="0">
                                    <a:solidFill>
                                      <a:schemeClr val="tx1"/>
                                    </a:solidFill>
                                    <a:latin typeface="Cambria Math" panose="02040503050406030204" pitchFamily="18" charset="0"/>
                                  </a:rPr>
                                  <m:t>β</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𝑣𝑖𝑟𝑢𝑠</m:t>
                                </m:r>
                              </m:oMath>
                            </m:oMathPara>
                          </a14:m>
                          <a:endParaRPr lang="en-US" dirty="0">
                            <a:solidFill>
                              <a:schemeClr val="tx1"/>
                            </a:solidFill>
                          </a:endParaRPr>
                        </a:p>
                      </p:txBody>
                    </p:sp>
                  </mc:Choice>
                  <mc:Fallback xmlns="">
                    <p:sp>
                      <p:nvSpPr>
                        <p:cNvPr id="43" name="Oval 42">
                          <a:extLst>
                            <a:ext uri="{FF2B5EF4-FFF2-40B4-BE49-F238E27FC236}">
                              <a16:creationId xmlns:a16="http://schemas.microsoft.com/office/drawing/2014/main" id="{63A5C554-EB06-4F27-BB12-A916146C5EB2}"/>
                            </a:ext>
                          </a:extLst>
                        </p:cNvPr>
                        <p:cNvSpPr>
                          <a:spLocks noRot="1" noChangeAspect="1" noMove="1" noResize="1" noEditPoints="1" noAdjustHandles="1" noChangeArrowheads="1" noChangeShapeType="1" noTextEdit="1"/>
                        </p:cNvSpPr>
                        <p:nvPr/>
                      </p:nvSpPr>
                      <p:spPr>
                        <a:xfrm>
                          <a:off x="2787933" y="3043646"/>
                          <a:ext cx="1143000" cy="609600"/>
                        </a:xfrm>
                        <a:prstGeom prst="ellipse">
                          <a:avLst/>
                        </a:prstGeom>
                        <a:blipFill>
                          <a:blip r:embed="rId8"/>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DA603D98-4970-4E65-A102-4CC0EFE75409}"/>
                            </a:ext>
                          </a:extLst>
                        </p:cNvPr>
                        <p:cNvSpPr/>
                        <p:nvPr/>
                      </p:nvSpPr>
                      <p:spPr>
                        <a:xfrm>
                          <a:off x="4732224" y="3043646"/>
                          <a:ext cx="1143000" cy="609600"/>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b="0" i="1" dirty="0" smtClean="0">
                                    <a:solidFill>
                                      <a:schemeClr val="tx1"/>
                                    </a:solidFill>
                                    <a:latin typeface="Cambria Math" panose="02040503050406030204" pitchFamily="18" charset="0"/>
                                  </a:rPr>
                                  <m:t>γ</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𝑣𝑖𝑟𝑢𝑠</m:t>
                                </m:r>
                              </m:oMath>
                            </m:oMathPara>
                          </a14:m>
                          <a:endParaRPr lang="en-US" dirty="0">
                            <a:solidFill>
                              <a:schemeClr val="tx1"/>
                            </a:solidFill>
                          </a:endParaRPr>
                        </a:p>
                      </p:txBody>
                    </p:sp>
                  </mc:Choice>
                  <mc:Fallback xmlns="">
                    <p:sp>
                      <p:nvSpPr>
                        <p:cNvPr id="44" name="Oval 43">
                          <a:extLst>
                            <a:ext uri="{FF2B5EF4-FFF2-40B4-BE49-F238E27FC236}">
                              <a16:creationId xmlns:a16="http://schemas.microsoft.com/office/drawing/2014/main" id="{DA603D98-4970-4E65-A102-4CC0EFE75409}"/>
                            </a:ext>
                          </a:extLst>
                        </p:cNvPr>
                        <p:cNvSpPr>
                          <a:spLocks noRot="1" noChangeAspect="1" noMove="1" noResize="1" noEditPoints="1" noAdjustHandles="1" noChangeArrowheads="1" noChangeShapeType="1" noTextEdit="1"/>
                        </p:cNvSpPr>
                        <p:nvPr/>
                      </p:nvSpPr>
                      <p:spPr>
                        <a:xfrm>
                          <a:off x="4732224" y="3043646"/>
                          <a:ext cx="1143000" cy="609600"/>
                        </a:xfrm>
                        <a:prstGeom prst="ellipse">
                          <a:avLst/>
                        </a:prstGeom>
                        <a:blipFill>
                          <a:blip r:embed="rId9"/>
                          <a:stretch>
                            <a:fillRect/>
                          </a:stretch>
                        </a:blipFill>
                        <a:ln w="38100"/>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0FAEC1F9-A557-4726-BA55-C4A290152B8B}"/>
                          </a:ext>
                        </a:extLst>
                      </p:cNvPr>
                      <p:cNvSpPr/>
                      <p:nvPr/>
                    </p:nvSpPr>
                    <p:spPr>
                      <a:xfrm>
                        <a:off x="7372945" y="3043646"/>
                        <a:ext cx="1143000" cy="609600"/>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b="0" i="1" dirty="0" smtClean="0">
                                  <a:solidFill>
                                    <a:schemeClr val="tx1"/>
                                  </a:solidFill>
                                  <a:latin typeface="Cambria Math" panose="02040503050406030204" pitchFamily="18" charset="0"/>
                                </a:rPr>
                                <m:t>ω</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𝑣𝑖𝑟𝑢𝑠</m:t>
                              </m:r>
                            </m:oMath>
                          </m:oMathPara>
                        </a14:m>
                        <a:endParaRPr lang="en-US" dirty="0">
                          <a:solidFill>
                            <a:schemeClr val="tx1"/>
                          </a:solidFill>
                        </a:endParaRPr>
                      </a:p>
                    </p:txBody>
                  </p:sp>
                </mc:Choice>
                <mc:Fallback xmlns="">
                  <p:sp>
                    <p:nvSpPr>
                      <p:cNvPr id="39" name="Oval 38">
                        <a:extLst>
                          <a:ext uri="{FF2B5EF4-FFF2-40B4-BE49-F238E27FC236}">
                            <a16:creationId xmlns:a16="http://schemas.microsoft.com/office/drawing/2014/main" id="{0FAEC1F9-A557-4726-BA55-C4A290152B8B}"/>
                          </a:ext>
                        </a:extLst>
                      </p:cNvPr>
                      <p:cNvSpPr>
                        <a:spLocks noRot="1" noChangeAspect="1" noMove="1" noResize="1" noEditPoints="1" noAdjustHandles="1" noChangeArrowheads="1" noChangeShapeType="1" noTextEdit="1"/>
                      </p:cNvSpPr>
                      <p:nvPr/>
                    </p:nvSpPr>
                    <p:spPr>
                      <a:xfrm>
                        <a:off x="7372945" y="3043646"/>
                        <a:ext cx="1143000" cy="609600"/>
                      </a:xfrm>
                      <a:prstGeom prst="ellipse">
                        <a:avLst/>
                      </a:prstGeom>
                      <a:blipFill>
                        <a:blip r:embed="rId10"/>
                        <a:stretch>
                          <a:fillRect/>
                        </a:stretch>
                      </a:blipFill>
                      <a:ln w="38100"/>
                    </p:spPr>
                    <p:txBody>
                      <a:bodyPr/>
                      <a:lstStyle/>
                      <a:p>
                        <a:r>
                          <a:rPr lang="en-US">
                            <a:noFill/>
                          </a:rPr>
                          <a:t> </a:t>
                        </a:r>
                      </a:p>
                    </p:txBody>
                  </p:sp>
                </mc:Fallback>
              </mc:AlternateContent>
            </p:grpSp>
            <p:cxnSp>
              <p:nvCxnSpPr>
                <p:cNvPr id="11" name="Straight Connector 10">
                  <a:extLst>
                    <a:ext uri="{FF2B5EF4-FFF2-40B4-BE49-F238E27FC236}">
                      <a16:creationId xmlns:a16="http://schemas.microsoft.com/office/drawing/2014/main" id="{B392CD15-9796-45CC-9A15-3AA2D6BC0CEA}"/>
                    </a:ext>
                  </a:extLst>
                </p:cNvPr>
                <p:cNvCxnSpPr>
                  <a:stCxn id="4" idx="5"/>
                  <a:endCxn id="42" idx="0"/>
                </p:cNvCxnSpPr>
                <p:nvPr/>
              </p:nvCxnSpPr>
              <p:spPr>
                <a:xfrm>
                  <a:off x="1240206" y="4717638"/>
                  <a:ext cx="228155" cy="773116"/>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61428837-A0EC-4ACE-8153-CF7E9104E904}"/>
                    </a:ext>
                  </a:extLst>
                </p:cNvPr>
                <p:cNvCxnSpPr/>
                <p:nvPr/>
              </p:nvCxnSpPr>
              <p:spPr>
                <a:xfrm>
                  <a:off x="8155951" y="4721892"/>
                  <a:ext cx="228155" cy="773116"/>
                </a:xfrm>
                <a:prstGeom prst="line">
                  <a:avLst/>
                </a:prstGeom>
                <a:ln w="381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2CF166D2-F926-461D-83B9-BED409A5B431}"/>
                    </a:ext>
                  </a:extLst>
                </p:cNvPr>
                <p:cNvCxnSpPr/>
                <p:nvPr/>
              </p:nvCxnSpPr>
              <p:spPr>
                <a:xfrm>
                  <a:off x="5083581" y="4750186"/>
                  <a:ext cx="228155" cy="773116"/>
                </a:xfrm>
                <a:prstGeom prst="line">
                  <a:avLst/>
                </a:prstGeom>
                <a:ln w="381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0975CDD-E4CA-42F4-A09C-09770EA11055}"/>
                    </a:ext>
                  </a:extLst>
                </p:cNvPr>
                <p:cNvCxnSpPr/>
                <p:nvPr/>
              </p:nvCxnSpPr>
              <p:spPr>
                <a:xfrm>
                  <a:off x="3184496" y="4687803"/>
                  <a:ext cx="228155" cy="773116"/>
                </a:xfrm>
                <a:prstGeom prst="line">
                  <a:avLst/>
                </a:prstGeom>
                <a:ln w="38100"/>
              </p:spPr>
              <p:style>
                <a:lnRef idx="1">
                  <a:schemeClr val="dk1"/>
                </a:lnRef>
                <a:fillRef idx="0">
                  <a:schemeClr val="dk1"/>
                </a:fillRef>
                <a:effectRef idx="0">
                  <a:schemeClr val="dk1"/>
                </a:effectRef>
                <a:fontRef idx="minor">
                  <a:schemeClr val="tx1"/>
                </a:fontRef>
              </p:style>
            </p:cxnSp>
          </p:grpSp>
        </p:grpSp>
        <p:grpSp>
          <p:nvGrpSpPr>
            <p:cNvPr id="63" name="Group 62">
              <a:extLst>
                <a:ext uri="{FF2B5EF4-FFF2-40B4-BE49-F238E27FC236}">
                  <a16:creationId xmlns:a16="http://schemas.microsoft.com/office/drawing/2014/main" id="{B0BE6E7B-71FD-4D99-8188-F07F4FAE6C85}"/>
                </a:ext>
              </a:extLst>
            </p:cNvPr>
            <p:cNvGrpSpPr/>
            <p:nvPr/>
          </p:nvGrpSpPr>
          <p:grpSpPr>
            <a:xfrm>
              <a:off x="1019729" y="5103442"/>
              <a:ext cx="7895670" cy="1113188"/>
              <a:chOff x="1019729" y="5103442"/>
              <a:chExt cx="7895670" cy="1113188"/>
            </a:xfrm>
          </p:grpSpPr>
          <p:sp>
            <p:nvSpPr>
              <p:cNvPr id="14" name="Cloud 13">
                <a:extLst>
                  <a:ext uri="{FF2B5EF4-FFF2-40B4-BE49-F238E27FC236}">
                    <a16:creationId xmlns:a16="http://schemas.microsoft.com/office/drawing/2014/main" id="{BEEEC80C-A1E4-44C6-99D6-F3B130D897E3}"/>
                  </a:ext>
                </a:extLst>
              </p:cNvPr>
              <p:cNvSpPr/>
              <p:nvPr/>
            </p:nvSpPr>
            <p:spPr>
              <a:xfrm>
                <a:off x="1019729" y="5302230"/>
                <a:ext cx="914400" cy="9144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a:extLst>
                  <a:ext uri="{FF2B5EF4-FFF2-40B4-BE49-F238E27FC236}">
                    <a16:creationId xmlns:a16="http://schemas.microsoft.com/office/drawing/2014/main" id="{584DFB83-23DF-42EE-A697-77B0C7050E40}"/>
                  </a:ext>
                </a:extLst>
              </p:cNvPr>
              <p:cNvSpPr/>
              <p:nvPr/>
            </p:nvSpPr>
            <p:spPr>
              <a:xfrm>
                <a:off x="8000999" y="5302230"/>
                <a:ext cx="914400" cy="9144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a:extLst>
                  <a:ext uri="{FF2B5EF4-FFF2-40B4-BE49-F238E27FC236}">
                    <a16:creationId xmlns:a16="http://schemas.microsoft.com/office/drawing/2014/main" id="{9E138AD4-58EB-410D-8EF5-A39801F3FBFA}"/>
                  </a:ext>
                </a:extLst>
              </p:cNvPr>
              <p:cNvSpPr/>
              <p:nvPr/>
            </p:nvSpPr>
            <p:spPr>
              <a:xfrm>
                <a:off x="4885370" y="5302230"/>
                <a:ext cx="914400" cy="9144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a:extLst>
                  <a:ext uri="{FF2B5EF4-FFF2-40B4-BE49-F238E27FC236}">
                    <a16:creationId xmlns:a16="http://schemas.microsoft.com/office/drawing/2014/main" id="{3CB8961A-206D-4AC1-9F11-C5738D150582}"/>
                  </a:ext>
                </a:extLst>
              </p:cNvPr>
              <p:cNvSpPr/>
              <p:nvPr/>
            </p:nvSpPr>
            <p:spPr>
              <a:xfrm>
                <a:off x="2976916" y="5302230"/>
                <a:ext cx="914400" cy="9144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E956F180-B031-4C4A-949A-7AEB154151D3}"/>
                  </a:ext>
                </a:extLst>
              </p:cNvPr>
              <p:cNvCxnSpPr>
                <a:stCxn id="42" idx="4"/>
                <a:endCxn id="14" idx="3"/>
              </p:cNvCxnSpPr>
              <p:nvPr/>
            </p:nvCxnSpPr>
            <p:spPr>
              <a:xfrm>
                <a:off x="1476929" y="5107796"/>
                <a:ext cx="0" cy="2467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18FC6F3-BA88-434D-8076-EA5C72B0DEB2}"/>
                  </a:ext>
                </a:extLst>
              </p:cNvPr>
              <p:cNvCxnSpPr/>
              <p:nvPr/>
            </p:nvCxnSpPr>
            <p:spPr>
              <a:xfrm>
                <a:off x="8467734" y="5103442"/>
                <a:ext cx="0" cy="2467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0529841-8400-4DB8-86C3-3A9A45DA6EA6}"/>
                  </a:ext>
                </a:extLst>
              </p:cNvPr>
              <p:cNvCxnSpPr/>
              <p:nvPr/>
            </p:nvCxnSpPr>
            <p:spPr>
              <a:xfrm>
                <a:off x="5357628" y="5103442"/>
                <a:ext cx="0" cy="2467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BF11326-4535-4C28-A914-D8AD95E3B3EF}"/>
                  </a:ext>
                </a:extLst>
              </p:cNvPr>
              <p:cNvCxnSpPr/>
              <p:nvPr/>
            </p:nvCxnSpPr>
            <p:spPr>
              <a:xfrm>
                <a:off x="3434942" y="5107796"/>
                <a:ext cx="0" cy="2467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BA1224C4-D047-4706-9511-4052CFB94D3E}"/>
                </a:ext>
              </a:extLst>
            </p:cNvPr>
            <p:cNvGrpSpPr/>
            <p:nvPr/>
          </p:nvGrpSpPr>
          <p:grpSpPr>
            <a:xfrm>
              <a:off x="100720" y="6182606"/>
              <a:ext cx="8456564" cy="572780"/>
              <a:chOff x="100720" y="6182606"/>
              <a:chExt cx="8456564" cy="572780"/>
            </a:xfrm>
          </p:grpSpPr>
          <p:grpSp>
            <p:nvGrpSpPr>
              <p:cNvPr id="64" name="Group 63">
                <a:extLst>
                  <a:ext uri="{FF2B5EF4-FFF2-40B4-BE49-F238E27FC236}">
                    <a16:creationId xmlns:a16="http://schemas.microsoft.com/office/drawing/2014/main" id="{47926A2F-F9C6-41C5-AAE2-C1CC6F6A0F59}"/>
                  </a:ext>
                </a:extLst>
              </p:cNvPr>
              <p:cNvGrpSpPr/>
              <p:nvPr/>
            </p:nvGrpSpPr>
            <p:grpSpPr>
              <a:xfrm>
                <a:off x="1337551" y="6182606"/>
                <a:ext cx="7219733" cy="572780"/>
                <a:chOff x="1337551" y="6182606"/>
                <a:chExt cx="7219733" cy="572780"/>
              </a:xfrm>
            </p:grpSpPr>
            <p:sp>
              <p:nvSpPr>
                <p:cNvPr id="55" name="Oval 54">
                  <a:extLst>
                    <a:ext uri="{FF2B5EF4-FFF2-40B4-BE49-F238E27FC236}">
                      <a16:creationId xmlns:a16="http://schemas.microsoft.com/office/drawing/2014/main" id="{9E337E33-F2AB-4AEA-90D1-CDC8CC03D31F}"/>
                    </a:ext>
                  </a:extLst>
                </p:cNvPr>
                <p:cNvSpPr/>
                <p:nvPr/>
              </p:nvSpPr>
              <p:spPr>
                <a:xfrm>
                  <a:off x="1337551" y="6429322"/>
                  <a:ext cx="278688" cy="31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EC9FA87-3A8C-4E4C-830B-72DCA8A6A017}"/>
                    </a:ext>
                  </a:extLst>
                </p:cNvPr>
                <p:cNvSpPr/>
                <p:nvPr/>
              </p:nvSpPr>
              <p:spPr>
                <a:xfrm>
                  <a:off x="8278596" y="6437074"/>
                  <a:ext cx="278688" cy="31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549A14B-600D-4434-AAE9-05EB44F6D2F6}"/>
                    </a:ext>
                  </a:extLst>
                </p:cNvPr>
                <p:cNvSpPr/>
                <p:nvPr/>
              </p:nvSpPr>
              <p:spPr>
                <a:xfrm>
                  <a:off x="5206226" y="6417653"/>
                  <a:ext cx="278688" cy="31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FABAF73-DD73-4518-A31A-62F761D2F44E}"/>
                    </a:ext>
                  </a:extLst>
                </p:cNvPr>
                <p:cNvSpPr/>
                <p:nvPr/>
              </p:nvSpPr>
              <p:spPr>
                <a:xfrm>
                  <a:off x="3294772" y="6429322"/>
                  <a:ext cx="278688" cy="31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66F84D6F-C4E6-4F37-B986-D98B65A3B220}"/>
                    </a:ext>
                  </a:extLst>
                </p:cNvPr>
                <p:cNvCxnSpPr/>
                <p:nvPr/>
              </p:nvCxnSpPr>
              <p:spPr>
                <a:xfrm>
                  <a:off x="8441397" y="6216630"/>
                  <a:ext cx="0" cy="2467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CC51789-CAC9-4697-946B-AC3845358C45}"/>
                    </a:ext>
                  </a:extLst>
                </p:cNvPr>
                <p:cNvCxnSpPr/>
                <p:nvPr/>
              </p:nvCxnSpPr>
              <p:spPr>
                <a:xfrm>
                  <a:off x="3421219" y="6206034"/>
                  <a:ext cx="0" cy="2467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42746A1-12B4-4435-966C-D05943DDFDD8}"/>
                    </a:ext>
                  </a:extLst>
                </p:cNvPr>
                <p:cNvCxnSpPr/>
                <p:nvPr/>
              </p:nvCxnSpPr>
              <p:spPr>
                <a:xfrm>
                  <a:off x="5320304" y="6190358"/>
                  <a:ext cx="0" cy="2467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F63BF45-0FA1-4AF4-9579-5739AAD5ED0F}"/>
                    </a:ext>
                  </a:extLst>
                </p:cNvPr>
                <p:cNvCxnSpPr/>
                <p:nvPr/>
              </p:nvCxnSpPr>
              <p:spPr>
                <a:xfrm>
                  <a:off x="1476895" y="6182606"/>
                  <a:ext cx="0" cy="2467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F21D66CD-BF27-4F8B-9F21-D31BB77A444E}"/>
                  </a:ext>
                </a:extLst>
              </p:cNvPr>
              <p:cNvSpPr txBox="1"/>
              <p:nvPr/>
            </p:nvSpPr>
            <p:spPr>
              <a:xfrm>
                <a:off x="100720" y="6365372"/>
                <a:ext cx="992579" cy="288921"/>
              </a:xfrm>
              <a:prstGeom prst="rect">
                <a:avLst/>
              </a:prstGeom>
              <a:noFill/>
            </p:spPr>
            <p:txBody>
              <a:bodyPr wrap="none" rtlCol="0">
                <a:spAutoFit/>
              </a:bodyPr>
              <a:lstStyle/>
              <a:p>
                <a:r>
                  <a:rPr lang="en-US" dirty="0"/>
                  <a:t>Outputs</a:t>
                </a:r>
              </a:p>
            </p:txBody>
          </p:sp>
        </p:grpSp>
      </p:grpSp>
    </p:spTree>
    <p:extLst>
      <p:ext uri="{BB962C8B-B14F-4D97-AF65-F5344CB8AC3E}">
        <p14:creationId xmlns:p14="http://schemas.microsoft.com/office/powerpoint/2010/main" val="106301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ED1A-AE45-4841-A7EB-7A47131CBB92}"/>
              </a:ext>
            </a:extLst>
          </p:cNvPr>
          <p:cNvSpPr>
            <a:spLocks noGrp="1"/>
          </p:cNvSpPr>
          <p:nvPr>
            <p:ph type="title"/>
          </p:nvPr>
        </p:nvSpPr>
        <p:spPr>
          <a:xfrm>
            <a:off x="457200" y="381000"/>
            <a:ext cx="8229600" cy="990600"/>
          </a:xfrm>
        </p:spPr>
        <p:txBody>
          <a:bodyPr/>
          <a:lstStyle/>
          <a:p>
            <a:r>
              <a:rPr lang="en-US" dirty="0"/>
              <a:t>3.2.  Example queries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153AB5-3A7A-43D4-8073-82A76E193BC5}"/>
                  </a:ext>
                </a:extLst>
              </p:cNvPr>
              <p:cNvSpPr>
                <a:spLocks noGrp="1"/>
              </p:cNvSpPr>
              <p:nvPr>
                <p:ph idx="1"/>
              </p:nvPr>
            </p:nvSpPr>
            <p:spPr>
              <a:xfrm>
                <a:off x="304800" y="1371600"/>
                <a:ext cx="8382000" cy="5257800"/>
              </a:xfrm>
            </p:spPr>
            <p:txBody>
              <a:bodyPr/>
              <a:lstStyle/>
              <a:p>
                <a:r>
                  <a:rPr lang="en-US" dirty="0">
                    <a:solidFill>
                      <a:schemeClr val="tx2">
                        <a:lumMod val="75000"/>
                      </a:schemeClr>
                    </a:solidFill>
                  </a:rPr>
                  <a:t>Query 1:  Counting from the beginning:</a:t>
                </a:r>
              </a:p>
              <a:p>
                <a:pPr lvl="1"/>
                <a:r>
                  <a:rPr lang="en-US" sz="2200" dirty="0">
                    <a:solidFill>
                      <a:schemeClr val="tx2">
                        <a:lumMod val="75000"/>
                      </a:schemeClr>
                    </a:solidFill>
                  </a:rPr>
                  <a:t>Input:  </a:t>
                </a:r>
                <a:r>
                  <a:rPr lang="en-US" sz="2200" dirty="0"/>
                  <a:t>A goal number </a:t>
                </a:r>
                <a14:m>
                  <m:oMath xmlns:m="http://schemas.openxmlformats.org/officeDocument/2006/math">
                    <m:r>
                      <a:rPr lang="en-US" sz="2200" i="1" dirty="0" smtClean="0">
                        <a:latin typeface="Cambria Math" panose="02040503050406030204" pitchFamily="18" charset="0"/>
                      </a:rPr>
                      <m:t>𝑔</m:t>
                    </m:r>
                  </m:oMath>
                </a14:m>
                <a:r>
                  <a:rPr lang="en-US" sz="2200" dirty="0"/>
                  <a:t> in the range </a:t>
                </a:r>
                <a14:m>
                  <m:oMath xmlns:m="http://schemas.openxmlformats.org/officeDocument/2006/math">
                    <m:r>
                      <a:rPr lang="en-US" sz="2200" i="1" dirty="0" smtClean="0">
                        <a:latin typeface="Cambria Math" panose="02040503050406030204" pitchFamily="18" charset="0"/>
                      </a:rPr>
                      <m:t>1,…,</m:t>
                    </m:r>
                    <m:r>
                      <a:rPr lang="en-US" sz="2200" i="1" dirty="0" smtClean="0">
                        <a:latin typeface="Cambria Math" panose="02040503050406030204" pitchFamily="18" charset="0"/>
                      </a:rPr>
                      <m:t>𝑘</m:t>
                    </m:r>
                    <m:r>
                      <a:rPr lang="en-US" sz="2200" i="1" dirty="0" smtClean="0">
                        <a:latin typeface="Cambria Math" panose="02040503050406030204" pitchFamily="18" charset="0"/>
                      </a:rPr>
                      <m:t>.</m:t>
                    </m:r>
                  </m:oMath>
                </a14:m>
                <a:endParaRPr lang="en-US" sz="2200" dirty="0"/>
              </a:p>
              <a:p>
                <a:pPr lvl="1"/>
                <a:r>
                  <a:rPr lang="en-US" sz="2200" dirty="0">
                    <a:solidFill>
                      <a:schemeClr val="tx2">
                        <a:lumMod val="75000"/>
                      </a:schemeClr>
                    </a:solidFill>
                  </a:rPr>
                  <a:t>Output:  </a:t>
                </a:r>
                <a:r>
                  <a:rPr lang="en-US" sz="2200" dirty="0"/>
                  <a:t>A decision or reaction derived from the firings in the IKS starting from the concept neuron corresponding to </a:t>
                </a:r>
                <a14:m>
                  <m:oMath xmlns:m="http://schemas.openxmlformats.org/officeDocument/2006/math">
                    <m:r>
                      <a:rPr lang="en-US" sz="2200" i="1" dirty="0" smtClean="0">
                        <a:latin typeface="Cambria Math" panose="02040503050406030204" pitchFamily="18" charset="0"/>
                      </a:rPr>
                      <m:t>𝑟𝑒𝑝</m:t>
                    </m:r>
                    <m:r>
                      <a:rPr lang="en-US" sz="2200" i="1" dirty="0" smtClean="0">
                        <a:latin typeface="Cambria Math" panose="02040503050406030204" pitchFamily="18" charset="0"/>
                      </a:rPr>
                      <m:t>(</m:t>
                    </m:r>
                    <m:sSub>
                      <m:sSubPr>
                        <m:ctrlPr>
                          <a:rPr lang="en-US" sz="2200" i="1" dirty="0" err="1" smtClean="0">
                            <a:latin typeface="Cambria Math" panose="02040503050406030204" pitchFamily="18" charset="0"/>
                          </a:rPr>
                        </m:ctrlPr>
                      </m:sSubPr>
                      <m:e>
                        <m:r>
                          <a:rPr lang="en-US" sz="2200" i="1" dirty="0" err="1" smtClean="0">
                            <a:latin typeface="Cambria Math" panose="02040503050406030204" pitchFamily="18" charset="0"/>
                          </a:rPr>
                          <m:t>𝑠</m:t>
                        </m:r>
                      </m:e>
                      <m:sub>
                        <m:r>
                          <a:rPr lang="en-US" sz="2200" i="1" dirty="0" err="1" smtClean="0">
                            <a:latin typeface="Cambria Math" panose="02040503050406030204" pitchFamily="18" charset="0"/>
                          </a:rPr>
                          <m:t>𝑔</m:t>
                        </m:r>
                      </m:sub>
                    </m:sSub>
                    <m:r>
                      <a:rPr lang="en-US" sz="2200" i="1" dirty="0" smtClean="0">
                        <a:latin typeface="Cambria Math" panose="02040503050406030204" pitchFamily="18" charset="0"/>
                      </a:rPr>
                      <m:t>).</m:t>
                    </m:r>
                  </m:oMath>
                </a14:m>
                <a:endParaRPr lang="en-US" sz="2200" dirty="0"/>
              </a:p>
              <a:p>
                <a:pPr lvl="1"/>
                <a:r>
                  <a:rPr lang="en-US" sz="2200" dirty="0"/>
                  <a:t>Correct response?  Defined by the IKS edges and weights.</a:t>
                </a:r>
              </a:p>
              <a:p>
                <a:pPr lvl="1"/>
                <a:endParaRPr lang="en-US" sz="2200" dirty="0"/>
              </a:p>
              <a:p>
                <a:r>
                  <a:rPr lang="en-US" dirty="0">
                    <a:solidFill>
                      <a:schemeClr val="tx2">
                        <a:lumMod val="75000"/>
                      </a:schemeClr>
                    </a:solidFill>
                  </a:rPr>
                  <a:t>Query 2:  Counting from a given symbol:</a:t>
                </a:r>
              </a:p>
              <a:p>
                <a:pPr lvl="1"/>
                <a:r>
                  <a:rPr lang="en-US" sz="2200" dirty="0">
                    <a:solidFill>
                      <a:schemeClr val="tx2">
                        <a:lumMod val="75000"/>
                      </a:schemeClr>
                    </a:solidFill>
                  </a:rPr>
                  <a:t>Inputs:  </a:t>
                </a:r>
                <a:r>
                  <a:rPr lang="en-US" sz="2200" dirty="0">
                    <a:solidFill>
                      <a:schemeClr val="tx1"/>
                    </a:solidFill>
                  </a:rPr>
                  <a:t>A symbol </a:t>
                </a:r>
                <a14:m>
                  <m:oMath xmlns:m="http://schemas.openxmlformats.org/officeDocument/2006/math">
                    <m:r>
                      <a:rPr lang="en-US" sz="2200" b="0" i="1" smtClean="0">
                        <a:solidFill>
                          <a:schemeClr val="tx1"/>
                        </a:solidFill>
                        <a:latin typeface="Cambria Math" panose="02040503050406030204" pitchFamily="18" charset="0"/>
                      </a:rPr>
                      <m:t>𝑠</m:t>
                    </m:r>
                    <m:r>
                      <a:rPr lang="en-US" sz="2200" b="0" i="1" smtClean="0">
                        <a:solidFill>
                          <a:schemeClr val="tx1"/>
                        </a:solidFill>
                        <a:latin typeface="Cambria Math" panose="02040503050406030204" pitchFamily="18" charset="0"/>
                      </a:rPr>
                      <m:t>=</m:t>
                    </m:r>
                    <m:sSub>
                      <m:sSubPr>
                        <m:ctrlPr>
                          <a:rPr lang="en-US" sz="2200" b="0" i="1" smtClean="0">
                            <a:solidFill>
                              <a:schemeClr val="tx1"/>
                            </a:solidFill>
                            <a:latin typeface="Cambria Math" panose="02040503050406030204" pitchFamily="18" charset="0"/>
                          </a:rPr>
                        </m:ctrlPr>
                      </m:sSubPr>
                      <m:e>
                        <m:r>
                          <a:rPr lang="en-US" sz="2200" b="0" i="1" smtClean="0">
                            <a:solidFill>
                              <a:schemeClr val="tx1"/>
                            </a:solidFill>
                            <a:latin typeface="Cambria Math" panose="02040503050406030204" pitchFamily="18" charset="0"/>
                          </a:rPr>
                          <m:t>𝑠</m:t>
                        </m:r>
                      </m:e>
                      <m:sub>
                        <m:r>
                          <a:rPr lang="en-US" sz="2200" b="0" i="1" smtClean="0">
                            <a:solidFill>
                              <a:schemeClr val="tx1"/>
                            </a:solidFill>
                            <a:latin typeface="Cambria Math" panose="02040503050406030204" pitchFamily="18" charset="0"/>
                          </a:rPr>
                          <m:t>𝑖</m:t>
                        </m:r>
                      </m:sub>
                    </m:sSub>
                  </m:oMath>
                </a14:m>
                <a:r>
                  <a:rPr lang="en-US" sz="2200" dirty="0">
                    <a:solidFill>
                      <a:schemeClr val="tx1"/>
                    </a:solidFill>
                  </a:rPr>
                  <a:t> in the sequence and a goal number </a:t>
                </a:r>
                <a14:m>
                  <m:oMath xmlns:m="http://schemas.openxmlformats.org/officeDocument/2006/math">
                    <m:r>
                      <a:rPr lang="en-US" sz="2200" i="1" dirty="0">
                        <a:solidFill>
                          <a:schemeClr val="tx1"/>
                        </a:solidFill>
                        <a:latin typeface="Cambria Math" panose="02040503050406030204" pitchFamily="18" charset="0"/>
                      </a:rPr>
                      <m:t>𝑔</m:t>
                    </m:r>
                  </m:oMath>
                </a14:m>
                <a:r>
                  <a:rPr lang="en-US" sz="2200" dirty="0">
                    <a:solidFill>
                      <a:schemeClr val="tx1"/>
                    </a:solidFill>
                  </a:rPr>
                  <a:t> in the range </a:t>
                </a:r>
                <a14:m>
                  <m:oMath xmlns:m="http://schemas.openxmlformats.org/officeDocument/2006/math">
                    <m:r>
                      <a:rPr lang="en-US" sz="2200" i="1" dirty="0">
                        <a:solidFill>
                          <a:schemeClr val="tx1"/>
                        </a:solidFill>
                        <a:latin typeface="Cambria Math" panose="02040503050406030204" pitchFamily="18" charset="0"/>
                      </a:rPr>
                      <m:t>1,…,</m:t>
                    </m:r>
                    <m:r>
                      <a:rPr lang="en-US" sz="2200" i="1" dirty="0">
                        <a:solidFill>
                          <a:schemeClr val="tx1"/>
                        </a:solidFill>
                        <a:latin typeface="Cambria Math" panose="02040503050406030204" pitchFamily="18" charset="0"/>
                      </a:rPr>
                      <m:t>𝑘</m:t>
                    </m:r>
                    <m:r>
                      <a:rPr lang="en-US" sz="2200" b="0" i="1" dirty="0" smtClean="0">
                        <a:solidFill>
                          <a:schemeClr val="tx1"/>
                        </a:solidFill>
                        <a:latin typeface="Cambria Math" panose="02040503050406030204" pitchFamily="18" charset="0"/>
                      </a:rPr>
                      <m:t>−</m:t>
                    </m:r>
                    <m:r>
                      <a:rPr lang="en-US" sz="2200" b="0" i="1" dirty="0" smtClean="0">
                        <a:solidFill>
                          <a:schemeClr val="tx1"/>
                        </a:solidFill>
                        <a:latin typeface="Cambria Math" panose="02040503050406030204" pitchFamily="18" charset="0"/>
                      </a:rPr>
                      <m:t>𝑖</m:t>
                    </m:r>
                    <m:r>
                      <a:rPr lang="en-US" sz="2200" i="1" dirty="0">
                        <a:solidFill>
                          <a:schemeClr val="tx1"/>
                        </a:solidFill>
                        <a:latin typeface="Cambria Math" panose="02040503050406030204" pitchFamily="18" charset="0"/>
                      </a:rPr>
                      <m:t>.</m:t>
                    </m:r>
                  </m:oMath>
                </a14:m>
                <a:endParaRPr lang="en-US" sz="2200" dirty="0">
                  <a:solidFill>
                    <a:schemeClr val="tx1"/>
                  </a:solidFill>
                </a:endParaRPr>
              </a:p>
              <a:p>
                <a:pPr lvl="1"/>
                <a:r>
                  <a:rPr lang="en-US" sz="2200" dirty="0">
                    <a:solidFill>
                      <a:schemeClr val="tx2">
                        <a:lumMod val="75000"/>
                      </a:schemeClr>
                    </a:solidFill>
                  </a:rPr>
                  <a:t>Output:  </a:t>
                </a:r>
                <a:r>
                  <a:rPr lang="en-US" sz="2200" dirty="0"/>
                  <a:t>A decision or reaction derived from firings in the IKS starting from the concept neuron corresponding to </a:t>
                </a:r>
                <a14:m>
                  <m:oMath xmlns:m="http://schemas.openxmlformats.org/officeDocument/2006/math">
                    <m:r>
                      <a:rPr lang="en-US" sz="2200" i="1" dirty="0" smtClean="0">
                        <a:latin typeface="Cambria Math" panose="02040503050406030204" pitchFamily="18" charset="0"/>
                      </a:rPr>
                      <m:t>𝑟𝑒𝑝</m:t>
                    </m:r>
                    <m:r>
                      <a:rPr lang="en-US" sz="2200" i="1" dirty="0" smtClean="0">
                        <a:latin typeface="Cambria Math" panose="02040503050406030204" pitchFamily="18" charset="0"/>
                      </a:rPr>
                      <m:t>(</m:t>
                    </m:r>
                    <m:sSub>
                      <m:sSubPr>
                        <m:ctrlPr>
                          <a:rPr lang="en-US" sz="2200" b="0" i="1" dirty="0" smtClean="0">
                            <a:latin typeface="Cambria Math" panose="02040503050406030204" pitchFamily="18" charset="0"/>
                          </a:rPr>
                        </m:ctrlPr>
                      </m:sSubPr>
                      <m:e>
                        <m:r>
                          <a:rPr lang="en-US" sz="2200" b="0" i="1" dirty="0" smtClean="0">
                            <a:latin typeface="Cambria Math" panose="02040503050406030204" pitchFamily="18" charset="0"/>
                          </a:rPr>
                          <m:t>𝑠</m:t>
                        </m:r>
                      </m:e>
                      <m:sub>
                        <m:r>
                          <a:rPr lang="en-US" sz="2200" b="0" i="1" dirty="0" smtClean="0">
                            <a:latin typeface="Cambria Math" panose="02040503050406030204" pitchFamily="18" charset="0"/>
                          </a:rPr>
                          <m:t>𝑖</m:t>
                        </m:r>
                        <m:r>
                          <a:rPr lang="en-US" sz="2200" b="0" i="1" dirty="0" smtClean="0">
                            <a:latin typeface="Cambria Math" panose="02040503050406030204" pitchFamily="18" charset="0"/>
                          </a:rPr>
                          <m:t>+</m:t>
                        </m:r>
                        <m:r>
                          <a:rPr lang="en-US" sz="2200" b="0" i="1" dirty="0" smtClean="0">
                            <a:latin typeface="Cambria Math" panose="02040503050406030204" pitchFamily="18" charset="0"/>
                          </a:rPr>
                          <m:t>𝑔</m:t>
                        </m:r>
                      </m:sub>
                    </m:sSub>
                    <m:r>
                      <a:rPr lang="en-US" sz="2200" i="1" dirty="0" smtClean="0">
                        <a:latin typeface="Cambria Math" panose="02040503050406030204" pitchFamily="18" charset="0"/>
                      </a:rPr>
                      <m:t>).</m:t>
                    </m:r>
                  </m:oMath>
                </a14:m>
                <a:endParaRPr lang="en-US" sz="2200" dirty="0">
                  <a:solidFill>
                    <a:schemeClr val="tx1"/>
                  </a:solidFill>
                </a:endParaRPr>
              </a:p>
              <a:p>
                <a:pPr lvl="1"/>
                <a:r>
                  <a:rPr lang="en-US" sz="2200" dirty="0"/>
                  <a:t>Correct response?  Defined by the IKS edges and weights.</a:t>
                </a:r>
              </a:p>
              <a:p>
                <a:pPr lvl="1"/>
                <a:endParaRPr lang="en-US" dirty="0">
                  <a:solidFill>
                    <a:schemeClr val="tx2">
                      <a:lumMod val="75000"/>
                    </a:schemeClr>
                  </a:solidFill>
                </a:endParaRPr>
              </a:p>
            </p:txBody>
          </p:sp>
        </mc:Choice>
        <mc:Fallback xmlns="">
          <p:sp>
            <p:nvSpPr>
              <p:cNvPr id="3" name="Content Placeholder 2">
                <a:extLst>
                  <a:ext uri="{FF2B5EF4-FFF2-40B4-BE49-F238E27FC236}">
                    <a16:creationId xmlns:a16="http://schemas.microsoft.com/office/drawing/2014/main" id="{17153AB5-3A7A-43D4-8073-82A76E193BC5}"/>
                  </a:ext>
                </a:extLst>
              </p:cNvPr>
              <p:cNvSpPr>
                <a:spLocks noGrp="1" noRot="1" noChangeAspect="1" noMove="1" noResize="1" noEditPoints="1" noAdjustHandles="1" noChangeArrowheads="1" noChangeShapeType="1" noTextEdit="1"/>
              </p:cNvSpPr>
              <p:nvPr>
                <p:ph idx="1"/>
              </p:nvPr>
            </p:nvSpPr>
            <p:spPr>
              <a:xfrm>
                <a:off x="304800" y="1371600"/>
                <a:ext cx="8382000" cy="5257800"/>
              </a:xfrm>
              <a:blipFill>
                <a:blip r:embed="rId3"/>
                <a:stretch>
                  <a:fillRect l="-655" t="-811"/>
                </a:stretch>
              </a:blipFill>
            </p:spPr>
            <p:txBody>
              <a:bodyPr/>
              <a:lstStyle/>
              <a:p>
                <a:r>
                  <a:rPr lang="en-US">
                    <a:noFill/>
                  </a:rPr>
                  <a:t> </a:t>
                </a:r>
              </a:p>
            </p:txBody>
          </p:sp>
        </mc:Fallback>
      </mc:AlternateContent>
    </p:spTree>
    <p:extLst>
      <p:ext uri="{BB962C8B-B14F-4D97-AF65-F5344CB8AC3E}">
        <p14:creationId xmlns:p14="http://schemas.microsoft.com/office/powerpoint/2010/main" val="184475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ED1A-AE45-4841-A7EB-7A47131CBB92}"/>
              </a:ext>
            </a:extLst>
          </p:cNvPr>
          <p:cNvSpPr>
            <a:spLocks noGrp="1"/>
          </p:cNvSpPr>
          <p:nvPr>
            <p:ph type="title"/>
          </p:nvPr>
        </p:nvSpPr>
        <p:spPr>
          <a:xfrm>
            <a:off x="457200" y="381000"/>
            <a:ext cx="8229600" cy="990600"/>
          </a:xfrm>
        </p:spPr>
        <p:txBody>
          <a:bodyPr/>
          <a:lstStyle/>
          <a:p>
            <a:r>
              <a:rPr lang="en-US" dirty="0"/>
              <a:t>Answering the queries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7153AB5-3A7A-43D4-8073-82A76E193BC5}"/>
                  </a:ext>
                </a:extLst>
              </p:cNvPr>
              <p:cNvSpPr>
                <a:spLocks noGrp="1"/>
              </p:cNvSpPr>
              <p:nvPr>
                <p:ph idx="1"/>
              </p:nvPr>
            </p:nvSpPr>
            <p:spPr>
              <a:xfrm>
                <a:off x="228600" y="1295400"/>
                <a:ext cx="8763000" cy="5486400"/>
              </a:xfrm>
            </p:spPr>
            <p:txBody>
              <a:bodyPr>
                <a:normAutofit lnSpcReduction="10000"/>
              </a:bodyPr>
              <a:lstStyle/>
              <a:p>
                <a:r>
                  <a:rPr lang="en-US" dirty="0">
                    <a:solidFill>
                      <a:schemeClr val="tx2">
                        <a:lumMod val="75000"/>
                      </a:schemeClr>
                    </a:solidFill>
                  </a:rPr>
                  <a:t>Representing inputs:  </a:t>
                </a:r>
                <a:r>
                  <a:rPr lang="en-US" dirty="0"/>
                  <a:t>Numbers, and symbols.  </a:t>
                </a:r>
              </a:p>
              <a:p>
                <a:pPr lvl="1"/>
                <a:r>
                  <a:rPr lang="en-US" sz="2200" dirty="0"/>
                  <a:t>Reserve one input neuron for each number and one for each symbol.</a:t>
                </a:r>
              </a:p>
              <a:p>
                <a:r>
                  <a:rPr lang="en-US" dirty="0">
                    <a:solidFill>
                      <a:schemeClr val="tx2">
                        <a:lumMod val="75000"/>
                      </a:schemeClr>
                    </a:solidFill>
                  </a:rPr>
                  <a:t>Phases of computation:  </a:t>
                </a:r>
              </a:p>
              <a:p>
                <a:pPr lvl="1"/>
                <a:r>
                  <a:rPr lang="en-US" sz="2200" dirty="0"/>
                  <a:t>Provide symbolic inputs.</a:t>
                </a:r>
              </a:p>
              <a:p>
                <a:pPr lvl="1"/>
                <a:r>
                  <a:rPr lang="en-US" sz="2200" dirty="0"/>
                  <a:t>Use interesting symbolic computation to identify a symbol neuron in the SKS.</a:t>
                </a:r>
              </a:p>
              <a:p>
                <a:pPr lvl="1"/>
                <a:r>
                  <a:rPr lang="en-US" sz="2200" dirty="0"/>
                  <a:t>Move to the corresponding concept neuron in the IKS.</a:t>
                </a:r>
              </a:p>
              <a:p>
                <a:pPr lvl="1"/>
                <a:r>
                  <a:rPr lang="en-US" sz="2200" dirty="0"/>
                  <a:t>Cascade in the IKS, produce output.</a:t>
                </a:r>
              </a:p>
              <a:p>
                <a:r>
                  <a:rPr lang="en-US" dirty="0"/>
                  <a:t>During symbolic processing, use Working Memory to keep track of intermediate results.</a:t>
                </a:r>
              </a:p>
              <a:p>
                <a:r>
                  <a:rPr lang="en-US" dirty="0">
                    <a:solidFill>
                      <a:schemeClr val="tx2">
                        <a:lumMod val="75000"/>
                      </a:schemeClr>
                    </a:solidFill>
                  </a:rPr>
                  <a:t>Query 1:  </a:t>
                </a:r>
                <a:r>
                  <a:rPr lang="en-US" dirty="0"/>
                  <a:t>Count from </a:t>
                </a:r>
                <a14:m>
                  <m:oMath xmlns:m="http://schemas.openxmlformats.org/officeDocument/2006/math">
                    <m:r>
                      <a:rPr lang="en-US" i="1" dirty="0" smtClean="0">
                        <a:latin typeface="Cambria Math" panose="02040503050406030204" pitchFamily="18" charset="0"/>
                      </a:rPr>
                      <m:t>0</m:t>
                    </m:r>
                  </m:oMath>
                </a14:m>
                <a:r>
                  <a:rPr lang="en-US" dirty="0"/>
                  <a:t> to goal </a:t>
                </a:r>
                <a14:m>
                  <m:oMath xmlns:m="http://schemas.openxmlformats.org/officeDocument/2006/math">
                    <m:r>
                      <a:rPr lang="en-US" i="1" dirty="0" smtClean="0">
                        <a:latin typeface="Cambria Math" panose="02040503050406030204" pitchFamily="18" charset="0"/>
                      </a:rPr>
                      <m:t>𝑔</m:t>
                    </m:r>
                    <m:r>
                      <a:rPr lang="en-US" b="0" i="1" dirty="0" smtClean="0">
                        <a:latin typeface="Cambria Math" panose="02040503050406030204" pitchFamily="18" charset="0"/>
                      </a:rPr>
                      <m:t>,</m:t>
                    </m:r>
                  </m:oMath>
                </a14:m>
                <a:r>
                  <a:rPr lang="en-US" dirty="0"/>
                  <a:t> moving through neurons representing consecutive integers. In parallel, move through </a:t>
                </a:r>
                <a14:m>
                  <m:oMath xmlns:m="http://schemas.openxmlformats.org/officeDocument/2006/math">
                    <m:r>
                      <a:rPr lang="en-US" b="0" i="1" smtClean="0">
                        <a:latin typeface="Cambria Math" panose="02040503050406030204" pitchFamily="18" charset="0"/>
                      </a:rPr>
                      <m:t>𝑟𝑒𝑝𝑠</m:t>
                    </m:r>
                  </m:oMath>
                </a14:m>
                <a:r>
                  <a:rPr lang="en-US" dirty="0"/>
                  <a:t> of consecutive symbols in the sequence.  When we reach </a:t>
                </a:r>
                <a14:m>
                  <m:oMath xmlns:m="http://schemas.openxmlformats.org/officeDocument/2006/math">
                    <m:r>
                      <a:rPr lang="en-US" i="1" dirty="0">
                        <a:latin typeface="Cambria Math" panose="02040503050406030204" pitchFamily="18" charset="0"/>
                      </a:rPr>
                      <m:t>𝑔</m:t>
                    </m:r>
                    <m:r>
                      <a:rPr lang="en-US" i="1" dirty="0">
                        <a:latin typeface="Cambria Math" panose="02040503050406030204" pitchFamily="18" charset="0"/>
                      </a:rPr>
                      <m:t>,</m:t>
                    </m:r>
                  </m:oMath>
                </a14:m>
                <a:r>
                  <a:rPr lang="en-US" dirty="0"/>
                  <a:t> fire associated concept neuron.  Cascade, output.</a:t>
                </a:r>
              </a:p>
              <a:p>
                <a:endParaRPr lang="en-US" dirty="0"/>
              </a:p>
            </p:txBody>
          </p:sp>
        </mc:Choice>
        <mc:Fallback>
          <p:sp>
            <p:nvSpPr>
              <p:cNvPr id="3" name="Content Placeholder 2">
                <a:extLst>
                  <a:ext uri="{FF2B5EF4-FFF2-40B4-BE49-F238E27FC236}">
                    <a16:creationId xmlns:a16="http://schemas.microsoft.com/office/drawing/2014/main" id="{17153AB5-3A7A-43D4-8073-82A76E193BC5}"/>
                  </a:ext>
                </a:extLst>
              </p:cNvPr>
              <p:cNvSpPr>
                <a:spLocks noGrp="1" noRot="1" noChangeAspect="1" noMove="1" noResize="1" noEditPoints="1" noAdjustHandles="1" noChangeArrowheads="1" noChangeShapeType="1" noTextEdit="1"/>
              </p:cNvSpPr>
              <p:nvPr>
                <p:ph idx="1"/>
              </p:nvPr>
            </p:nvSpPr>
            <p:spPr>
              <a:xfrm>
                <a:off x="228600" y="1295400"/>
                <a:ext cx="8763000" cy="5486400"/>
              </a:xfrm>
              <a:blipFill>
                <a:blip r:embed="rId3"/>
                <a:stretch>
                  <a:fillRect l="-626" t="-1444" r="-974" b="-778"/>
                </a:stretch>
              </a:blipFill>
            </p:spPr>
            <p:txBody>
              <a:bodyPr/>
              <a:lstStyle/>
              <a:p>
                <a:r>
                  <a:rPr lang="en-US">
                    <a:noFill/>
                  </a:rPr>
                  <a:t> </a:t>
                </a:r>
              </a:p>
            </p:txBody>
          </p:sp>
        </mc:Fallback>
      </mc:AlternateContent>
    </p:spTree>
    <p:extLst>
      <p:ext uri="{BB962C8B-B14F-4D97-AF65-F5344CB8AC3E}">
        <p14:creationId xmlns:p14="http://schemas.microsoft.com/office/powerpoint/2010/main" val="119094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ED1A-AE45-4841-A7EB-7A47131CBB92}"/>
              </a:ext>
            </a:extLst>
          </p:cNvPr>
          <p:cNvSpPr>
            <a:spLocks noGrp="1"/>
          </p:cNvSpPr>
          <p:nvPr>
            <p:ph type="title"/>
          </p:nvPr>
        </p:nvSpPr>
        <p:spPr>
          <a:xfrm>
            <a:off x="457200" y="381000"/>
            <a:ext cx="8229600" cy="990600"/>
          </a:xfrm>
        </p:spPr>
        <p:txBody>
          <a:bodyPr/>
          <a:lstStyle/>
          <a:p>
            <a:r>
              <a:rPr lang="en-US" dirty="0"/>
              <a:t>Answering the queries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153AB5-3A7A-43D4-8073-82A76E193BC5}"/>
                  </a:ext>
                </a:extLst>
              </p:cNvPr>
              <p:cNvSpPr>
                <a:spLocks noGrp="1"/>
              </p:cNvSpPr>
              <p:nvPr>
                <p:ph idx="1"/>
              </p:nvPr>
            </p:nvSpPr>
            <p:spPr>
              <a:xfrm>
                <a:off x="228600" y="1371600"/>
                <a:ext cx="8763000" cy="5257800"/>
              </a:xfrm>
            </p:spPr>
            <p:txBody>
              <a:bodyPr>
                <a:normAutofit/>
              </a:bodyPr>
              <a:lstStyle/>
              <a:p>
                <a:r>
                  <a:rPr lang="en-US" dirty="0"/>
                  <a:t>During symbolic processing, use Working Memory to keep track of intermediate results.</a:t>
                </a:r>
              </a:p>
              <a:p>
                <a:r>
                  <a:rPr lang="en-US" dirty="0">
                    <a:solidFill>
                      <a:schemeClr val="tx2">
                        <a:lumMod val="75000"/>
                      </a:schemeClr>
                    </a:solidFill>
                  </a:rPr>
                  <a:t>Query 1:  </a:t>
                </a:r>
                <a:r>
                  <a:rPr lang="en-US" dirty="0"/>
                  <a:t>Count from </a:t>
                </a:r>
                <a14:m>
                  <m:oMath xmlns:m="http://schemas.openxmlformats.org/officeDocument/2006/math">
                    <m:r>
                      <a:rPr lang="en-US" i="1" dirty="0" smtClean="0">
                        <a:latin typeface="Cambria Math" panose="02040503050406030204" pitchFamily="18" charset="0"/>
                      </a:rPr>
                      <m:t>0</m:t>
                    </m:r>
                  </m:oMath>
                </a14:m>
                <a:r>
                  <a:rPr lang="en-US" dirty="0"/>
                  <a:t> to goal </a:t>
                </a:r>
                <a14:m>
                  <m:oMath xmlns:m="http://schemas.openxmlformats.org/officeDocument/2006/math">
                    <m:r>
                      <a:rPr lang="en-US" i="1" dirty="0" smtClean="0">
                        <a:latin typeface="Cambria Math" panose="02040503050406030204" pitchFamily="18" charset="0"/>
                      </a:rPr>
                      <m:t>𝑔</m:t>
                    </m:r>
                    <m:r>
                      <a:rPr lang="en-US" b="0" i="1" dirty="0" smtClean="0">
                        <a:latin typeface="Cambria Math" panose="02040503050406030204" pitchFamily="18" charset="0"/>
                      </a:rPr>
                      <m:t>,</m:t>
                    </m:r>
                  </m:oMath>
                </a14:m>
                <a:r>
                  <a:rPr lang="en-US" dirty="0"/>
                  <a:t> moving through neurons representing consecutive integers. In parallel, move through </a:t>
                </a:r>
                <a14:m>
                  <m:oMath xmlns:m="http://schemas.openxmlformats.org/officeDocument/2006/math">
                    <m:r>
                      <a:rPr lang="en-US" b="0" i="1" smtClean="0">
                        <a:latin typeface="Cambria Math" panose="02040503050406030204" pitchFamily="18" charset="0"/>
                      </a:rPr>
                      <m:t>𝑟𝑒𝑝𝑠</m:t>
                    </m:r>
                  </m:oMath>
                </a14:m>
                <a:r>
                  <a:rPr lang="en-US" dirty="0"/>
                  <a:t> of consecutive symbols in the sequence.  When we reach </a:t>
                </a:r>
                <a14:m>
                  <m:oMath xmlns:m="http://schemas.openxmlformats.org/officeDocument/2006/math">
                    <m:r>
                      <a:rPr lang="en-US" i="1" dirty="0">
                        <a:latin typeface="Cambria Math" panose="02040503050406030204" pitchFamily="18" charset="0"/>
                      </a:rPr>
                      <m:t>𝑔</m:t>
                    </m:r>
                    <m:r>
                      <a:rPr lang="en-US" i="1" dirty="0">
                        <a:latin typeface="Cambria Math" panose="02040503050406030204" pitchFamily="18" charset="0"/>
                      </a:rPr>
                      <m:t>,</m:t>
                    </m:r>
                  </m:oMath>
                </a14:m>
                <a:r>
                  <a:rPr lang="en-US" dirty="0"/>
                  <a:t> fire associated concept neuron.  Cascade, output.</a:t>
                </a:r>
              </a:p>
              <a:p>
                <a:r>
                  <a:rPr lang="en-US" dirty="0">
                    <a:solidFill>
                      <a:schemeClr val="tx2">
                        <a:lumMod val="75000"/>
                      </a:schemeClr>
                    </a:solidFill>
                  </a:rPr>
                  <a:t>Query 2:  </a:t>
                </a:r>
                <a:r>
                  <a:rPr lang="en-US" dirty="0"/>
                  <a:t>Similar.  Now start at the symbol neuron indicated by the symbol input.</a:t>
                </a:r>
              </a:p>
              <a:p>
                <a:r>
                  <a:rPr lang="en-US" dirty="0">
                    <a:solidFill>
                      <a:schemeClr val="tx2">
                        <a:lumMod val="75000"/>
                      </a:schemeClr>
                    </a:solidFill>
                  </a:rPr>
                  <a:t>Example:</a:t>
                </a:r>
                <a:r>
                  <a:rPr lang="en-US" dirty="0"/>
                  <a:t>  Greek alphabet and virus variants.</a:t>
                </a:r>
              </a:p>
              <a:p>
                <a:r>
                  <a:rPr lang="en-US" dirty="0">
                    <a:solidFill>
                      <a:schemeClr val="tx2">
                        <a:lumMod val="75000"/>
                      </a:schemeClr>
                    </a:solidFill>
                  </a:rPr>
                  <a:t>Time complexity:  </a:t>
                </a:r>
                <a:r>
                  <a:rPr lang="en-US" dirty="0"/>
                  <a:t>Add time in the SKS and the IKS.</a:t>
                </a:r>
              </a:p>
              <a:p>
                <a:endParaRPr lang="en-US" dirty="0"/>
              </a:p>
            </p:txBody>
          </p:sp>
        </mc:Choice>
        <mc:Fallback xmlns="">
          <p:sp>
            <p:nvSpPr>
              <p:cNvPr id="3" name="Content Placeholder 2">
                <a:extLst>
                  <a:ext uri="{FF2B5EF4-FFF2-40B4-BE49-F238E27FC236}">
                    <a16:creationId xmlns:a16="http://schemas.microsoft.com/office/drawing/2014/main" id="{17153AB5-3A7A-43D4-8073-82A76E193BC5}"/>
                  </a:ext>
                </a:extLst>
              </p:cNvPr>
              <p:cNvSpPr>
                <a:spLocks noGrp="1" noRot="1" noChangeAspect="1" noMove="1" noResize="1" noEditPoints="1" noAdjustHandles="1" noChangeArrowheads="1" noChangeShapeType="1" noTextEdit="1"/>
              </p:cNvSpPr>
              <p:nvPr>
                <p:ph idx="1"/>
              </p:nvPr>
            </p:nvSpPr>
            <p:spPr>
              <a:xfrm>
                <a:off x="228600" y="1371600"/>
                <a:ext cx="8763000" cy="5257800"/>
              </a:xfrm>
              <a:blipFill>
                <a:blip r:embed="rId3"/>
                <a:stretch>
                  <a:fillRect l="-626" t="-811"/>
                </a:stretch>
              </a:blipFill>
            </p:spPr>
            <p:txBody>
              <a:bodyPr/>
              <a:lstStyle/>
              <a:p>
                <a:r>
                  <a:rPr lang="en-US">
                    <a:noFill/>
                  </a:rPr>
                  <a:t> </a:t>
                </a:r>
              </a:p>
            </p:txBody>
          </p:sp>
        </mc:Fallback>
      </mc:AlternateContent>
    </p:spTree>
    <p:extLst>
      <p:ext uri="{BB962C8B-B14F-4D97-AF65-F5344CB8AC3E}">
        <p14:creationId xmlns:p14="http://schemas.microsoft.com/office/powerpoint/2010/main" val="354281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4.  More Details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6523" y="1213875"/>
                <a:ext cx="8534400" cy="5339325"/>
              </a:xfrm>
            </p:spPr>
            <p:txBody>
              <a:bodyPr>
                <a:normAutofit/>
              </a:bodyPr>
              <a:lstStyle/>
              <a:p>
                <a:r>
                  <a:rPr lang="en-US" dirty="0"/>
                  <a:t>A candidate SNN, using our basic model, with deterministic threshold elements.</a:t>
                </a:r>
              </a:p>
              <a:p>
                <a:r>
                  <a:rPr lang="en-US" dirty="0"/>
                  <a:t>WM:  </a:t>
                </a:r>
                <a14:m>
                  <m:oMath xmlns:m="http://schemas.openxmlformats.org/officeDocument/2006/math">
                    <m:r>
                      <a:rPr lang="en-US" b="0" i="1" smtClean="0">
                        <a:latin typeface="Cambria Math" panose="02040503050406030204" pitchFamily="18" charset="0"/>
                      </a:rPr>
                      <m:t>𝑐𝑢𝑟𝑟𝑒𝑛𝑡</m:t>
                    </m:r>
                  </m:oMath>
                </a14:m>
                <a:r>
                  <a:rPr lang="en-US" b="0" i="1" dirty="0">
                    <a:latin typeface="Cambria Math" panose="02040503050406030204" pitchFamily="18" charset="0"/>
                  </a:rPr>
                  <a:t>-</a:t>
                </a:r>
                <a:r>
                  <a:rPr lang="en-US" dirty="0"/>
                  <a:t> </a:t>
                </a:r>
                <a14:m>
                  <m:oMath xmlns:m="http://schemas.openxmlformats.org/officeDocument/2006/math">
                    <m:r>
                      <a:rPr lang="en-US" i="1">
                        <a:latin typeface="Cambria Math" panose="02040503050406030204" pitchFamily="18" charset="0"/>
                      </a:rPr>
                      <m:t>𝑛𝑢𝑚𝑏𝑒𝑟</m:t>
                    </m:r>
                    <m:r>
                      <a:rPr lang="en-US" i="1">
                        <a:latin typeface="Cambria Math" panose="02040503050406030204" pitchFamily="18" charset="0"/>
                      </a:rPr>
                      <m:t>,</m:t>
                    </m:r>
                  </m:oMath>
                </a14:m>
                <a:r>
                  <a:rPr lang="en-US" b="0" i="1"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𝑐𝑢𝑟𝑟𝑒𝑛𝑡</m:t>
                    </m:r>
                  </m:oMath>
                </a14:m>
                <a:r>
                  <a:rPr lang="en-US" b="0" i="1" dirty="0">
                    <a:latin typeface="Cambria Math" panose="02040503050406030204" pitchFamily="18" charset="0"/>
                  </a:rPr>
                  <a:t>-</a:t>
                </a:r>
                <a14:m>
                  <m:oMath xmlns:m="http://schemas.openxmlformats.org/officeDocument/2006/math">
                    <m:r>
                      <a:rPr lang="en-US" i="1">
                        <a:latin typeface="Cambria Math" panose="02040503050406030204" pitchFamily="18" charset="0"/>
                      </a:rPr>
                      <m:t>𝑠𝑦𝑚𝑏𝑜𝑙</m:t>
                    </m:r>
                    <m:r>
                      <a:rPr lang="en-US" i="1">
                        <a:latin typeface="Cambria Math" panose="02040503050406030204" pitchFamily="18" charset="0"/>
                      </a:rPr>
                      <m:t>,  </m:t>
                    </m:r>
                    <m:r>
                      <a:rPr lang="en-US" i="1">
                        <a:latin typeface="Cambria Math" panose="02040503050406030204" pitchFamily="18" charset="0"/>
                      </a:rPr>
                      <m:t>𝑔𝑜𝑎𝑙</m:t>
                    </m:r>
                  </m:oMath>
                </a14:m>
                <a:r>
                  <a:rPr lang="en-US" dirty="0"/>
                  <a:t>.</a:t>
                </a:r>
              </a:p>
              <a:p>
                <a:r>
                  <a:rPr lang="en-US" dirty="0">
                    <a:solidFill>
                      <a:schemeClr val="tx2">
                        <a:lumMod val="75000"/>
                      </a:schemeClr>
                    </a:solidFill>
                  </a:rPr>
                  <a:t>Q:  </a:t>
                </a:r>
                <a:r>
                  <a:rPr lang="en-US" dirty="0"/>
                  <a:t>How do WM neurons synchronize with the corresponding symbol neurons? </a:t>
                </a:r>
              </a:p>
              <a:p>
                <a:r>
                  <a:rPr lang="en-US" dirty="0">
                    <a:solidFill>
                      <a:schemeClr val="tx2">
                        <a:lumMod val="75000"/>
                      </a:schemeClr>
                    </a:solidFill>
                  </a:rPr>
                  <a:t>Q:  </a:t>
                </a:r>
                <a:r>
                  <a:rPr lang="en-US" dirty="0"/>
                  <a:t>How does the SNN produce this synchronized firing?</a:t>
                </a:r>
              </a:p>
              <a:p>
                <a:endParaRPr lang="en-US" sz="2800" b="0" i="1" dirty="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6523" y="1213875"/>
                <a:ext cx="8534400" cy="5339325"/>
              </a:xfrm>
              <a:blipFill>
                <a:blip r:embed="rId3"/>
                <a:stretch>
                  <a:fillRect l="-643" t="-799"/>
                </a:stretch>
              </a:blipFill>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0FC6BE33-4A55-4A38-BFA2-F25EC700F0F3}"/>
              </a:ext>
            </a:extLst>
          </p:cNvPr>
          <p:cNvSpPr txBox="1">
            <a:spLocks/>
          </p:cNvSpPr>
          <p:nvPr/>
        </p:nvSpPr>
        <p:spPr>
          <a:xfrm>
            <a:off x="304800" y="4419600"/>
            <a:ext cx="4800600" cy="2209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endParaRPr lang="en-US" sz="2400" dirty="0"/>
          </a:p>
        </p:txBody>
      </p:sp>
      <p:grpSp>
        <p:nvGrpSpPr>
          <p:cNvPr id="6" name="Group 5">
            <a:extLst>
              <a:ext uri="{FF2B5EF4-FFF2-40B4-BE49-F238E27FC236}">
                <a16:creationId xmlns:a16="http://schemas.microsoft.com/office/drawing/2014/main" id="{765DEF5D-C400-418F-AD93-09FF9D33561D}"/>
              </a:ext>
            </a:extLst>
          </p:cNvPr>
          <p:cNvGrpSpPr/>
          <p:nvPr/>
        </p:nvGrpSpPr>
        <p:grpSpPr>
          <a:xfrm>
            <a:off x="1283914" y="3962400"/>
            <a:ext cx="7666417" cy="2822336"/>
            <a:chOff x="1406769" y="2517473"/>
            <a:chExt cx="7666417" cy="3607836"/>
          </a:xfrm>
        </p:grpSpPr>
        <p:grpSp>
          <p:nvGrpSpPr>
            <p:cNvPr id="7" name="Group 6">
              <a:extLst>
                <a:ext uri="{FF2B5EF4-FFF2-40B4-BE49-F238E27FC236}">
                  <a16:creationId xmlns:a16="http://schemas.microsoft.com/office/drawing/2014/main" id="{FA5FBB80-5109-4FA6-88D3-C54F6F4265EE}"/>
                </a:ext>
              </a:extLst>
            </p:cNvPr>
            <p:cNvGrpSpPr/>
            <p:nvPr/>
          </p:nvGrpSpPr>
          <p:grpSpPr>
            <a:xfrm>
              <a:off x="1406769" y="3071445"/>
              <a:ext cx="6365631" cy="1295400"/>
              <a:chOff x="1406769" y="3071445"/>
              <a:chExt cx="6365631" cy="1295400"/>
            </a:xfrm>
          </p:grpSpPr>
          <p:sp>
            <p:nvSpPr>
              <p:cNvPr id="49" name="Oval 48">
                <a:extLst>
                  <a:ext uri="{FF2B5EF4-FFF2-40B4-BE49-F238E27FC236}">
                    <a16:creationId xmlns:a16="http://schemas.microsoft.com/office/drawing/2014/main" id="{01049314-0D0B-47B2-9F4A-3B445CB07CC4}"/>
                  </a:ext>
                </a:extLst>
              </p:cNvPr>
              <p:cNvSpPr/>
              <p:nvPr/>
            </p:nvSpPr>
            <p:spPr>
              <a:xfrm>
                <a:off x="38100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SKS</a:t>
                </a:r>
              </a:p>
            </p:txBody>
          </p:sp>
          <p:sp>
            <p:nvSpPr>
              <p:cNvPr id="50" name="Oval 49">
                <a:extLst>
                  <a:ext uri="{FF2B5EF4-FFF2-40B4-BE49-F238E27FC236}">
                    <a16:creationId xmlns:a16="http://schemas.microsoft.com/office/drawing/2014/main" id="{C424CDF1-533B-44F9-A058-225EC743C8A7}"/>
                  </a:ext>
                </a:extLst>
              </p:cNvPr>
              <p:cNvSpPr/>
              <p:nvPr/>
            </p:nvSpPr>
            <p:spPr>
              <a:xfrm>
                <a:off x="62484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IKS</a:t>
                </a:r>
              </a:p>
            </p:txBody>
          </p:sp>
          <p:sp>
            <p:nvSpPr>
              <p:cNvPr id="51" name="Oval 50">
                <a:extLst>
                  <a:ext uri="{FF2B5EF4-FFF2-40B4-BE49-F238E27FC236}">
                    <a16:creationId xmlns:a16="http://schemas.microsoft.com/office/drawing/2014/main" id="{15BA1E71-E532-4E22-82A6-E0085E1486AF}"/>
                  </a:ext>
                </a:extLst>
              </p:cNvPr>
              <p:cNvSpPr/>
              <p:nvPr/>
            </p:nvSpPr>
            <p:spPr>
              <a:xfrm>
                <a:off x="1406769"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Lexicon</a:t>
                </a:r>
              </a:p>
            </p:txBody>
          </p:sp>
          <p:cxnSp>
            <p:nvCxnSpPr>
              <p:cNvPr id="52" name="Straight Connector 51">
                <a:extLst>
                  <a:ext uri="{FF2B5EF4-FFF2-40B4-BE49-F238E27FC236}">
                    <a16:creationId xmlns:a16="http://schemas.microsoft.com/office/drawing/2014/main" id="{51C85045-BF5B-4BD7-87E5-9AD8DB1E46F3}"/>
                  </a:ext>
                </a:extLst>
              </p:cNvPr>
              <p:cNvCxnSpPr>
                <a:cxnSpLocks/>
                <a:stCxn id="51" idx="6"/>
              </p:cNvCxnSpPr>
              <p:nvPr/>
            </p:nvCxnSpPr>
            <p:spPr>
              <a:xfrm>
                <a:off x="2930769" y="3719145"/>
                <a:ext cx="914400" cy="0"/>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a:extLst>
                  <a:ext uri="{FF2B5EF4-FFF2-40B4-BE49-F238E27FC236}">
                    <a16:creationId xmlns:a16="http://schemas.microsoft.com/office/drawing/2014/main" id="{A9E71249-801C-4200-86E7-A3A87E92089C}"/>
                  </a:ext>
                </a:extLst>
              </p:cNvPr>
              <p:cNvCxnSpPr>
                <a:cxnSpLocks/>
              </p:cNvCxnSpPr>
              <p:nvPr/>
            </p:nvCxnSpPr>
            <p:spPr>
              <a:xfrm>
                <a:off x="5334000" y="3719145"/>
                <a:ext cx="914400" cy="0"/>
              </a:xfrm>
              <a:prstGeom prst="line">
                <a:avLst/>
              </a:prstGeom>
            </p:spPr>
            <p:style>
              <a:lnRef idx="2">
                <a:schemeClr val="dk1"/>
              </a:lnRef>
              <a:fillRef idx="0">
                <a:schemeClr val="dk1"/>
              </a:fillRef>
              <a:effectRef idx="1">
                <a:schemeClr val="dk1"/>
              </a:effectRef>
              <a:fontRef idx="minor">
                <a:schemeClr val="tx1"/>
              </a:fontRef>
            </p:style>
          </p:cxnSp>
        </p:grpSp>
        <p:grpSp>
          <p:nvGrpSpPr>
            <p:cNvPr id="8" name="Group 7">
              <a:extLst>
                <a:ext uri="{FF2B5EF4-FFF2-40B4-BE49-F238E27FC236}">
                  <a16:creationId xmlns:a16="http://schemas.microsoft.com/office/drawing/2014/main" id="{A3E9E1A0-03DE-44D2-9ECA-7CB3F6ECF82C}"/>
                </a:ext>
              </a:extLst>
            </p:cNvPr>
            <p:cNvGrpSpPr/>
            <p:nvPr/>
          </p:nvGrpSpPr>
          <p:grpSpPr>
            <a:xfrm>
              <a:off x="3956538" y="4177138"/>
              <a:ext cx="1518138" cy="794910"/>
              <a:chOff x="3956538" y="4177138"/>
              <a:chExt cx="1518138" cy="794910"/>
            </a:xfrm>
          </p:grpSpPr>
          <p:grpSp>
            <p:nvGrpSpPr>
              <p:cNvPr id="41" name="Group 40">
                <a:extLst>
                  <a:ext uri="{FF2B5EF4-FFF2-40B4-BE49-F238E27FC236}">
                    <a16:creationId xmlns:a16="http://schemas.microsoft.com/office/drawing/2014/main" id="{06EF1955-2140-4A6E-AC4B-8FCD2E0BAB7B}"/>
                  </a:ext>
                </a:extLst>
              </p:cNvPr>
              <p:cNvGrpSpPr/>
              <p:nvPr/>
            </p:nvGrpSpPr>
            <p:grpSpPr>
              <a:xfrm>
                <a:off x="3956538" y="4655523"/>
                <a:ext cx="1518138" cy="316525"/>
                <a:chOff x="3815862" y="5246074"/>
                <a:chExt cx="1518138" cy="316525"/>
              </a:xfrm>
            </p:grpSpPr>
            <p:sp>
              <p:nvSpPr>
                <p:cNvPr id="46" name="Oval 45">
                  <a:extLst>
                    <a:ext uri="{FF2B5EF4-FFF2-40B4-BE49-F238E27FC236}">
                      <a16:creationId xmlns:a16="http://schemas.microsoft.com/office/drawing/2014/main" id="{C868D249-BEE4-49C3-ACB1-AC38E8D2507F}"/>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BDD5549-A712-4C2B-A8AE-59DB426355CE}"/>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9408809-CD03-4BF0-A703-514D392F1013}"/>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7DF9B183-074A-4F95-B4E3-220B26654F6F}"/>
                  </a:ext>
                </a:extLst>
              </p:cNvPr>
              <p:cNvGrpSpPr/>
              <p:nvPr/>
            </p:nvGrpSpPr>
            <p:grpSpPr>
              <a:xfrm>
                <a:off x="4094284" y="4177138"/>
                <a:ext cx="1239717" cy="503302"/>
                <a:chOff x="4094284" y="4177138"/>
                <a:chExt cx="1239717" cy="503302"/>
              </a:xfrm>
            </p:grpSpPr>
            <p:cxnSp>
              <p:nvCxnSpPr>
                <p:cNvPr id="43" name="Straight Arrow Connector 42">
                  <a:extLst>
                    <a:ext uri="{FF2B5EF4-FFF2-40B4-BE49-F238E27FC236}">
                      <a16:creationId xmlns:a16="http://schemas.microsoft.com/office/drawing/2014/main" id="{3A38779E-5794-4EDA-944D-5A0B1DBFFE33}"/>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E6B204EF-8ACD-45BD-9E6D-2EC4F36EEF9A}"/>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DFD759A1-712A-4DE3-A843-CF7EA2965B3A}"/>
                    </a:ext>
                  </a:extLst>
                </p:cNvPr>
                <p:cNvCxnSpPr>
                  <a:cxnSpLocks/>
                  <a:endCxn id="49" idx="5"/>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9" name="Group 8">
              <a:extLst>
                <a:ext uri="{FF2B5EF4-FFF2-40B4-BE49-F238E27FC236}">
                  <a16:creationId xmlns:a16="http://schemas.microsoft.com/office/drawing/2014/main" id="{00A64902-91D7-4057-BC0E-9DE55471CF4D}"/>
                </a:ext>
              </a:extLst>
            </p:cNvPr>
            <p:cNvGrpSpPr/>
            <p:nvPr/>
          </p:nvGrpSpPr>
          <p:grpSpPr>
            <a:xfrm>
              <a:off x="6248400" y="4199852"/>
              <a:ext cx="1518138" cy="772196"/>
              <a:chOff x="6248400" y="4199852"/>
              <a:chExt cx="1518138" cy="772196"/>
            </a:xfrm>
          </p:grpSpPr>
          <p:grpSp>
            <p:nvGrpSpPr>
              <p:cNvPr id="33" name="Group 32">
                <a:extLst>
                  <a:ext uri="{FF2B5EF4-FFF2-40B4-BE49-F238E27FC236}">
                    <a16:creationId xmlns:a16="http://schemas.microsoft.com/office/drawing/2014/main" id="{348903AE-0288-4644-B199-D162B53CE3FD}"/>
                  </a:ext>
                </a:extLst>
              </p:cNvPr>
              <p:cNvGrpSpPr/>
              <p:nvPr/>
            </p:nvGrpSpPr>
            <p:grpSpPr>
              <a:xfrm>
                <a:off x="6248400" y="4655523"/>
                <a:ext cx="1518138" cy="316525"/>
                <a:chOff x="3815862" y="5246074"/>
                <a:chExt cx="1518138" cy="316525"/>
              </a:xfrm>
            </p:grpSpPr>
            <p:sp>
              <p:nvSpPr>
                <p:cNvPr id="38" name="Oval 37">
                  <a:extLst>
                    <a:ext uri="{FF2B5EF4-FFF2-40B4-BE49-F238E27FC236}">
                      <a16:creationId xmlns:a16="http://schemas.microsoft.com/office/drawing/2014/main" id="{5130A82B-BF9E-4DC7-8253-4A8DAA4AC832}"/>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F162FCF-A906-4910-A50D-B22C51AB2C72}"/>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11A1197-E640-4969-8314-3A63595743C6}"/>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76C41AF4-355C-42A7-9ECF-FE218CF98BAE}"/>
                  </a:ext>
                </a:extLst>
              </p:cNvPr>
              <p:cNvGrpSpPr/>
              <p:nvPr/>
            </p:nvGrpSpPr>
            <p:grpSpPr>
              <a:xfrm>
                <a:off x="6421314" y="4199852"/>
                <a:ext cx="1239717" cy="503302"/>
                <a:chOff x="4094284" y="4177138"/>
                <a:chExt cx="1239717" cy="503302"/>
              </a:xfrm>
            </p:grpSpPr>
            <p:cxnSp>
              <p:nvCxnSpPr>
                <p:cNvPr id="35" name="Straight Arrow Connector 34">
                  <a:extLst>
                    <a:ext uri="{FF2B5EF4-FFF2-40B4-BE49-F238E27FC236}">
                      <a16:creationId xmlns:a16="http://schemas.microsoft.com/office/drawing/2014/main" id="{1F2CA492-4935-4EE2-B9D0-25DFB1EFE84F}"/>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B5784C6B-9B62-4FD7-8414-CB84325A6EA0}"/>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D0659129-986A-404A-BEAF-4D6E3B101975}"/>
                    </a:ext>
                  </a:extLst>
                </p:cNvPr>
                <p:cNvCxnSpPr>
                  <a:cxnSpLocks/>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10" name="Group 9">
              <a:extLst>
                <a:ext uri="{FF2B5EF4-FFF2-40B4-BE49-F238E27FC236}">
                  <a16:creationId xmlns:a16="http://schemas.microsoft.com/office/drawing/2014/main" id="{B62174CF-B02A-4CA2-9A5F-71B8DAC76E96}"/>
                </a:ext>
              </a:extLst>
            </p:cNvPr>
            <p:cNvGrpSpPr/>
            <p:nvPr/>
          </p:nvGrpSpPr>
          <p:grpSpPr>
            <a:xfrm>
              <a:off x="3953607" y="2570280"/>
              <a:ext cx="1518138" cy="597147"/>
              <a:chOff x="3953607" y="2570280"/>
              <a:chExt cx="1518138" cy="597147"/>
            </a:xfrm>
          </p:grpSpPr>
          <p:grpSp>
            <p:nvGrpSpPr>
              <p:cNvPr id="25" name="Group 24">
                <a:extLst>
                  <a:ext uri="{FF2B5EF4-FFF2-40B4-BE49-F238E27FC236}">
                    <a16:creationId xmlns:a16="http://schemas.microsoft.com/office/drawing/2014/main" id="{F46A2C7C-B083-4128-8CFC-98708F57774D}"/>
                  </a:ext>
                </a:extLst>
              </p:cNvPr>
              <p:cNvGrpSpPr/>
              <p:nvPr/>
            </p:nvGrpSpPr>
            <p:grpSpPr>
              <a:xfrm>
                <a:off x="3953607" y="2570280"/>
                <a:ext cx="1518138" cy="316525"/>
                <a:chOff x="3815862" y="5246074"/>
                <a:chExt cx="1518138" cy="316525"/>
              </a:xfrm>
            </p:grpSpPr>
            <p:sp>
              <p:nvSpPr>
                <p:cNvPr id="30" name="Oval 29">
                  <a:extLst>
                    <a:ext uri="{FF2B5EF4-FFF2-40B4-BE49-F238E27FC236}">
                      <a16:creationId xmlns:a16="http://schemas.microsoft.com/office/drawing/2014/main" id="{A89BD60D-E6D3-46A6-9C46-3B6A3EACBD1D}"/>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BA08FA6-59BE-480E-B52F-8DF5C6D4C1FD}"/>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8DC672D-63A6-436B-9675-D13F65757E81}"/>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21BE99A7-6923-41D9-857B-3C052018E6C1}"/>
                  </a:ext>
                </a:extLst>
              </p:cNvPr>
              <p:cNvGrpSpPr/>
              <p:nvPr/>
            </p:nvGrpSpPr>
            <p:grpSpPr>
              <a:xfrm>
                <a:off x="4106007" y="2830444"/>
                <a:ext cx="1105575" cy="336983"/>
                <a:chOff x="4106007" y="2830444"/>
                <a:chExt cx="1105575" cy="336983"/>
              </a:xfrm>
            </p:grpSpPr>
            <p:cxnSp>
              <p:nvCxnSpPr>
                <p:cNvPr id="27" name="Straight Arrow Connector 26">
                  <a:extLst>
                    <a:ext uri="{FF2B5EF4-FFF2-40B4-BE49-F238E27FC236}">
                      <a16:creationId xmlns:a16="http://schemas.microsoft.com/office/drawing/2014/main" id="{BB7209AD-8216-4A1E-A3DC-524C3E3C0C24}"/>
                    </a:ext>
                  </a:extLst>
                </p:cNvPr>
                <p:cNvCxnSpPr>
                  <a:cxnSpLocks/>
                  <a:endCxn id="30" idx="4"/>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C372475D-0102-4F5B-9E16-4FE787959098}"/>
                    </a:ext>
                  </a:extLst>
                </p:cNvPr>
                <p:cNvCxnSpPr>
                  <a:cxnSpLocks/>
                  <a:endCxn id="31" idx="4"/>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C178A9AE-C595-4551-925D-C5C7A0122CB5}"/>
                    </a:ext>
                  </a:extLst>
                </p:cNvPr>
                <p:cNvCxnSpPr>
                  <a:cxnSpLocks/>
                  <a:endCxn id="32" idx="3"/>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11" name="Group 10">
              <a:extLst>
                <a:ext uri="{FF2B5EF4-FFF2-40B4-BE49-F238E27FC236}">
                  <a16:creationId xmlns:a16="http://schemas.microsoft.com/office/drawing/2014/main" id="{E949E19F-C3DF-4857-9292-2084610AECD8}"/>
                </a:ext>
              </a:extLst>
            </p:cNvPr>
            <p:cNvGrpSpPr/>
            <p:nvPr/>
          </p:nvGrpSpPr>
          <p:grpSpPr>
            <a:xfrm>
              <a:off x="6248400" y="2559289"/>
              <a:ext cx="1518138" cy="600786"/>
              <a:chOff x="6248400" y="2559289"/>
              <a:chExt cx="1518138" cy="600786"/>
            </a:xfrm>
          </p:grpSpPr>
          <p:grpSp>
            <p:nvGrpSpPr>
              <p:cNvPr id="17" name="Group 16">
                <a:extLst>
                  <a:ext uri="{FF2B5EF4-FFF2-40B4-BE49-F238E27FC236}">
                    <a16:creationId xmlns:a16="http://schemas.microsoft.com/office/drawing/2014/main" id="{37C9CA7D-35D0-4E04-8A8D-7AA94633F2FE}"/>
                  </a:ext>
                </a:extLst>
              </p:cNvPr>
              <p:cNvGrpSpPr/>
              <p:nvPr/>
            </p:nvGrpSpPr>
            <p:grpSpPr>
              <a:xfrm>
                <a:off x="6248400" y="2559289"/>
                <a:ext cx="1518138" cy="316525"/>
                <a:chOff x="3815862" y="5246074"/>
                <a:chExt cx="1518138" cy="316525"/>
              </a:xfrm>
            </p:grpSpPr>
            <p:sp>
              <p:nvSpPr>
                <p:cNvPr id="22" name="Oval 21">
                  <a:extLst>
                    <a:ext uri="{FF2B5EF4-FFF2-40B4-BE49-F238E27FC236}">
                      <a16:creationId xmlns:a16="http://schemas.microsoft.com/office/drawing/2014/main" id="{06FA71E2-A6C3-4B18-A70E-88DA330B8425}"/>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3FE7C6B-9F4B-4484-91D6-059D2BBF14C9}"/>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BC4BABE-B637-47C3-94CA-3D7B4E313424}"/>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0C5CF498-43D2-465B-8C26-515730C5133E}"/>
                  </a:ext>
                </a:extLst>
              </p:cNvPr>
              <p:cNvGrpSpPr/>
              <p:nvPr/>
            </p:nvGrpSpPr>
            <p:grpSpPr>
              <a:xfrm>
                <a:off x="6451750" y="2823092"/>
                <a:ext cx="1105575" cy="336983"/>
                <a:chOff x="4106007" y="2830444"/>
                <a:chExt cx="1105575" cy="336983"/>
              </a:xfrm>
            </p:grpSpPr>
            <p:cxnSp>
              <p:nvCxnSpPr>
                <p:cNvPr id="19" name="Straight Arrow Connector 18">
                  <a:extLst>
                    <a:ext uri="{FF2B5EF4-FFF2-40B4-BE49-F238E27FC236}">
                      <a16:creationId xmlns:a16="http://schemas.microsoft.com/office/drawing/2014/main" id="{91EC801A-1246-4D78-BFCB-63E6D6C91214}"/>
                    </a:ext>
                  </a:extLst>
                </p:cNvPr>
                <p:cNvCxnSpPr>
                  <a:cxnSpLocks/>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B04962B6-A9B4-4D39-8D75-1912D85A1E0E}"/>
                    </a:ext>
                  </a:extLst>
                </p:cNvPr>
                <p:cNvCxnSpPr>
                  <a:cxnSpLocks/>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9FBE00F7-7218-48B0-8BF7-110664162A06}"/>
                    </a:ext>
                  </a:extLst>
                </p:cNvPr>
                <p:cNvCxnSpPr>
                  <a:cxnSpLocks/>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sp>
          <p:nvSpPr>
            <p:cNvPr id="12" name="TextBox 11">
              <a:extLst>
                <a:ext uri="{FF2B5EF4-FFF2-40B4-BE49-F238E27FC236}">
                  <a16:creationId xmlns:a16="http://schemas.microsoft.com/office/drawing/2014/main" id="{4CA5A193-08ED-4435-9968-05C7B36F781A}"/>
                </a:ext>
              </a:extLst>
            </p:cNvPr>
            <p:cNvSpPr txBox="1"/>
            <p:nvPr/>
          </p:nvSpPr>
          <p:spPr>
            <a:xfrm>
              <a:off x="8200291" y="4602716"/>
              <a:ext cx="813043" cy="369332"/>
            </a:xfrm>
            <a:prstGeom prst="rect">
              <a:avLst/>
            </a:prstGeom>
            <a:noFill/>
          </p:spPr>
          <p:txBody>
            <a:bodyPr wrap="none" rtlCol="0">
              <a:spAutoFit/>
            </a:bodyPr>
            <a:lstStyle/>
            <a:p>
              <a:r>
                <a:rPr lang="en-US" dirty="0"/>
                <a:t>Inputs</a:t>
              </a:r>
            </a:p>
          </p:txBody>
        </p:sp>
        <p:sp>
          <p:nvSpPr>
            <p:cNvPr id="13" name="TextBox 12">
              <a:extLst>
                <a:ext uri="{FF2B5EF4-FFF2-40B4-BE49-F238E27FC236}">
                  <a16:creationId xmlns:a16="http://schemas.microsoft.com/office/drawing/2014/main" id="{55EDFA30-F4BF-4EDB-81A9-213DC42409B3}"/>
                </a:ext>
              </a:extLst>
            </p:cNvPr>
            <p:cNvSpPr txBox="1"/>
            <p:nvPr/>
          </p:nvSpPr>
          <p:spPr>
            <a:xfrm>
              <a:off x="8080607" y="2517473"/>
              <a:ext cx="992579" cy="369332"/>
            </a:xfrm>
            <a:prstGeom prst="rect">
              <a:avLst/>
            </a:prstGeom>
            <a:noFill/>
          </p:spPr>
          <p:txBody>
            <a:bodyPr wrap="none" rtlCol="0">
              <a:spAutoFit/>
            </a:bodyPr>
            <a:lstStyle/>
            <a:p>
              <a:r>
                <a:rPr lang="en-US" dirty="0"/>
                <a:t>Outputs</a:t>
              </a:r>
            </a:p>
          </p:txBody>
        </p:sp>
        <p:sp>
          <p:nvSpPr>
            <p:cNvPr id="14" name="Oval 13">
              <a:extLst>
                <a:ext uri="{FF2B5EF4-FFF2-40B4-BE49-F238E27FC236}">
                  <a16:creationId xmlns:a16="http://schemas.microsoft.com/office/drawing/2014/main" id="{CC3704E9-939E-4FC2-B30E-2F1FE05BF0E1}"/>
                </a:ext>
              </a:extLst>
            </p:cNvPr>
            <p:cNvSpPr/>
            <p:nvPr/>
          </p:nvSpPr>
          <p:spPr>
            <a:xfrm>
              <a:off x="5166945" y="5210909"/>
              <a:ext cx="1512277" cy="914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Working Memory</a:t>
              </a:r>
            </a:p>
          </p:txBody>
        </p:sp>
        <p:sp>
          <p:nvSpPr>
            <p:cNvPr id="15" name="Freeform: Shape 14">
              <a:extLst>
                <a:ext uri="{FF2B5EF4-FFF2-40B4-BE49-F238E27FC236}">
                  <a16:creationId xmlns:a16="http://schemas.microsoft.com/office/drawing/2014/main" id="{EC3EF3B8-12EA-43ED-8E63-AD40767E6526}"/>
                </a:ext>
              </a:extLst>
            </p:cNvPr>
            <p:cNvSpPr/>
            <p:nvPr/>
          </p:nvSpPr>
          <p:spPr>
            <a:xfrm>
              <a:off x="5079021" y="3969732"/>
              <a:ext cx="712179" cy="1223592"/>
            </a:xfrm>
            <a:custGeom>
              <a:avLst/>
              <a:gdLst>
                <a:gd name="connsiteX0" fmla="*/ 586154 w 586154"/>
                <a:gd name="connsiteY0" fmla="*/ 1152245 h 1152245"/>
                <a:gd name="connsiteX1" fmla="*/ 433754 w 586154"/>
                <a:gd name="connsiteY1" fmla="*/ 495753 h 1152245"/>
                <a:gd name="connsiteX2" fmla="*/ 246185 w 586154"/>
                <a:gd name="connsiteY2" fmla="*/ 144060 h 1152245"/>
                <a:gd name="connsiteX3" fmla="*/ 128954 w 586154"/>
                <a:gd name="connsiteY3" fmla="*/ 38553 h 1152245"/>
                <a:gd name="connsiteX4" fmla="*/ 46892 w 586154"/>
                <a:gd name="connsiteY4" fmla="*/ 3384 h 1152245"/>
                <a:gd name="connsiteX5" fmla="*/ 0 w 586154"/>
                <a:gd name="connsiteY5" fmla="*/ 3384 h 11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154" h="1152245">
                  <a:moveTo>
                    <a:pt x="586154" y="1152245"/>
                  </a:moveTo>
                  <a:cubicBezTo>
                    <a:pt x="538284" y="908014"/>
                    <a:pt x="490415" y="663784"/>
                    <a:pt x="433754" y="495753"/>
                  </a:cubicBezTo>
                  <a:cubicBezTo>
                    <a:pt x="377093" y="327722"/>
                    <a:pt x="296985" y="220260"/>
                    <a:pt x="246185" y="144060"/>
                  </a:cubicBezTo>
                  <a:cubicBezTo>
                    <a:pt x="195385" y="67860"/>
                    <a:pt x="162169" y="61999"/>
                    <a:pt x="128954" y="38553"/>
                  </a:cubicBezTo>
                  <a:cubicBezTo>
                    <a:pt x="95738" y="15107"/>
                    <a:pt x="68384" y="9245"/>
                    <a:pt x="46892" y="3384"/>
                  </a:cubicBezTo>
                  <a:cubicBezTo>
                    <a:pt x="25400" y="-2478"/>
                    <a:pt x="12700" y="453"/>
                    <a:pt x="0" y="33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66890D9-C059-4EA0-AB21-A308E8B06C57}"/>
                </a:ext>
              </a:extLst>
            </p:cNvPr>
            <p:cNvSpPr/>
            <p:nvPr/>
          </p:nvSpPr>
          <p:spPr>
            <a:xfrm>
              <a:off x="5978769" y="3897924"/>
              <a:ext cx="509954" cy="1295399"/>
            </a:xfrm>
            <a:custGeom>
              <a:avLst/>
              <a:gdLst>
                <a:gd name="connsiteX0" fmla="*/ 0 w 386862"/>
                <a:gd name="connsiteY0" fmla="*/ 1148861 h 1148861"/>
                <a:gd name="connsiteX1" fmla="*/ 58616 w 386862"/>
                <a:gd name="connsiteY1" fmla="*/ 457200 h 1148861"/>
                <a:gd name="connsiteX2" fmla="*/ 199293 w 386862"/>
                <a:gd name="connsiteY2" fmla="*/ 152400 h 1148861"/>
                <a:gd name="connsiteX3" fmla="*/ 386862 w 386862"/>
                <a:gd name="connsiteY3" fmla="*/ 0 h 1148861"/>
              </a:gdLst>
              <a:ahLst/>
              <a:cxnLst>
                <a:cxn ang="0">
                  <a:pos x="connsiteX0" y="connsiteY0"/>
                </a:cxn>
                <a:cxn ang="0">
                  <a:pos x="connsiteX1" y="connsiteY1"/>
                </a:cxn>
                <a:cxn ang="0">
                  <a:pos x="connsiteX2" y="connsiteY2"/>
                </a:cxn>
                <a:cxn ang="0">
                  <a:pos x="connsiteX3" y="connsiteY3"/>
                </a:cxn>
              </a:cxnLst>
              <a:rect l="l" t="t" r="r" b="b"/>
              <a:pathLst>
                <a:path w="386862" h="1148861">
                  <a:moveTo>
                    <a:pt x="0" y="1148861"/>
                  </a:moveTo>
                  <a:cubicBezTo>
                    <a:pt x="12700" y="886069"/>
                    <a:pt x="25401" y="623277"/>
                    <a:pt x="58616" y="457200"/>
                  </a:cubicBezTo>
                  <a:cubicBezTo>
                    <a:pt x="91831" y="291123"/>
                    <a:pt x="144585" y="228600"/>
                    <a:pt x="199293" y="152400"/>
                  </a:cubicBezTo>
                  <a:cubicBezTo>
                    <a:pt x="254001" y="76200"/>
                    <a:pt x="320431" y="38100"/>
                    <a:pt x="38686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4437561"/>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257B-2E82-42BF-B63B-8E9B7691513A}"/>
              </a:ext>
            </a:extLst>
          </p:cNvPr>
          <p:cNvSpPr>
            <a:spLocks noGrp="1"/>
          </p:cNvSpPr>
          <p:nvPr>
            <p:ph type="title"/>
          </p:nvPr>
        </p:nvSpPr>
        <p:spPr>
          <a:xfrm>
            <a:off x="457200" y="339031"/>
            <a:ext cx="8229600" cy="990600"/>
          </a:xfrm>
        </p:spPr>
        <p:txBody>
          <a:bodyPr/>
          <a:lstStyle/>
          <a:p>
            <a:r>
              <a:rPr lang="en-US" dirty="0"/>
              <a:t>4.1.  Incrementing the count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833A35-521D-45D6-966A-A7DFC2CC05F6}"/>
                  </a:ext>
                </a:extLst>
              </p:cNvPr>
              <p:cNvSpPr>
                <a:spLocks noGrp="1"/>
              </p:cNvSpPr>
              <p:nvPr>
                <p:ph idx="1"/>
              </p:nvPr>
            </p:nvSpPr>
            <p:spPr>
              <a:xfrm>
                <a:off x="228600" y="1329631"/>
                <a:ext cx="8610600" cy="5147369"/>
              </a:xfrm>
            </p:spPr>
            <p:txBody>
              <a:bodyPr/>
              <a:lstStyle/>
              <a:p>
                <a14:m>
                  <m:oMath xmlns:m="http://schemas.openxmlformats.org/officeDocument/2006/math">
                    <m:r>
                      <a:rPr lang="en-US" sz="2400" b="0" i="1" smtClean="0">
                        <a:latin typeface="Cambria Math" panose="02040503050406030204" pitchFamily="18" charset="0"/>
                      </a:rPr>
                      <m:t>𝑐𝑢𝑟𝑟𝑒𝑛𝑡</m:t>
                    </m:r>
                  </m:oMath>
                </a14:m>
                <a:r>
                  <a:rPr lang="en-US" sz="2400" b="0" i="1" dirty="0">
                    <a:latin typeface="Cambria Math" panose="02040503050406030204" pitchFamily="18" charset="0"/>
                  </a:rPr>
                  <a:t>-</a:t>
                </a:r>
                <a:r>
                  <a:rPr lang="en-US" sz="2400" dirty="0"/>
                  <a:t> </a:t>
                </a:r>
                <a14:m>
                  <m:oMath xmlns:m="http://schemas.openxmlformats.org/officeDocument/2006/math">
                    <m:r>
                      <a:rPr lang="en-US" sz="2400" i="1">
                        <a:latin typeface="Cambria Math" panose="02040503050406030204" pitchFamily="18" charset="0"/>
                      </a:rPr>
                      <m:t>𝑛𝑢𝑚𝑏𝑒𝑟</m:t>
                    </m:r>
                    <m:r>
                      <a:rPr lang="en-US" sz="2400" i="1">
                        <a:latin typeface="Cambria Math" panose="02040503050406030204" pitchFamily="18" charset="0"/>
                      </a:rPr>
                      <m:t>,</m:t>
                    </m:r>
                  </m:oMath>
                </a14:m>
                <a:r>
                  <a:rPr lang="en-US" sz="2400" b="0" i="1" dirty="0">
                    <a:latin typeface="Cambria Math" panose="02040503050406030204" pitchFamily="18" charset="0"/>
                  </a:rPr>
                  <a:t>  </a:t>
                </a:r>
                <a14:m>
                  <m:oMath xmlns:m="http://schemas.openxmlformats.org/officeDocument/2006/math">
                    <m:r>
                      <a:rPr lang="en-US" sz="2400" b="0" i="1" smtClean="0">
                        <a:latin typeface="Cambria Math" panose="02040503050406030204" pitchFamily="18" charset="0"/>
                      </a:rPr>
                      <m:t>𝑐𝑢𝑟𝑟𝑒𝑛𝑡</m:t>
                    </m:r>
                  </m:oMath>
                </a14:m>
                <a:r>
                  <a:rPr lang="en-US" sz="2400" b="0" i="1" dirty="0">
                    <a:latin typeface="Cambria Math" panose="02040503050406030204" pitchFamily="18" charset="0"/>
                  </a:rPr>
                  <a:t>-</a:t>
                </a:r>
                <a14:m>
                  <m:oMath xmlns:m="http://schemas.openxmlformats.org/officeDocument/2006/math">
                    <m:r>
                      <a:rPr lang="en-US" sz="2400" i="1">
                        <a:latin typeface="Cambria Math" panose="02040503050406030204" pitchFamily="18" charset="0"/>
                      </a:rPr>
                      <m:t>𝑠𝑦𝑚𝑏𝑜𝑙</m:t>
                    </m:r>
                  </m:oMath>
                </a14:m>
                <a:r>
                  <a:rPr lang="en-US" dirty="0"/>
                  <a:t> firing together with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b="0" dirty="0"/>
                  <a:t>.</a:t>
                </a:r>
              </a:p>
              <a:p>
                <a:r>
                  <a:rPr lang="en-US" b="0" dirty="0"/>
                  <a:t>Move to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b="0" dirty="0"/>
                  <a:t>.</a:t>
                </a:r>
              </a:p>
              <a:p>
                <a:r>
                  <a:rPr lang="en-US" dirty="0"/>
                  <a:t>Triggered by some </a:t>
                </a:r>
                <a14:m>
                  <m:oMath xmlns:m="http://schemas.openxmlformats.org/officeDocument/2006/math">
                    <m:r>
                      <a:rPr lang="en-US" b="0" i="1" smtClean="0">
                        <a:latin typeface="Cambria Math" panose="02040503050406030204" pitchFamily="18" charset="0"/>
                      </a:rPr>
                      <m:t>𝑛𝑒𝑥𝑡</m:t>
                    </m:r>
                  </m:oMath>
                </a14:m>
                <a:r>
                  <a:rPr lang="en-US" b="0" dirty="0"/>
                  <a:t> excitatory input signal.</a:t>
                </a:r>
              </a:p>
              <a:p>
                <a:r>
                  <a:rPr lang="en-US" dirty="0"/>
                  <a:t>Potential from </a:t>
                </a:r>
                <a14:m>
                  <m:oMath xmlns:m="http://schemas.openxmlformats.org/officeDocument/2006/math">
                    <m:r>
                      <a:rPr lang="en-US" b="0" i="1" smtClean="0">
                        <a:latin typeface="Cambria Math" panose="02040503050406030204" pitchFamily="18" charset="0"/>
                      </a:rPr>
                      <m:t>𝑖</m:t>
                    </m:r>
                  </m:oMath>
                </a14:m>
                <a:r>
                  <a:rPr lang="en-US" b="0" dirty="0"/>
                  <a:t> and </a:t>
                </a:r>
                <a14:m>
                  <m:oMath xmlns:m="http://schemas.openxmlformats.org/officeDocument/2006/math">
                    <m:r>
                      <a:rPr lang="en-US" b="0" i="1" smtClean="0">
                        <a:latin typeface="Cambria Math" panose="02040503050406030204" pitchFamily="18" charset="0"/>
                      </a:rPr>
                      <m:t>𝑛𝑒𝑥𝑡</m:t>
                    </m:r>
                  </m:oMath>
                </a14:m>
                <a:r>
                  <a:rPr lang="en-US" b="0" dirty="0"/>
                  <a:t> causes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b="0" dirty="0"/>
                  <a:t> to start firing.</a:t>
                </a:r>
              </a:p>
              <a:p>
                <a:r>
                  <a:rPr lang="en-US" dirty="0"/>
                  <a:t>After a small delay, an inhibitory input triggers </a:t>
                </a:r>
                <a14:m>
                  <m:oMath xmlns:m="http://schemas.openxmlformats.org/officeDocument/2006/math">
                    <m:r>
                      <a:rPr lang="en-US" b="0" i="1" smtClean="0">
                        <a:latin typeface="Cambria Math" panose="02040503050406030204" pitchFamily="18" charset="0"/>
                      </a:rPr>
                      <m:t>𝑖</m:t>
                    </m:r>
                  </m:oMath>
                </a14:m>
                <a:r>
                  <a:rPr lang="en-US" b="0" dirty="0"/>
                  <a:t> to stop firing.</a:t>
                </a:r>
              </a:p>
              <a:p>
                <a:r>
                  <a:rPr lang="en-US" dirty="0"/>
                  <a:t>Same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b="0"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r>
                          <a:rPr lang="en-US" i="1">
                            <a:latin typeface="Cambria Math" panose="02040503050406030204" pitchFamily="18" charset="0"/>
                          </a:rPr>
                          <m:t>+1</m:t>
                        </m:r>
                      </m:sub>
                    </m:sSub>
                  </m:oMath>
                </a14:m>
                <a:r>
                  <a:rPr lang="en-US" dirty="0"/>
                  <a:t>.</a:t>
                </a:r>
                <a:endParaRPr lang="en-US" b="0" dirty="0"/>
              </a:p>
              <a:p>
                <a:r>
                  <a:rPr lang="en-US" b="0" dirty="0"/>
                  <a:t>Details of parameter values in Section 4.1…</a:t>
                </a:r>
              </a:p>
              <a:p>
                <a:pPr marL="0" indent="0">
                  <a:buNone/>
                </a:pPr>
                <a:endParaRPr lang="en-US" b="0" dirty="0"/>
              </a:p>
              <a:p>
                <a:endParaRPr lang="en-US" dirty="0"/>
              </a:p>
            </p:txBody>
          </p:sp>
        </mc:Choice>
        <mc:Fallback xmlns="">
          <p:sp>
            <p:nvSpPr>
              <p:cNvPr id="3" name="Content Placeholder 2">
                <a:extLst>
                  <a:ext uri="{FF2B5EF4-FFF2-40B4-BE49-F238E27FC236}">
                    <a16:creationId xmlns:a16="http://schemas.microsoft.com/office/drawing/2014/main" id="{E6833A35-521D-45D6-966A-A7DFC2CC05F6}"/>
                  </a:ext>
                </a:extLst>
              </p:cNvPr>
              <p:cNvSpPr>
                <a:spLocks noGrp="1" noRot="1" noChangeAspect="1" noMove="1" noResize="1" noEditPoints="1" noAdjustHandles="1" noChangeArrowheads="1" noChangeShapeType="1" noTextEdit="1"/>
              </p:cNvSpPr>
              <p:nvPr>
                <p:ph idx="1"/>
              </p:nvPr>
            </p:nvSpPr>
            <p:spPr>
              <a:xfrm>
                <a:off x="228600" y="1329631"/>
                <a:ext cx="8610600" cy="5147369"/>
              </a:xfrm>
              <a:blipFill>
                <a:blip r:embed="rId3"/>
                <a:stretch>
                  <a:fillRect l="-637" t="-947" r="-354"/>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E4F9276E-01D8-47C4-97D3-226CFAFD6F15}"/>
              </a:ext>
            </a:extLst>
          </p:cNvPr>
          <p:cNvGrpSpPr/>
          <p:nvPr/>
        </p:nvGrpSpPr>
        <p:grpSpPr>
          <a:xfrm>
            <a:off x="1871798" y="4724400"/>
            <a:ext cx="5324203" cy="1951927"/>
            <a:chOff x="1871798" y="4724400"/>
            <a:chExt cx="5324203" cy="1951927"/>
          </a:xfrm>
        </p:grpSpPr>
        <p:grpSp>
          <p:nvGrpSpPr>
            <p:cNvPr id="14" name="Group 13">
              <a:extLst>
                <a:ext uri="{FF2B5EF4-FFF2-40B4-BE49-F238E27FC236}">
                  <a16:creationId xmlns:a16="http://schemas.microsoft.com/office/drawing/2014/main" id="{374AEF5C-3936-48DB-A623-12DFD4E20D10}"/>
                </a:ext>
              </a:extLst>
            </p:cNvPr>
            <p:cNvGrpSpPr/>
            <p:nvPr/>
          </p:nvGrpSpPr>
          <p:grpSpPr>
            <a:xfrm>
              <a:off x="1871798" y="4724400"/>
              <a:ext cx="5324203" cy="1951927"/>
              <a:chOff x="1909898" y="5029200"/>
              <a:chExt cx="5324203" cy="1951927"/>
            </a:xfrm>
          </p:grpSpPr>
          <p:grpSp>
            <p:nvGrpSpPr>
              <p:cNvPr id="13" name="Group 12">
                <a:extLst>
                  <a:ext uri="{FF2B5EF4-FFF2-40B4-BE49-F238E27FC236}">
                    <a16:creationId xmlns:a16="http://schemas.microsoft.com/office/drawing/2014/main" id="{7FF74A61-F041-4E15-83D4-3C056BDF214D}"/>
                  </a:ext>
                </a:extLst>
              </p:cNvPr>
              <p:cNvGrpSpPr/>
              <p:nvPr/>
            </p:nvGrpSpPr>
            <p:grpSpPr>
              <a:xfrm>
                <a:off x="1909898" y="5029200"/>
                <a:ext cx="5324203" cy="1621853"/>
                <a:chOff x="390797" y="4024686"/>
                <a:chExt cx="5324203" cy="1621853"/>
              </a:xfrm>
            </p:grpSpPr>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BFF7846E-058B-4F4D-8AAB-60B35A09DB55}"/>
                        </a:ext>
                      </a:extLst>
                    </p:cNvPr>
                    <p:cNvSpPr/>
                    <p:nvPr/>
                  </p:nvSpPr>
                  <p:spPr>
                    <a:xfrm>
                      <a:off x="3281499" y="4024686"/>
                      <a:ext cx="838200" cy="533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𝑖</m:t>
                            </m:r>
                          </m:oMath>
                        </m:oMathPara>
                      </a14:m>
                      <a:endParaRPr lang="en-US" b="0" dirty="0">
                        <a:solidFill>
                          <a:schemeClr val="tx1"/>
                        </a:solidFill>
                      </a:endParaRPr>
                    </a:p>
                  </p:txBody>
                </p:sp>
              </mc:Choice>
              <mc:Fallback xmlns="">
                <p:sp>
                  <p:nvSpPr>
                    <p:cNvPr id="4" name="Oval 3">
                      <a:extLst>
                        <a:ext uri="{FF2B5EF4-FFF2-40B4-BE49-F238E27FC236}">
                          <a16:creationId xmlns:a16="http://schemas.microsoft.com/office/drawing/2014/main" id="{BFF7846E-058B-4F4D-8AAB-60B35A09DB55}"/>
                        </a:ext>
                      </a:extLst>
                    </p:cNvPr>
                    <p:cNvSpPr>
                      <a:spLocks noRot="1" noChangeAspect="1" noMove="1" noResize="1" noEditPoints="1" noAdjustHandles="1" noChangeArrowheads="1" noChangeShapeType="1" noTextEdit="1"/>
                    </p:cNvSpPr>
                    <p:nvPr/>
                  </p:nvSpPr>
                  <p:spPr>
                    <a:xfrm>
                      <a:off x="3281499" y="4024686"/>
                      <a:ext cx="838200" cy="533400"/>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109C5086-BB64-4ED5-86A9-604C2AEB0234}"/>
                        </a:ext>
                      </a:extLst>
                    </p:cNvPr>
                    <p:cNvSpPr/>
                    <p:nvPr/>
                  </p:nvSpPr>
                  <p:spPr>
                    <a:xfrm>
                      <a:off x="4572000" y="4038600"/>
                      <a:ext cx="1143000" cy="533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+1</m:t>
                            </m:r>
                          </m:oMath>
                        </m:oMathPara>
                      </a14:m>
                      <a:endParaRPr lang="en-US" dirty="0">
                        <a:solidFill>
                          <a:schemeClr val="tx1"/>
                        </a:solidFill>
                      </a:endParaRPr>
                    </a:p>
                  </p:txBody>
                </p:sp>
              </mc:Choice>
              <mc:Fallback xmlns="">
                <p:sp>
                  <p:nvSpPr>
                    <p:cNvPr id="5" name="Oval 4">
                      <a:extLst>
                        <a:ext uri="{FF2B5EF4-FFF2-40B4-BE49-F238E27FC236}">
                          <a16:creationId xmlns:a16="http://schemas.microsoft.com/office/drawing/2014/main" id="{109C5086-BB64-4ED5-86A9-604C2AEB0234}"/>
                        </a:ext>
                      </a:extLst>
                    </p:cNvPr>
                    <p:cNvSpPr>
                      <a:spLocks noRot="1" noChangeAspect="1" noMove="1" noResize="1" noEditPoints="1" noAdjustHandles="1" noChangeArrowheads="1" noChangeShapeType="1" noTextEdit="1"/>
                    </p:cNvSpPr>
                    <p:nvPr/>
                  </p:nvSpPr>
                  <p:spPr>
                    <a:xfrm>
                      <a:off x="4572000" y="4038600"/>
                      <a:ext cx="1143000" cy="533400"/>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C587047F-A1AF-449A-BEC4-E64129176BBB}"/>
                        </a:ext>
                      </a:extLst>
                    </p:cNvPr>
                    <p:cNvSpPr/>
                    <p:nvPr/>
                  </p:nvSpPr>
                  <p:spPr>
                    <a:xfrm>
                      <a:off x="4572000" y="5113139"/>
                      <a:ext cx="1143000" cy="533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m:t>
                                </m:r>
                              </m:e>
                              <m:sub>
                                <m: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+1</m:t>
                                </m:r>
                              </m:sub>
                            </m:sSub>
                          </m:oMath>
                        </m:oMathPara>
                      </a14:m>
                      <a:endParaRPr lang="en-US" dirty="0"/>
                    </a:p>
                  </p:txBody>
                </p:sp>
              </mc:Choice>
              <mc:Fallback xmlns="">
                <p:sp>
                  <p:nvSpPr>
                    <p:cNvPr id="6" name="Oval 5">
                      <a:extLst>
                        <a:ext uri="{FF2B5EF4-FFF2-40B4-BE49-F238E27FC236}">
                          <a16:creationId xmlns:a16="http://schemas.microsoft.com/office/drawing/2014/main" id="{C587047F-A1AF-449A-BEC4-E64129176BBB}"/>
                        </a:ext>
                      </a:extLst>
                    </p:cNvPr>
                    <p:cNvSpPr>
                      <a:spLocks noRot="1" noChangeAspect="1" noMove="1" noResize="1" noEditPoints="1" noAdjustHandles="1" noChangeArrowheads="1" noChangeShapeType="1" noTextEdit="1"/>
                    </p:cNvSpPr>
                    <p:nvPr/>
                  </p:nvSpPr>
                  <p:spPr>
                    <a:xfrm>
                      <a:off x="4572000" y="5113139"/>
                      <a:ext cx="1143000" cy="533400"/>
                    </a:xfrm>
                    <a:prstGeom prst="ellipse">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2B22F120-3929-4F14-8211-728BF769F345}"/>
                        </a:ext>
                      </a:extLst>
                    </p:cNvPr>
                    <p:cNvSpPr/>
                    <p:nvPr/>
                  </p:nvSpPr>
                  <p:spPr>
                    <a:xfrm>
                      <a:off x="3218622" y="5113139"/>
                      <a:ext cx="838200" cy="533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m:t>
                                </m:r>
                              </m:e>
                              <m:sub>
                                <m:r>
                                  <a:rPr lang="en-US" b="0" i="1" smtClean="0">
                                    <a:solidFill>
                                      <a:schemeClr val="tx1"/>
                                    </a:solidFill>
                                    <a:latin typeface="Cambria Math" panose="02040503050406030204" pitchFamily="18" charset="0"/>
                                  </a:rPr>
                                  <m:t>𝑖</m:t>
                                </m:r>
                              </m:sub>
                            </m:sSub>
                          </m:oMath>
                        </m:oMathPara>
                      </a14:m>
                      <a:endParaRPr lang="en-US" dirty="0"/>
                    </a:p>
                  </p:txBody>
                </p:sp>
              </mc:Choice>
              <mc:Fallback xmlns="">
                <p:sp>
                  <p:nvSpPr>
                    <p:cNvPr id="7" name="Oval 6">
                      <a:extLst>
                        <a:ext uri="{FF2B5EF4-FFF2-40B4-BE49-F238E27FC236}">
                          <a16:creationId xmlns:a16="http://schemas.microsoft.com/office/drawing/2014/main" id="{2B22F120-3929-4F14-8211-728BF769F345}"/>
                        </a:ext>
                      </a:extLst>
                    </p:cNvPr>
                    <p:cNvSpPr>
                      <a:spLocks noRot="1" noChangeAspect="1" noMove="1" noResize="1" noEditPoints="1" noAdjustHandles="1" noChangeArrowheads="1" noChangeShapeType="1" noTextEdit="1"/>
                    </p:cNvSpPr>
                    <p:nvPr/>
                  </p:nvSpPr>
                  <p:spPr>
                    <a:xfrm>
                      <a:off x="3218622" y="5113139"/>
                      <a:ext cx="838200" cy="533400"/>
                    </a:xfrm>
                    <a:prstGeom prst="ellipse">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6B81963-D7E0-407C-BAD6-E978583ED924}"/>
                        </a:ext>
                      </a:extLst>
                    </p:cNvPr>
                    <p:cNvSpPr txBox="1"/>
                    <p:nvPr/>
                  </p:nvSpPr>
                  <p:spPr>
                    <a:xfrm>
                      <a:off x="390797" y="4106720"/>
                      <a:ext cx="2138214"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𝑐𝑢𝑟𝑟𝑒𝑛𝑡</m:t>
                            </m:r>
                            <m:r>
                              <a:rPr lang="en-US" i="1" dirty="0" smtClean="0">
                                <a:latin typeface="Cambria Math" panose="02040503050406030204" pitchFamily="18" charset="0"/>
                              </a:rPr>
                              <m:t>−</m:t>
                            </m:r>
                            <m:r>
                              <a:rPr lang="en-US" i="1" dirty="0" smtClean="0">
                                <a:latin typeface="Cambria Math" panose="02040503050406030204" pitchFamily="18" charset="0"/>
                              </a:rPr>
                              <m:t>𝑛𝑢𝑚𝑏𝑒𝑟</m:t>
                            </m:r>
                          </m:oMath>
                        </m:oMathPara>
                      </a14:m>
                      <a:endParaRPr lang="en-US" dirty="0"/>
                    </a:p>
                  </p:txBody>
                </p:sp>
              </mc:Choice>
              <mc:Fallback xmlns="">
                <p:sp>
                  <p:nvSpPr>
                    <p:cNvPr id="8" name="TextBox 7">
                      <a:extLst>
                        <a:ext uri="{FF2B5EF4-FFF2-40B4-BE49-F238E27FC236}">
                          <a16:creationId xmlns:a16="http://schemas.microsoft.com/office/drawing/2014/main" id="{A6B81963-D7E0-407C-BAD6-E978583ED924}"/>
                        </a:ext>
                      </a:extLst>
                    </p:cNvPr>
                    <p:cNvSpPr txBox="1">
                      <a:spLocks noRot="1" noChangeAspect="1" noMove="1" noResize="1" noEditPoints="1" noAdjustHandles="1" noChangeArrowheads="1" noChangeShapeType="1" noTextEdit="1"/>
                    </p:cNvSpPr>
                    <p:nvPr/>
                  </p:nvSpPr>
                  <p:spPr>
                    <a:xfrm>
                      <a:off x="390797" y="4106720"/>
                      <a:ext cx="2138214" cy="369332"/>
                    </a:xfrm>
                    <a:prstGeom prst="rect">
                      <a:avLst/>
                    </a:prstGeom>
                    <a:blipFill>
                      <a:blip r:embed="rId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0E9AA64-38D9-4D84-83F1-3826F3AA61CA}"/>
                        </a:ext>
                      </a:extLst>
                    </p:cNvPr>
                    <p:cNvSpPr txBox="1"/>
                    <p:nvPr/>
                  </p:nvSpPr>
                  <p:spPr>
                    <a:xfrm>
                      <a:off x="433251" y="5181600"/>
                      <a:ext cx="2084352"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𝑐𝑢𝑟𝑟𝑒𝑛𝑡</m:t>
                            </m:r>
                            <m:r>
                              <a:rPr lang="en-US" i="1" dirty="0" smtClean="0">
                                <a:latin typeface="Cambria Math" panose="02040503050406030204" pitchFamily="18" charset="0"/>
                              </a:rPr>
                              <m:t>−</m:t>
                            </m:r>
                            <m:r>
                              <a:rPr lang="en-US" b="0" i="1" dirty="0" smtClean="0">
                                <a:latin typeface="Cambria Math" panose="02040503050406030204" pitchFamily="18" charset="0"/>
                              </a:rPr>
                              <m:t>𝑠𝑦𝑚𝑏𝑜𝑙</m:t>
                            </m:r>
                          </m:oMath>
                        </m:oMathPara>
                      </a14:m>
                      <a:endParaRPr lang="en-US" dirty="0"/>
                    </a:p>
                  </p:txBody>
                </p:sp>
              </mc:Choice>
              <mc:Fallback xmlns="">
                <p:sp>
                  <p:nvSpPr>
                    <p:cNvPr id="10" name="TextBox 9">
                      <a:extLst>
                        <a:ext uri="{FF2B5EF4-FFF2-40B4-BE49-F238E27FC236}">
                          <a16:creationId xmlns:a16="http://schemas.microsoft.com/office/drawing/2014/main" id="{40E9AA64-38D9-4D84-83F1-3826F3AA61CA}"/>
                        </a:ext>
                      </a:extLst>
                    </p:cNvPr>
                    <p:cNvSpPr txBox="1">
                      <a:spLocks noRot="1" noChangeAspect="1" noMove="1" noResize="1" noEditPoints="1" noAdjustHandles="1" noChangeArrowheads="1" noChangeShapeType="1" noTextEdit="1"/>
                    </p:cNvSpPr>
                    <p:nvPr/>
                  </p:nvSpPr>
                  <p:spPr>
                    <a:xfrm>
                      <a:off x="433251" y="5181600"/>
                      <a:ext cx="2084352" cy="369332"/>
                    </a:xfrm>
                    <a:prstGeom prst="rect">
                      <a:avLst/>
                    </a:prstGeom>
                    <a:blipFill>
                      <a:blip r:embed="rId9"/>
                      <a:stretch>
                        <a:fillRect b="-12903"/>
                      </a:stretch>
                    </a:blipFill>
                    <a:ln>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8AC258D4-CCCF-480B-B5B9-4F61AAD917C8}"/>
                    </a:ext>
                  </a:extLst>
                </p:cNvPr>
                <p:cNvCxnSpPr>
                  <a:cxnSpLocks/>
                  <a:stCxn id="8" idx="3"/>
                  <a:endCxn id="4" idx="2"/>
                </p:cNvCxnSpPr>
                <p:nvPr/>
              </p:nvCxnSpPr>
              <p:spPr>
                <a:xfrm>
                  <a:off x="2529011" y="4291386"/>
                  <a:ext cx="752488"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5" name="Straight Arrow Connector 14">
                  <a:extLst>
                    <a:ext uri="{FF2B5EF4-FFF2-40B4-BE49-F238E27FC236}">
                      <a16:creationId xmlns:a16="http://schemas.microsoft.com/office/drawing/2014/main" id="{04A3DAD5-DFA1-4A9F-A420-AE713937789F}"/>
                    </a:ext>
                  </a:extLst>
                </p:cNvPr>
                <p:cNvCxnSpPr>
                  <a:cxnSpLocks/>
                  <a:endCxn id="7" idx="2"/>
                </p:cNvCxnSpPr>
                <p:nvPr/>
              </p:nvCxnSpPr>
              <p:spPr>
                <a:xfrm>
                  <a:off x="2545884" y="5365925"/>
                  <a:ext cx="672738" cy="1391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grpSp>
          <p:sp>
            <p:nvSpPr>
              <p:cNvPr id="16" name="Freeform 58">
                <a:extLst>
                  <a:ext uri="{FF2B5EF4-FFF2-40B4-BE49-F238E27FC236}">
                    <a16:creationId xmlns:a16="http://schemas.microsoft.com/office/drawing/2014/main" id="{EB34D621-6FB5-4335-B67A-5E4E1BE2653D}"/>
                  </a:ext>
                </a:extLst>
              </p:cNvPr>
              <p:cNvSpPr/>
              <p:nvPr/>
            </p:nvSpPr>
            <p:spPr>
              <a:xfrm rot="16200000" flipH="1">
                <a:off x="5033500" y="5498860"/>
                <a:ext cx="372400" cy="381000"/>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58">
                <a:extLst>
                  <a:ext uri="{FF2B5EF4-FFF2-40B4-BE49-F238E27FC236}">
                    <a16:creationId xmlns:a16="http://schemas.microsoft.com/office/drawing/2014/main" id="{7C391E2A-4990-414B-9E1F-01966F10E383}"/>
                  </a:ext>
                </a:extLst>
              </p:cNvPr>
              <p:cNvSpPr/>
              <p:nvPr/>
            </p:nvSpPr>
            <p:spPr>
              <a:xfrm rot="16200000" flipH="1">
                <a:off x="4970623" y="6574259"/>
                <a:ext cx="372400" cy="381000"/>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58">
                <a:extLst>
                  <a:ext uri="{FF2B5EF4-FFF2-40B4-BE49-F238E27FC236}">
                    <a16:creationId xmlns:a16="http://schemas.microsoft.com/office/drawing/2014/main" id="{A5ADBBBF-69E0-4AF0-BDC0-57CE4FAD719D}"/>
                  </a:ext>
                </a:extLst>
              </p:cNvPr>
              <p:cNvSpPr/>
              <p:nvPr/>
            </p:nvSpPr>
            <p:spPr>
              <a:xfrm rot="16200000" flipH="1">
                <a:off x="6476401" y="6604427"/>
                <a:ext cx="372400" cy="381000"/>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58">
                <a:extLst>
                  <a:ext uri="{FF2B5EF4-FFF2-40B4-BE49-F238E27FC236}">
                    <a16:creationId xmlns:a16="http://schemas.microsoft.com/office/drawing/2014/main" id="{B2D566DB-5126-46D2-ACFC-3549797733B1}"/>
                  </a:ext>
                </a:extLst>
              </p:cNvPr>
              <p:cNvSpPr/>
              <p:nvPr/>
            </p:nvSpPr>
            <p:spPr>
              <a:xfrm rot="16200000" flipH="1">
                <a:off x="6433403" y="5551220"/>
                <a:ext cx="372400" cy="381000"/>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83611A52-A521-46FA-8FC0-772CB8D16BAF}"/>
                </a:ext>
              </a:extLst>
            </p:cNvPr>
            <p:cNvCxnSpPr>
              <a:cxnSpLocks/>
              <a:stCxn id="4" idx="6"/>
              <a:endCxn id="5" idx="2"/>
            </p:cNvCxnSpPr>
            <p:nvPr/>
          </p:nvCxnSpPr>
          <p:spPr>
            <a:xfrm>
              <a:off x="5600700" y="4991100"/>
              <a:ext cx="452301" cy="1391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3" name="Straight Arrow Connector 22">
              <a:extLst>
                <a:ext uri="{FF2B5EF4-FFF2-40B4-BE49-F238E27FC236}">
                  <a16:creationId xmlns:a16="http://schemas.microsoft.com/office/drawing/2014/main" id="{F690FF86-E4A6-4403-A675-93EF4464DED9}"/>
                </a:ext>
              </a:extLst>
            </p:cNvPr>
            <p:cNvCxnSpPr>
              <a:cxnSpLocks/>
            </p:cNvCxnSpPr>
            <p:nvPr/>
          </p:nvCxnSpPr>
          <p:spPr>
            <a:xfrm>
              <a:off x="5569261" y="6080422"/>
              <a:ext cx="452301" cy="1391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2090286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1C77-15FB-4A21-8444-27A82EFDF3A7}"/>
              </a:ext>
            </a:extLst>
          </p:cNvPr>
          <p:cNvSpPr>
            <a:spLocks noGrp="1"/>
          </p:cNvSpPr>
          <p:nvPr>
            <p:ph type="title"/>
          </p:nvPr>
        </p:nvSpPr>
        <p:spPr>
          <a:xfrm>
            <a:off x="457200" y="381965"/>
            <a:ext cx="8229600" cy="990600"/>
          </a:xfrm>
        </p:spPr>
        <p:txBody>
          <a:bodyPr/>
          <a:lstStyle/>
          <a:p>
            <a:r>
              <a:rPr lang="en-US" dirty="0"/>
              <a:t>References</a:t>
            </a:r>
          </a:p>
        </p:txBody>
      </p:sp>
      <p:sp>
        <p:nvSpPr>
          <p:cNvPr id="3" name="Content Placeholder 2">
            <a:extLst>
              <a:ext uri="{FF2B5EF4-FFF2-40B4-BE49-F238E27FC236}">
                <a16:creationId xmlns:a16="http://schemas.microsoft.com/office/drawing/2014/main" id="{4100C734-DD0B-433F-B469-7AD89AC03687}"/>
              </a:ext>
            </a:extLst>
          </p:cNvPr>
          <p:cNvSpPr>
            <a:spLocks noGrp="1"/>
          </p:cNvSpPr>
          <p:nvPr>
            <p:ph idx="1"/>
          </p:nvPr>
        </p:nvSpPr>
        <p:spPr>
          <a:xfrm>
            <a:off x="304800" y="1295401"/>
            <a:ext cx="8534400" cy="5410200"/>
          </a:xfrm>
        </p:spPr>
        <p:txBody>
          <a:bodyPr>
            <a:normAutofit/>
          </a:bodyPr>
          <a:lstStyle/>
          <a:p>
            <a:r>
              <a:rPr lang="en-US" dirty="0">
                <a:solidFill>
                  <a:srgbClr val="0070C0"/>
                </a:solidFill>
              </a:rPr>
              <a:t>Nancy Lynch. Symbolic Knowledge Structures and Intuitive Knowledge Structures. arXiv:2206.02932, 2022. </a:t>
            </a:r>
            <a:endParaRPr lang="en-US" dirty="0"/>
          </a:p>
          <a:p>
            <a:r>
              <a:rPr lang="en-US" dirty="0">
                <a:solidFill>
                  <a:srgbClr val="0070C0"/>
                </a:solidFill>
              </a:rPr>
              <a:t>Kahneman.  Thinking, Fast and Slow. 2011.</a:t>
            </a:r>
          </a:p>
          <a:p>
            <a:r>
              <a:rPr lang="en-US" dirty="0">
                <a:solidFill>
                  <a:schemeClr val="tx2">
                    <a:lumMod val="75000"/>
                  </a:schemeClr>
                </a:solidFill>
              </a:rPr>
              <a:t>Our SNN models:</a:t>
            </a:r>
          </a:p>
          <a:p>
            <a:r>
              <a:rPr lang="en-US" dirty="0">
                <a:solidFill>
                  <a:srgbClr val="0070C0"/>
                </a:solidFill>
              </a:rPr>
              <a:t>Nancy Lynch and Cameron </a:t>
            </a:r>
            <a:r>
              <a:rPr lang="en-US" dirty="0" err="1">
                <a:solidFill>
                  <a:srgbClr val="0070C0"/>
                </a:solidFill>
              </a:rPr>
              <a:t>Musco</a:t>
            </a:r>
            <a:r>
              <a:rPr lang="en-US" dirty="0">
                <a:solidFill>
                  <a:srgbClr val="0070C0"/>
                </a:solidFill>
              </a:rPr>
              <a:t>. A Basic Compositional Model for Spiking Neural Networks. </a:t>
            </a:r>
            <a:r>
              <a:rPr lang="en-US" dirty="0" err="1">
                <a:solidFill>
                  <a:srgbClr val="0070C0"/>
                </a:solidFill>
              </a:rPr>
              <a:t>arXiv</a:t>
            </a:r>
            <a:r>
              <a:rPr lang="en-US" dirty="0">
                <a:solidFill>
                  <a:srgbClr val="0070C0"/>
                </a:solidFill>
              </a:rPr>
              <a:t>: 1808.03884v3, 2022. </a:t>
            </a:r>
          </a:p>
          <a:p>
            <a:r>
              <a:rPr lang="en-US" dirty="0">
                <a:solidFill>
                  <a:srgbClr val="0070C0"/>
                </a:solidFill>
              </a:rPr>
              <a:t>Nancy Lynch, Frederik </a:t>
            </a:r>
            <a:r>
              <a:rPr lang="en-US" dirty="0" err="1">
                <a:solidFill>
                  <a:srgbClr val="0070C0"/>
                </a:solidFill>
              </a:rPr>
              <a:t>Mallmann-Trenn</a:t>
            </a:r>
            <a:r>
              <a:rPr lang="en-US" dirty="0">
                <a:solidFill>
                  <a:srgbClr val="0070C0"/>
                </a:solidFill>
              </a:rPr>
              <a:t>. Learning Hierarchically Structured Concepts. Neural Networks, 143:798-817, 2021. Also, arxiv:1909.04559v5, 2021. </a:t>
            </a:r>
          </a:p>
          <a:p>
            <a:r>
              <a:rPr lang="en-US" dirty="0">
                <a:solidFill>
                  <a:schemeClr val="tx2">
                    <a:lumMod val="75000"/>
                  </a:schemeClr>
                </a:solidFill>
              </a:rPr>
              <a:t>Language background:</a:t>
            </a:r>
          </a:p>
          <a:p>
            <a:r>
              <a:rPr lang="en-US" dirty="0">
                <a:solidFill>
                  <a:srgbClr val="0070C0"/>
                </a:solidFill>
              </a:rPr>
              <a:t>Angela </a:t>
            </a:r>
            <a:r>
              <a:rPr lang="en-US" dirty="0" err="1">
                <a:solidFill>
                  <a:srgbClr val="0070C0"/>
                </a:solidFill>
              </a:rPr>
              <a:t>Friederici</a:t>
            </a:r>
            <a:r>
              <a:rPr lang="en-US" dirty="0">
                <a:solidFill>
                  <a:srgbClr val="0070C0"/>
                </a:solidFill>
              </a:rPr>
              <a:t>.  Language in our Brain.</a:t>
            </a:r>
          </a:p>
          <a:p>
            <a:r>
              <a:rPr lang="en-US" dirty="0">
                <a:solidFill>
                  <a:srgbClr val="0070C0"/>
                </a:solidFill>
              </a:rPr>
              <a:t>Berwick and Chomsky.  Why Only Us.</a:t>
            </a:r>
          </a:p>
        </p:txBody>
      </p:sp>
    </p:spTree>
    <p:extLst>
      <p:ext uri="{BB962C8B-B14F-4D97-AF65-F5344CB8AC3E}">
        <p14:creationId xmlns:p14="http://schemas.microsoft.com/office/powerpoint/2010/main" val="1988745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257B-2E82-42BF-B63B-8E9B7691513A}"/>
              </a:ext>
            </a:extLst>
          </p:cNvPr>
          <p:cNvSpPr>
            <a:spLocks noGrp="1"/>
          </p:cNvSpPr>
          <p:nvPr>
            <p:ph type="title"/>
          </p:nvPr>
        </p:nvSpPr>
        <p:spPr>
          <a:xfrm>
            <a:off x="152400" y="339030"/>
            <a:ext cx="8763000" cy="1184969"/>
          </a:xfrm>
        </p:spPr>
        <p:txBody>
          <a:bodyPr/>
          <a:lstStyle/>
          <a:p>
            <a:r>
              <a:rPr lang="en-US" dirty="0"/>
              <a:t>4.2.  Starting and stopping the count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833A35-521D-45D6-966A-A7DFC2CC05F6}"/>
                  </a:ext>
                </a:extLst>
              </p:cNvPr>
              <p:cNvSpPr>
                <a:spLocks noGrp="1"/>
              </p:cNvSpPr>
              <p:nvPr>
                <p:ph idx="1"/>
              </p:nvPr>
            </p:nvSpPr>
            <p:spPr>
              <a:xfrm>
                <a:off x="304800" y="1524000"/>
                <a:ext cx="8534400" cy="4953000"/>
              </a:xfrm>
            </p:spPr>
            <p:txBody>
              <a:bodyPr>
                <a:normAutofit/>
              </a:bodyPr>
              <a:lstStyle/>
              <a:p>
                <a:r>
                  <a:rPr lang="en-US" dirty="0">
                    <a:solidFill>
                      <a:schemeClr val="tx2">
                        <a:lumMod val="75000"/>
                      </a:schemeClr>
                    </a:solidFill>
                  </a:rPr>
                  <a:t>Starting:  </a:t>
                </a:r>
              </a:p>
              <a:p>
                <a:pPr lvl="1"/>
                <a:r>
                  <a:rPr lang="en-US" sz="2200" dirty="0"/>
                  <a:t>Neurons for </a:t>
                </a:r>
                <a14:m>
                  <m:oMath xmlns:m="http://schemas.openxmlformats.org/officeDocument/2006/math">
                    <m:r>
                      <a:rPr lang="en-US" sz="2200" b="0" i="1" smtClean="0">
                        <a:latin typeface="Cambria Math" panose="02040503050406030204" pitchFamily="18" charset="0"/>
                      </a:rPr>
                      <m:t>1 </m:t>
                    </m:r>
                  </m:oMath>
                </a14:m>
                <a:r>
                  <a:rPr lang="en-US" sz="2200" dirty="0"/>
                  <a:t>and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𝑠</m:t>
                        </m:r>
                      </m:e>
                      <m:sub>
                        <m:r>
                          <a:rPr lang="en-US" sz="2200" b="0" i="1" smtClean="0">
                            <a:latin typeface="Cambria Math" panose="02040503050406030204" pitchFamily="18" charset="0"/>
                          </a:rPr>
                          <m:t>1</m:t>
                        </m:r>
                      </m:sub>
                    </m:sSub>
                  </m:oMath>
                </a14:m>
                <a:r>
                  <a:rPr lang="en-US" sz="2200" dirty="0"/>
                  <a:t> have no predecessors to contribute potential; use a special input neuron to get them to start firing.</a:t>
                </a:r>
              </a:p>
              <a:p>
                <a:pPr lvl="1"/>
                <a:r>
                  <a:rPr lang="en-US" sz="2200" dirty="0"/>
                  <a:t>Also trigger goal number neuron </a:t>
                </a:r>
                <a14:m>
                  <m:oMath xmlns:m="http://schemas.openxmlformats.org/officeDocument/2006/math">
                    <m:r>
                      <a:rPr lang="en-US" sz="2200" b="0" i="1" smtClean="0">
                        <a:latin typeface="Cambria Math" panose="02040503050406030204" pitchFamily="18" charset="0"/>
                      </a:rPr>
                      <m:t>𝑔</m:t>
                    </m:r>
                    <m:r>
                      <a:rPr lang="en-US" sz="2200" b="0" i="0" smtClean="0">
                        <a:latin typeface="Cambria Math" panose="02040503050406030204" pitchFamily="18" charset="0"/>
                      </a:rPr>
                      <m:t>,</m:t>
                    </m:r>
                  </m:oMath>
                </a14:m>
                <a:r>
                  <a:rPr lang="en-US" sz="2200" b="0" i="0" dirty="0">
                    <a:latin typeface="Cambria Math" panose="02040503050406030204" pitchFamily="18" charset="0"/>
                  </a:rPr>
                  <a:t> </a:t>
                </a:r>
                <a:r>
                  <a:rPr lang="en-US" sz="2200" dirty="0"/>
                  <a:t>and </a:t>
                </a:r>
                <a14:m>
                  <m:oMath xmlns:m="http://schemas.openxmlformats.org/officeDocument/2006/math">
                    <m:r>
                      <a:rPr lang="en-US" sz="2200" i="1">
                        <a:latin typeface="Cambria Math" panose="02040503050406030204" pitchFamily="18" charset="0"/>
                      </a:rPr>
                      <m:t>𝑐𝑢𝑟𝑟𝑒𝑛𝑡</m:t>
                    </m:r>
                  </m:oMath>
                </a14:m>
                <a:r>
                  <a:rPr lang="en-US" sz="2200" i="1" dirty="0">
                    <a:latin typeface="Cambria Math" panose="02040503050406030204" pitchFamily="18" charset="0"/>
                  </a:rPr>
                  <a:t>-</a:t>
                </a:r>
                <a:r>
                  <a:rPr lang="en-US" sz="2200" dirty="0"/>
                  <a:t> </a:t>
                </a:r>
                <a14:m>
                  <m:oMath xmlns:m="http://schemas.openxmlformats.org/officeDocument/2006/math">
                    <m:r>
                      <a:rPr lang="en-US" sz="2200" i="1">
                        <a:latin typeface="Cambria Math" panose="02040503050406030204" pitchFamily="18" charset="0"/>
                      </a:rPr>
                      <m:t>𝑛𝑢𝑚𝑏𝑒𝑟</m:t>
                    </m:r>
                    <m:r>
                      <a:rPr lang="en-US" sz="2200" i="1">
                        <a:latin typeface="Cambria Math" panose="02040503050406030204" pitchFamily="18" charset="0"/>
                      </a:rPr>
                      <m:t>,</m:t>
                    </m:r>
                  </m:oMath>
                </a14:m>
                <a:r>
                  <a:rPr lang="en-US" sz="2200" i="1" dirty="0">
                    <a:latin typeface="Cambria Math" panose="02040503050406030204" pitchFamily="18" charset="0"/>
                  </a:rPr>
                  <a:t>  </a:t>
                </a:r>
                <a14:m>
                  <m:oMath xmlns:m="http://schemas.openxmlformats.org/officeDocument/2006/math">
                    <m:r>
                      <a:rPr lang="en-US" sz="2200" i="1">
                        <a:latin typeface="Cambria Math" panose="02040503050406030204" pitchFamily="18" charset="0"/>
                      </a:rPr>
                      <m:t>𝑐𝑢𝑟𝑟𝑒𝑛𝑡</m:t>
                    </m:r>
                  </m:oMath>
                </a14:m>
                <a:r>
                  <a:rPr lang="en-US" sz="2200" i="1" dirty="0">
                    <a:latin typeface="Cambria Math" panose="02040503050406030204" pitchFamily="18" charset="0"/>
                  </a:rPr>
                  <a:t>-</a:t>
                </a:r>
                <a14:m>
                  <m:oMath xmlns:m="http://schemas.openxmlformats.org/officeDocument/2006/math">
                    <m:r>
                      <a:rPr lang="en-US" sz="2200" i="1">
                        <a:latin typeface="Cambria Math" panose="02040503050406030204" pitchFamily="18" charset="0"/>
                      </a:rPr>
                      <m:t>𝑠𝑦𝑚𝑏𝑜𝑙</m:t>
                    </m:r>
                    <m:r>
                      <a:rPr lang="en-US" sz="2200" b="0" i="0" smtClean="0">
                        <a:latin typeface="Cambria Math" panose="02040503050406030204" pitchFamily="18" charset="0"/>
                      </a:rPr>
                      <m:t>,</m:t>
                    </m:r>
                    <m:r>
                      <m:rPr>
                        <m:nor/>
                      </m:rPr>
                      <a:rPr lang="en-US" sz="2200" dirty="0"/>
                      <m:t>and</m:t>
                    </m:r>
                    <m:r>
                      <m:rPr>
                        <m:nor/>
                      </m:rPr>
                      <a:rPr lang="en-US" sz="2200" dirty="0"/>
                      <m:t> </m:t>
                    </m:r>
                    <m:r>
                      <a:rPr lang="en-US" sz="2200" i="1">
                        <a:latin typeface="Cambria Math" panose="02040503050406030204" pitchFamily="18" charset="0"/>
                      </a:rPr>
                      <m:t>𝑔𝑜𝑎𝑙</m:t>
                    </m:r>
                  </m:oMath>
                </a14:m>
                <a:r>
                  <a:rPr lang="en-US" sz="2200" dirty="0"/>
                  <a:t> WM neurons, to start firing.</a:t>
                </a:r>
              </a:p>
              <a:p>
                <a:pPr lvl="1"/>
                <a:endParaRPr lang="en-US" sz="2200" dirty="0"/>
              </a:p>
              <a:p>
                <a:r>
                  <a:rPr lang="en-US" dirty="0">
                    <a:solidFill>
                      <a:schemeClr val="tx2">
                        <a:lumMod val="75000"/>
                      </a:schemeClr>
                    </a:solidFill>
                  </a:rPr>
                  <a:t>Stopping:</a:t>
                </a:r>
              </a:p>
              <a:p>
                <a:pPr lvl="1"/>
                <a:r>
                  <a:rPr lang="en-US" sz="2200" dirty="0">
                    <a:solidFill>
                      <a:schemeClr val="tx1"/>
                    </a:solidFill>
                  </a:rPr>
                  <a:t>Must </a:t>
                </a:r>
                <a:r>
                  <a:rPr lang="en-US" sz="2200" dirty="0"/>
                  <a:t>detect</a:t>
                </a:r>
                <a:r>
                  <a:rPr lang="en-US" sz="2200" dirty="0">
                    <a:solidFill>
                      <a:schemeClr val="tx1"/>
                    </a:solidFill>
                  </a:rPr>
                  <a:t> when the current count has reached </a:t>
                </a:r>
                <a14:m>
                  <m:oMath xmlns:m="http://schemas.openxmlformats.org/officeDocument/2006/math">
                    <m:r>
                      <a:rPr lang="en-US" sz="2200" b="0" i="1" smtClean="0">
                        <a:solidFill>
                          <a:schemeClr val="tx1"/>
                        </a:solidFill>
                        <a:latin typeface="Cambria Math" panose="02040503050406030204" pitchFamily="18" charset="0"/>
                      </a:rPr>
                      <m:t>𝑔</m:t>
                    </m:r>
                  </m:oMath>
                </a14:m>
                <a:r>
                  <a:rPr lang="en-US" sz="2200" dirty="0">
                    <a:solidFill>
                      <a:schemeClr val="tx1"/>
                    </a:solidFill>
                  </a:rPr>
                  <a:t>, i.e., when the </a:t>
                </a:r>
                <a14:m>
                  <m:oMath xmlns:m="http://schemas.openxmlformats.org/officeDocument/2006/math">
                    <m:r>
                      <a:rPr lang="en-US" sz="2200" i="1">
                        <a:latin typeface="Cambria Math" panose="02040503050406030204" pitchFamily="18" charset="0"/>
                      </a:rPr>
                      <m:t>𝑐𝑢𝑟𝑟𝑒𝑛𝑡</m:t>
                    </m:r>
                  </m:oMath>
                </a14:m>
                <a:r>
                  <a:rPr lang="en-US" sz="2200" i="1" dirty="0">
                    <a:latin typeface="Cambria Math" panose="02040503050406030204" pitchFamily="18" charset="0"/>
                  </a:rPr>
                  <a:t>-</a:t>
                </a:r>
                <a:r>
                  <a:rPr lang="en-US" sz="2200" dirty="0"/>
                  <a:t> </a:t>
                </a:r>
                <a14:m>
                  <m:oMath xmlns:m="http://schemas.openxmlformats.org/officeDocument/2006/math">
                    <m:r>
                      <a:rPr lang="en-US" sz="2200" i="1">
                        <a:latin typeface="Cambria Math" panose="02040503050406030204" pitchFamily="18" charset="0"/>
                      </a:rPr>
                      <m:t>𝑛𝑢𝑚𝑏𝑒𝑟</m:t>
                    </m:r>
                  </m:oMath>
                </a14:m>
                <a:r>
                  <a:rPr lang="en-US" sz="2200" dirty="0">
                    <a:solidFill>
                      <a:schemeClr val="tx1"/>
                    </a:solidFill>
                  </a:rPr>
                  <a:t> and </a:t>
                </a:r>
                <a14:m>
                  <m:oMath xmlns:m="http://schemas.openxmlformats.org/officeDocument/2006/math">
                    <m:r>
                      <a:rPr lang="en-US" sz="2200" i="1">
                        <a:latin typeface="Cambria Math" panose="02040503050406030204" pitchFamily="18" charset="0"/>
                      </a:rPr>
                      <m:t>𝑔𝑜𝑎𝑙</m:t>
                    </m:r>
                  </m:oMath>
                </a14:m>
                <a:r>
                  <a:rPr lang="en-US" sz="2200" dirty="0">
                    <a:solidFill>
                      <a:schemeClr val="tx1"/>
                    </a:solidFill>
                  </a:rPr>
                  <a:t> WM neurons are bound to the same number neuron.</a:t>
                </a:r>
              </a:p>
              <a:p>
                <a:pPr lvl="1"/>
                <a:r>
                  <a:rPr lang="en-US" sz="2200" dirty="0"/>
                  <a:t>Depends on mechanism for managing concurrent bindings.</a:t>
                </a:r>
                <a:endParaRPr lang="en-US" sz="2200" dirty="0">
                  <a:solidFill>
                    <a:schemeClr val="tx1"/>
                  </a:solidFill>
                </a:endParaRPr>
              </a:p>
              <a:p>
                <a:endParaRPr lang="en-US" dirty="0"/>
              </a:p>
            </p:txBody>
          </p:sp>
        </mc:Choice>
        <mc:Fallback xmlns="">
          <p:sp>
            <p:nvSpPr>
              <p:cNvPr id="3" name="Content Placeholder 2">
                <a:extLst>
                  <a:ext uri="{FF2B5EF4-FFF2-40B4-BE49-F238E27FC236}">
                    <a16:creationId xmlns:a16="http://schemas.microsoft.com/office/drawing/2014/main" id="{E6833A35-521D-45D6-966A-A7DFC2CC05F6}"/>
                  </a:ext>
                </a:extLst>
              </p:cNvPr>
              <p:cNvSpPr>
                <a:spLocks noGrp="1" noRot="1" noChangeAspect="1" noMove="1" noResize="1" noEditPoints="1" noAdjustHandles="1" noChangeArrowheads="1" noChangeShapeType="1" noTextEdit="1"/>
              </p:cNvSpPr>
              <p:nvPr>
                <p:ph idx="1"/>
              </p:nvPr>
            </p:nvSpPr>
            <p:spPr>
              <a:xfrm>
                <a:off x="304800" y="1524000"/>
                <a:ext cx="8534400" cy="4953000"/>
              </a:xfrm>
              <a:blipFill>
                <a:blip r:embed="rId3"/>
                <a:stretch>
                  <a:fillRect l="-643" t="-861"/>
                </a:stretch>
              </a:blipFill>
            </p:spPr>
            <p:txBody>
              <a:bodyPr/>
              <a:lstStyle/>
              <a:p>
                <a:r>
                  <a:rPr lang="en-US">
                    <a:noFill/>
                  </a:rPr>
                  <a:t> </a:t>
                </a:r>
              </a:p>
            </p:txBody>
          </p:sp>
        </mc:Fallback>
      </mc:AlternateContent>
    </p:spTree>
    <p:extLst>
      <p:ext uri="{BB962C8B-B14F-4D97-AF65-F5344CB8AC3E}">
        <p14:creationId xmlns:p14="http://schemas.microsoft.com/office/powerpoint/2010/main" val="2107002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A950-65C3-47A5-A5FE-B133FC33239D}"/>
              </a:ext>
            </a:extLst>
          </p:cNvPr>
          <p:cNvSpPr>
            <a:spLocks noGrp="1"/>
          </p:cNvSpPr>
          <p:nvPr>
            <p:ph type="title"/>
          </p:nvPr>
        </p:nvSpPr>
        <p:spPr/>
        <p:txBody>
          <a:bodyPr/>
          <a:lstStyle/>
          <a:p>
            <a:r>
              <a:rPr lang="en-US" dirty="0"/>
              <a:t>4.3.  Answering the queries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0FC25C5-66F5-4759-874A-7479EE2FA283}"/>
                  </a:ext>
                </a:extLst>
              </p:cNvPr>
              <p:cNvSpPr>
                <a:spLocks noGrp="1"/>
              </p:cNvSpPr>
              <p:nvPr>
                <p:ph idx="1"/>
              </p:nvPr>
            </p:nvSpPr>
            <p:spPr/>
            <p:txBody>
              <a:bodyPr/>
              <a:lstStyle/>
              <a:p>
                <a:r>
                  <a:rPr lang="en-US" dirty="0"/>
                  <a:t>Putting the pieces together…</a:t>
                </a:r>
              </a:p>
              <a:p>
                <a:r>
                  <a:rPr lang="en-US" dirty="0">
                    <a:solidFill>
                      <a:schemeClr val="tx2">
                        <a:lumMod val="75000"/>
                      </a:schemeClr>
                    </a:solidFill>
                  </a:rPr>
                  <a:t>Query 1:  </a:t>
                </a:r>
                <a:r>
                  <a:rPr lang="en-US" dirty="0"/>
                  <a:t>Advance through the number and symbol sequences in parallel, until the equality mechanism detects that </a:t>
                </a:r>
                <a14:m>
                  <m:oMath xmlns:m="http://schemas.openxmlformats.org/officeDocument/2006/math">
                    <m:r>
                      <a:rPr lang="en-US" i="1" dirty="0" smtClean="0">
                        <a:latin typeface="Cambria Math" panose="02040503050406030204" pitchFamily="18" charset="0"/>
                      </a:rPr>
                      <m:t>𝑐𝑢𝑟𝑟𝑒𝑛𝑡</m:t>
                    </m:r>
                    <m:r>
                      <a:rPr lang="en-US" i="1" dirty="0" smtClean="0">
                        <a:latin typeface="Cambria Math" panose="02040503050406030204" pitchFamily="18" charset="0"/>
                      </a:rPr>
                      <m:t> </m:t>
                    </m:r>
                    <m:r>
                      <a:rPr lang="en-US" i="1" dirty="0" smtClean="0">
                        <a:latin typeface="Cambria Math" panose="02040503050406030204" pitchFamily="18" charset="0"/>
                      </a:rPr>
                      <m:t>𝑛𝑢𝑚𝑏𝑒𝑟</m:t>
                    </m:r>
                    <m:r>
                      <a:rPr lang="en-US" i="1" dirty="0" smtClean="0">
                        <a:latin typeface="Cambria Math" panose="02040503050406030204" pitchFamily="18" charset="0"/>
                      </a:rPr>
                      <m:t> = </m:t>
                    </m:r>
                    <m:r>
                      <a:rPr lang="en-US" i="1" dirty="0" smtClean="0">
                        <a:latin typeface="Cambria Math" panose="02040503050406030204" pitchFamily="18" charset="0"/>
                      </a:rPr>
                      <m:t>𝑔𝑜𝑎𝑙</m:t>
                    </m:r>
                    <m:r>
                      <a:rPr lang="en-US" i="1" dirty="0" smtClean="0">
                        <a:latin typeface="Cambria Math" panose="02040503050406030204" pitchFamily="18" charset="0"/>
                      </a:rPr>
                      <m:t>.</m:t>
                    </m:r>
                  </m:oMath>
                </a14:m>
                <a:endParaRPr lang="en-US" dirty="0"/>
              </a:p>
              <a:p>
                <a:r>
                  <a:rPr lang="en-US" dirty="0"/>
                  <a:t>Then activity shifts to IKS, based on potential from the current symbol neuron in the SKS plus a general excitatory input.</a:t>
                </a:r>
              </a:p>
              <a:p>
                <a:r>
                  <a:rPr lang="en-US" dirty="0"/>
                  <a:t>Starts cascade of firings in IKS, leading to output.</a:t>
                </a:r>
              </a:p>
              <a:p>
                <a:r>
                  <a:rPr lang="en-US" dirty="0">
                    <a:solidFill>
                      <a:schemeClr val="tx2">
                        <a:lumMod val="75000"/>
                      </a:schemeClr>
                    </a:solidFill>
                  </a:rPr>
                  <a:t>Query 2:</a:t>
                </a:r>
                <a:r>
                  <a:rPr lang="en-US" dirty="0"/>
                  <a:t>  Similar.</a:t>
                </a:r>
              </a:p>
            </p:txBody>
          </p:sp>
        </mc:Choice>
        <mc:Fallback xmlns="">
          <p:sp>
            <p:nvSpPr>
              <p:cNvPr id="3" name="Content Placeholder 2">
                <a:extLst>
                  <a:ext uri="{FF2B5EF4-FFF2-40B4-BE49-F238E27FC236}">
                    <a16:creationId xmlns:a16="http://schemas.microsoft.com/office/drawing/2014/main" id="{90FC25C5-66F5-4759-874A-7479EE2FA283}"/>
                  </a:ext>
                </a:extLst>
              </p:cNvPr>
              <p:cNvSpPr>
                <a:spLocks noGrp="1" noRot="1" noChangeAspect="1" noMove="1" noResize="1" noEditPoints="1" noAdjustHandles="1" noChangeArrowheads="1" noChangeShapeType="1" noTextEdit="1"/>
              </p:cNvSpPr>
              <p:nvPr>
                <p:ph idx="1"/>
              </p:nvPr>
            </p:nvSpPr>
            <p:spPr>
              <a:blipFill>
                <a:blip r:embed="rId3"/>
                <a:stretch>
                  <a:fillRect l="-667" t="-875"/>
                </a:stretch>
              </a:blipFill>
            </p:spPr>
            <p:txBody>
              <a:bodyPr/>
              <a:lstStyle/>
              <a:p>
                <a:r>
                  <a:rPr lang="en-US">
                    <a:noFill/>
                  </a:rPr>
                  <a:t> </a:t>
                </a:r>
              </a:p>
            </p:txBody>
          </p:sp>
        </mc:Fallback>
      </mc:AlternateContent>
    </p:spTree>
    <p:extLst>
      <p:ext uri="{BB962C8B-B14F-4D97-AF65-F5344CB8AC3E}">
        <p14:creationId xmlns:p14="http://schemas.microsoft.com/office/powerpoint/2010/main" val="18903988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5.  Example 2:  Simple Parse Trees</a:t>
            </a:r>
          </a:p>
        </p:txBody>
      </p:sp>
      <p:sp>
        <p:nvSpPr>
          <p:cNvPr id="3" name="Content Placeholder 2"/>
          <p:cNvSpPr>
            <a:spLocks noGrp="1"/>
          </p:cNvSpPr>
          <p:nvPr>
            <p:ph idx="1"/>
          </p:nvPr>
        </p:nvSpPr>
        <p:spPr>
          <a:xfrm>
            <a:off x="316523" y="1218498"/>
            <a:ext cx="8534400" cy="5334702"/>
          </a:xfrm>
        </p:spPr>
        <p:txBody>
          <a:bodyPr>
            <a:normAutofit/>
          </a:bodyPr>
          <a:lstStyle/>
          <a:p>
            <a:r>
              <a:rPr lang="en-US" dirty="0">
                <a:solidFill>
                  <a:schemeClr val="tx2">
                    <a:lumMod val="75000"/>
                  </a:schemeClr>
                </a:solidFill>
              </a:rPr>
              <a:t>SKS:  </a:t>
            </a:r>
            <a:r>
              <a:rPr lang="en-US" dirty="0"/>
              <a:t>A small, simple parse tree, with unordered children.</a:t>
            </a:r>
          </a:p>
          <a:p>
            <a:r>
              <a:rPr lang="en-US" dirty="0"/>
              <a:t>Parse tree is not memorized in the SKS ahead of time---words arrive linearly and tree gets constructed.</a:t>
            </a:r>
          </a:p>
          <a:p>
            <a:r>
              <a:rPr lang="en-US" dirty="0">
                <a:solidFill>
                  <a:schemeClr val="tx2">
                    <a:lumMod val="75000"/>
                  </a:schemeClr>
                </a:solidFill>
              </a:rPr>
              <a:t>Conjecture:  </a:t>
            </a:r>
            <a:r>
              <a:rPr lang="en-US" dirty="0"/>
              <a:t>Structure of simple sentences, like (subject, predicate, object), is built-in ahead of time (evolution? learning?);  what remains is identifying which built-in structure to use, and filling in the terminals. </a:t>
            </a:r>
          </a:p>
        </p:txBody>
      </p:sp>
      <p:sp>
        <p:nvSpPr>
          <p:cNvPr id="5" name="Content Placeholder 2">
            <a:extLst>
              <a:ext uri="{FF2B5EF4-FFF2-40B4-BE49-F238E27FC236}">
                <a16:creationId xmlns:a16="http://schemas.microsoft.com/office/drawing/2014/main" id="{0FC6BE33-4A55-4A38-BFA2-F25EC700F0F3}"/>
              </a:ext>
            </a:extLst>
          </p:cNvPr>
          <p:cNvSpPr txBox="1">
            <a:spLocks/>
          </p:cNvSpPr>
          <p:nvPr/>
        </p:nvSpPr>
        <p:spPr>
          <a:xfrm>
            <a:off x="304800" y="4419600"/>
            <a:ext cx="4800600" cy="2209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endParaRPr lang="en-US" sz="2400" dirty="0"/>
          </a:p>
        </p:txBody>
      </p:sp>
      <p:grpSp>
        <p:nvGrpSpPr>
          <p:cNvPr id="6" name="Group 5">
            <a:extLst>
              <a:ext uri="{FF2B5EF4-FFF2-40B4-BE49-F238E27FC236}">
                <a16:creationId xmlns:a16="http://schemas.microsoft.com/office/drawing/2014/main" id="{81C34F6E-EB88-472E-BD13-C7FCDFBFAD31}"/>
              </a:ext>
            </a:extLst>
          </p:cNvPr>
          <p:cNvGrpSpPr/>
          <p:nvPr/>
        </p:nvGrpSpPr>
        <p:grpSpPr>
          <a:xfrm>
            <a:off x="3742202" y="3962400"/>
            <a:ext cx="5076204" cy="2789624"/>
            <a:chOff x="1776704" y="2559289"/>
            <a:chExt cx="5995696" cy="3566020"/>
          </a:xfrm>
        </p:grpSpPr>
        <p:grpSp>
          <p:nvGrpSpPr>
            <p:cNvPr id="7" name="Group 6">
              <a:extLst>
                <a:ext uri="{FF2B5EF4-FFF2-40B4-BE49-F238E27FC236}">
                  <a16:creationId xmlns:a16="http://schemas.microsoft.com/office/drawing/2014/main" id="{ADDF6D59-2976-45DA-8D79-F2B14F2819BD}"/>
                </a:ext>
              </a:extLst>
            </p:cNvPr>
            <p:cNvGrpSpPr/>
            <p:nvPr/>
          </p:nvGrpSpPr>
          <p:grpSpPr>
            <a:xfrm>
              <a:off x="1776704" y="3071445"/>
              <a:ext cx="5995696" cy="1311522"/>
              <a:chOff x="1776704" y="3071445"/>
              <a:chExt cx="5995696" cy="1311522"/>
            </a:xfrm>
          </p:grpSpPr>
          <p:sp>
            <p:nvSpPr>
              <p:cNvPr id="49" name="Oval 48">
                <a:extLst>
                  <a:ext uri="{FF2B5EF4-FFF2-40B4-BE49-F238E27FC236}">
                    <a16:creationId xmlns:a16="http://schemas.microsoft.com/office/drawing/2014/main" id="{4C3C3E37-A0BC-41A2-809A-A28861948DDD}"/>
                  </a:ext>
                </a:extLst>
              </p:cNvPr>
              <p:cNvSpPr/>
              <p:nvPr/>
            </p:nvSpPr>
            <p:spPr>
              <a:xfrm>
                <a:off x="38100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SKS</a:t>
                </a:r>
              </a:p>
            </p:txBody>
          </p:sp>
          <p:sp>
            <p:nvSpPr>
              <p:cNvPr id="50" name="Oval 49">
                <a:extLst>
                  <a:ext uri="{FF2B5EF4-FFF2-40B4-BE49-F238E27FC236}">
                    <a16:creationId xmlns:a16="http://schemas.microsoft.com/office/drawing/2014/main" id="{F19F64E4-014C-4C0F-A82C-49DFFA28EF34}"/>
                  </a:ext>
                </a:extLst>
              </p:cNvPr>
              <p:cNvSpPr/>
              <p:nvPr/>
            </p:nvSpPr>
            <p:spPr>
              <a:xfrm>
                <a:off x="62484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IKS</a:t>
                </a:r>
              </a:p>
            </p:txBody>
          </p:sp>
          <p:sp>
            <p:nvSpPr>
              <p:cNvPr id="51" name="Oval 50">
                <a:extLst>
                  <a:ext uri="{FF2B5EF4-FFF2-40B4-BE49-F238E27FC236}">
                    <a16:creationId xmlns:a16="http://schemas.microsoft.com/office/drawing/2014/main" id="{465F626F-8C7C-4A72-B8AD-FFACA478E2FE}"/>
                  </a:ext>
                </a:extLst>
              </p:cNvPr>
              <p:cNvSpPr/>
              <p:nvPr/>
            </p:nvSpPr>
            <p:spPr>
              <a:xfrm>
                <a:off x="1776704" y="3087567"/>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Lex</a:t>
                </a:r>
              </a:p>
            </p:txBody>
          </p:sp>
          <p:cxnSp>
            <p:nvCxnSpPr>
              <p:cNvPr id="52" name="Straight Connector 51">
                <a:extLst>
                  <a:ext uri="{FF2B5EF4-FFF2-40B4-BE49-F238E27FC236}">
                    <a16:creationId xmlns:a16="http://schemas.microsoft.com/office/drawing/2014/main" id="{0240B57A-173A-4D18-A7FF-A0277C7956F4}"/>
                  </a:ext>
                </a:extLst>
              </p:cNvPr>
              <p:cNvCxnSpPr>
                <a:cxnSpLocks/>
                <a:stCxn id="51" idx="6"/>
                <a:endCxn id="49" idx="2"/>
              </p:cNvCxnSpPr>
              <p:nvPr/>
            </p:nvCxnSpPr>
            <p:spPr>
              <a:xfrm flipV="1">
                <a:off x="3300704" y="3719146"/>
                <a:ext cx="509296" cy="16122"/>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a:extLst>
                  <a:ext uri="{FF2B5EF4-FFF2-40B4-BE49-F238E27FC236}">
                    <a16:creationId xmlns:a16="http://schemas.microsoft.com/office/drawing/2014/main" id="{DDFB9FEF-0285-4039-A481-E728B7653CD8}"/>
                  </a:ext>
                </a:extLst>
              </p:cNvPr>
              <p:cNvCxnSpPr>
                <a:cxnSpLocks/>
              </p:cNvCxnSpPr>
              <p:nvPr/>
            </p:nvCxnSpPr>
            <p:spPr>
              <a:xfrm>
                <a:off x="5334000" y="3719145"/>
                <a:ext cx="914400" cy="0"/>
              </a:xfrm>
              <a:prstGeom prst="line">
                <a:avLst/>
              </a:prstGeom>
            </p:spPr>
            <p:style>
              <a:lnRef idx="2">
                <a:schemeClr val="dk1"/>
              </a:lnRef>
              <a:fillRef idx="0">
                <a:schemeClr val="dk1"/>
              </a:fillRef>
              <a:effectRef idx="1">
                <a:schemeClr val="dk1"/>
              </a:effectRef>
              <a:fontRef idx="minor">
                <a:schemeClr val="tx1"/>
              </a:fontRef>
            </p:style>
          </p:cxnSp>
        </p:grpSp>
        <p:grpSp>
          <p:nvGrpSpPr>
            <p:cNvPr id="8" name="Group 7">
              <a:extLst>
                <a:ext uri="{FF2B5EF4-FFF2-40B4-BE49-F238E27FC236}">
                  <a16:creationId xmlns:a16="http://schemas.microsoft.com/office/drawing/2014/main" id="{89BBA2D1-DF9B-4A08-B4F0-97EEBF907292}"/>
                </a:ext>
              </a:extLst>
            </p:cNvPr>
            <p:cNvGrpSpPr/>
            <p:nvPr/>
          </p:nvGrpSpPr>
          <p:grpSpPr>
            <a:xfrm>
              <a:off x="3956538" y="4177138"/>
              <a:ext cx="1518138" cy="794910"/>
              <a:chOff x="3956538" y="4177138"/>
              <a:chExt cx="1518138" cy="794910"/>
            </a:xfrm>
          </p:grpSpPr>
          <p:grpSp>
            <p:nvGrpSpPr>
              <p:cNvPr id="41" name="Group 40">
                <a:extLst>
                  <a:ext uri="{FF2B5EF4-FFF2-40B4-BE49-F238E27FC236}">
                    <a16:creationId xmlns:a16="http://schemas.microsoft.com/office/drawing/2014/main" id="{3D7DFE81-352B-43E6-AED2-3E474BA7B37D}"/>
                  </a:ext>
                </a:extLst>
              </p:cNvPr>
              <p:cNvGrpSpPr/>
              <p:nvPr/>
            </p:nvGrpSpPr>
            <p:grpSpPr>
              <a:xfrm>
                <a:off x="3956538" y="4655523"/>
                <a:ext cx="1518138" cy="316525"/>
                <a:chOff x="3815862" y="5246074"/>
                <a:chExt cx="1518138" cy="316525"/>
              </a:xfrm>
            </p:grpSpPr>
            <p:sp>
              <p:nvSpPr>
                <p:cNvPr id="46" name="Oval 45">
                  <a:extLst>
                    <a:ext uri="{FF2B5EF4-FFF2-40B4-BE49-F238E27FC236}">
                      <a16:creationId xmlns:a16="http://schemas.microsoft.com/office/drawing/2014/main" id="{9E2ED26F-35C1-43AF-813E-2BA914962A56}"/>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0A662A0-2777-4340-85E3-C6528D5AF034}"/>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8C0FD33-BAF7-4965-B9F9-FC34E637393A}"/>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8CA0E7D6-DB1B-4412-8854-F7E7913A5095}"/>
                  </a:ext>
                </a:extLst>
              </p:cNvPr>
              <p:cNvGrpSpPr/>
              <p:nvPr/>
            </p:nvGrpSpPr>
            <p:grpSpPr>
              <a:xfrm>
                <a:off x="4094284" y="4177138"/>
                <a:ext cx="1239717" cy="503302"/>
                <a:chOff x="4094284" y="4177138"/>
                <a:chExt cx="1239717" cy="503302"/>
              </a:xfrm>
            </p:grpSpPr>
            <p:cxnSp>
              <p:nvCxnSpPr>
                <p:cNvPr id="43" name="Straight Arrow Connector 42">
                  <a:extLst>
                    <a:ext uri="{FF2B5EF4-FFF2-40B4-BE49-F238E27FC236}">
                      <a16:creationId xmlns:a16="http://schemas.microsoft.com/office/drawing/2014/main" id="{78681162-6389-4FC6-A6CC-E856E8756DDB}"/>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4B77AC3C-4899-412D-A4CC-757EBC640D99}"/>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E1240781-6D80-4901-B4F5-DDBD17BF693B}"/>
                    </a:ext>
                  </a:extLst>
                </p:cNvPr>
                <p:cNvCxnSpPr>
                  <a:cxnSpLocks/>
                  <a:endCxn id="49" idx="5"/>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9" name="Group 8">
              <a:extLst>
                <a:ext uri="{FF2B5EF4-FFF2-40B4-BE49-F238E27FC236}">
                  <a16:creationId xmlns:a16="http://schemas.microsoft.com/office/drawing/2014/main" id="{C6842F53-724E-4438-A736-9C28BFC106DF}"/>
                </a:ext>
              </a:extLst>
            </p:cNvPr>
            <p:cNvGrpSpPr/>
            <p:nvPr/>
          </p:nvGrpSpPr>
          <p:grpSpPr>
            <a:xfrm>
              <a:off x="6248400" y="4199852"/>
              <a:ext cx="1518138" cy="772196"/>
              <a:chOff x="6248400" y="4199852"/>
              <a:chExt cx="1518138" cy="772196"/>
            </a:xfrm>
          </p:grpSpPr>
          <p:grpSp>
            <p:nvGrpSpPr>
              <p:cNvPr id="33" name="Group 32">
                <a:extLst>
                  <a:ext uri="{FF2B5EF4-FFF2-40B4-BE49-F238E27FC236}">
                    <a16:creationId xmlns:a16="http://schemas.microsoft.com/office/drawing/2014/main" id="{B0125E42-E421-4EEB-8914-24FB18D25A7F}"/>
                  </a:ext>
                </a:extLst>
              </p:cNvPr>
              <p:cNvGrpSpPr/>
              <p:nvPr/>
            </p:nvGrpSpPr>
            <p:grpSpPr>
              <a:xfrm>
                <a:off x="6248400" y="4655523"/>
                <a:ext cx="1518138" cy="316525"/>
                <a:chOff x="3815862" y="5246074"/>
                <a:chExt cx="1518138" cy="316525"/>
              </a:xfrm>
            </p:grpSpPr>
            <p:sp>
              <p:nvSpPr>
                <p:cNvPr id="38" name="Oval 37">
                  <a:extLst>
                    <a:ext uri="{FF2B5EF4-FFF2-40B4-BE49-F238E27FC236}">
                      <a16:creationId xmlns:a16="http://schemas.microsoft.com/office/drawing/2014/main" id="{ED6A8965-A652-4D6D-B050-1E5B57F3044B}"/>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00377B7-529A-492B-B59A-5C7319CC42A3}"/>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659B54C-D9FD-4386-97B4-52911F7E68A2}"/>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214B3CB0-01B2-4B5C-B404-C7ECCE84B04F}"/>
                  </a:ext>
                </a:extLst>
              </p:cNvPr>
              <p:cNvGrpSpPr/>
              <p:nvPr/>
            </p:nvGrpSpPr>
            <p:grpSpPr>
              <a:xfrm>
                <a:off x="6421314" y="4199852"/>
                <a:ext cx="1239717" cy="503302"/>
                <a:chOff x="4094284" y="4177138"/>
                <a:chExt cx="1239717" cy="503302"/>
              </a:xfrm>
            </p:grpSpPr>
            <p:cxnSp>
              <p:nvCxnSpPr>
                <p:cNvPr id="35" name="Straight Arrow Connector 34">
                  <a:extLst>
                    <a:ext uri="{FF2B5EF4-FFF2-40B4-BE49-F238E27FC236}">
                      <a16:creationId xmlns:a16="http://schemas.microsoft.com/office/drawing/2014/main" id="{D56318A3-4D21-4005-B8C8-510F1AD7E5E6}"/>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F70B3E8B-46C0-42C6-BAC4-086298FF5A02}"/>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64F87072-460B-43F3-B014-EBA90CCE16EC}"/>
                    </a:ext>
                  </a:extLst>
                </p:cNvPr>
                <p:cNvCxnSpPr>
                  <a:cxnSpLocks/>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10" name="Group 9">
              <a:extLst>
                <a:ext uri="{FF2B5EF4-FFF2-40B4-BE49-F238E27FC236}">
                  <a16:creationId xmlns:a16="http://schemas.microsoft.com/office/drawing/2014/main" id="{A4FF8E07-94FB-4A89-9E59-6546082C69C0}"/>
                </a:ext>
              </a:extLst>
            </p:cNvPr>
            <p:cNvGrpSpPr/>
            <p:nvPr/>
          </p:nvGrpSpPr>
          <p:grpSpPr>
            <a:xfrm>
              <a:off x="3953607" y="2570280"/>
              <a:ext cx="1518138" cy="597147"/>
              <a:chOff x="3953607" y="2570280"/>
              <a:chExt cx="1518138" cy="597147"/>
            </a:xfrm>
          </p:grpSpPr>
          <p:grpSp>
            <p:nvGrpSpPr>
              <p:cNvPr id="25" name="Group 24">
                <a:extLst>
                  <a:ext uri="{FF2B5EF4-FFF2-40B4-BE49-F238E27FC236}">
                    <a16:creationId xmlns:a16="http://schemas.microsoft.com/office/drawing/2014/main" id="{4B7B66A1-4AC1-4213-8377-47530521814C}"/>
                  </a:ext>
                </a:extLst>
              </p:cNvPr>
              <p:cNvGrpSpPr/>
              <p:nvPr/>
            </p:nvGrpSpPr>
            <p:grpSpPr>
              <a:xfrm>
                <a:off x="3953607" y="2570280"/>
                <a:ext cx="1518138" cy="316525"/>
                <a:chOff x="3815862" y="5246074"/>
                <a:chExt cx="1518138" cy="316525"/>
              </a:xfrm>
            </p:grpSpPr>
            <p:sp>
              <p:nvSpPr>
                <p:cNvPr id="30" name="Oval 29">
                  <a:extLst>
                    <a:ext uri="{FF2B5EF4-FFF2-40B4-BE49-F238E27FC236}">
                      <a16:creationId xmlns:a16="http://schemas.microsoft.com/office/drawing/2014/main" id="{A9A510C1-EE69-4EF4-B5D5-3BACE048653D}"/>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A857EF2-86D1-4DEF-A699-7018E5788613}"/>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1DD644D-5484-4401-BB36-AFDD000D16DD}"/>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A58390AA-5416-481F-A6CF-744157FEF010}"/>
                  </a:ext>
                </a:extLst>
              </p:cNvPr>
              <p:cNvGrpSpPr/>
              <p:nvPr/>
            </p:nvGrpSpPr>
            <p:grpSpPr>
              <a:xfrm>
                <a:off x="4106007" y="2830444"/>
                <a:ext cx="1105575" cy="336983"/>
                <a:chOff x="4106007" y="2830444"/>
                <a:chExt cx="1105575" cy="336983"/>
              </a:xfrm>
            </p:grpSpPr>
            <p:cxnSp>
              <p:nvCxnSpPr>
                <p:cNvPr id="27" name="Straight Arrow Connector 26">
                  <a:extLst>
                    <a:ext uri="{FF2B5EF4-FFF2-40B4-BE49-F238E27FC236}">
                      <a16:creationId xmlns:a16="http://schemas.microsoft.com/office/drawing/2014/main" id="{E693D6E1-165B-4878-A232-36CDB1C09A99}"/>
                    </a:ext>
                  </a:extLst>
                </p:cNvPr>
                <p:cNvCxnSpPr>
                  <a:cxnSpLocks/>
                  <a:endCxn id="30" idx="4"/>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251E24CF-C030-4037-AABD-674815DA4D6A}"/>
                    </a:ext>
                  </a:extLst>
                </p:cNvPr>
                <p:cNvCxnSpPr>
                  <a:cxnSpLocks/>
                  <a:endCxn id="31" idx="4"/>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2C8F7250-7467-4B91-8F6D-4283A0F6B728}"/>
                    </a:ext>
                  </a:extLst>
                </p:cNvPr>
                <p:cNvCxnSpPr>
                  <a:cxnSpLocks/>
                  <a:endCxn id="32" idx="3"/>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11" name="Group 10">
              <a:extLst>
                <a:ext uri="{FF2B5EF4-FFF2-40B4-BE49-F238E27FC236}">
                  <a16:creationId xmlns:a16="http://schemas.microsoft.com/office/drawing/2014/main" id="{18AA6F28-A08B-4561-AAFB-42EABD6D2A9F}"/>
                </a:ext>
              </a:extLst>
            </p:cNvPr>
            <p:cNvGrpSpPr/>
            <p:nvPr/>
          </p:nvGrpSpPr>
          <p:grpSpPr>
            <a:xfrm>
              <a:off x="6248400" y="2559289"/>
              <a:ext cx="1518138" cy="600786"/>
              <a:chOff x="6248400" y="2559289"/>
              <a:chExt cx="1518138" cy="600786"/>
            </a:xfrm>
          </p:grpSpPr>
          <p:grpSp>
            <p:nvGrpSpPr>
              <p:cNvPr id="17" name="Group 16">
                <a:extLst>
                  <a:ext uri="{FF2B5EF4-FFF2-40B4-BE49-F238E27FC236}">
                    <a16:creationId xmlns:a16="http://schemas.microsoft.com/office/drawing/2014/main" id="{79DDA4E9-9A72-4A5E-BDF1-16392662D137}"/>
                  </a:ext>
                </a:extLst>
              </p:cNvPr>
              <p:cNvGrpSpPr/>
              <p:nvPr/>
            </p:nvGrpSpPr>
            <p:grpSpPr>
              <a:xfrm>
                <a:off x="6248400" y="2559289"/>
                <a:ext cx="1518138" cy="316525"/>
                <a:chOff x="3815862" y="5246074"/>
                <a:chExt cx="1518138" cy="316525"/>
              </a:xfrm>
            </p:grpSpPr>
            <p:sp>
              <p:nvSpPr>
                <p:cNvPr id="22" name="Oval 21">
                  <a:extLst>
                    <a:ext uri="{FF2B5EF4-FFF2-40B4-BE49-F238E27FC236}">
                      <a16:creationId xmlns:a16="http://schemas.microsoft.com/office/drawing/2014/main" id="{AC005039-187E-4BA7-ACCE-2A9E6CFF374D}"/>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8044995-6768-48C1-A800-AEBAFC95D28C}"/>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135AF37-FED8-450C-8929-B906678FCB95}"/>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BBC4DA46-E618-4672-8886-EF430348A875}"/>
                  </a:ext>
                </a:extLst>
              </p:cNvPr>
              <p:cNvGrpSpPr/>
              <p:nvPr/>
            </p:nvGrpSpPr>
            <p:grpSpPr>
              <a:xfrm>
                <a:off x="6451750" y="2823092"/>
                <a:ext cx="1105575" cy="336983"/>
                <a:chOff x="4106007" y="2830444"/>
                <a:chExt cx="1105575" cy="336983"/>
              </a:xfrm>
            </p:grpSpPr>
            <p:cxnSp>
              <p:nvCxnSpPr>
                <p:cNvPr id="19" name="Straight Arrow Connector 18">
                  <a:extLst>
                    <a:ext uri="{FF2B5EF4-FFF2-40B4-BE49-F238E27FC236}">
                      <a16:creationId xmlns:a16="http://schemas.microsoft.com/office/drawing/2014/main" id="{C2952AB3-28F7-4EB3-8FF1-CC1E694926AD}"/>
                    </a:ext>
                  </a:extLst>
                </p:cNvPr>
                <p:cNvCxnSpPr>
                  <a:cxnSpLocks/>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DB32CD7F-6FFC-441B-867E-B2D45E67BC6F}"/>
                    </a:ext>
                  </a:extLst>
                </p:cNvPr>
                <p:cNvCxnSpPr>
                  <a:cxnSpLocks/>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725F34F2-C29A-47ED-BBCF-9B6A92EBEAE5}"/>
                    </a:ext>
                  </a:extLst>
                </p:cNvPr>
                <p:cNvCxnSpPr>
                  <a:cxnSpLocks/>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sp>
          <p:nvSpPr>
            <p:cNvPr id="14" name="Oval 13">
              <a:extLst>
                <a:ext uri="{FF2B5EF4-FFF2-40B4-BE49-F238E27FC236}">
                  <a16:creationId xmlns:a16="http://schemas.microsoft.com/office/drawing/2014/main" id="{CF3407DB-8534-4867-B3C5-922CEE772DF0}"/>
                </a:ext>
              </a:extLst>
            </p:cNvPr>
            <p:cNvSpPr/>
            <p:nvPr/>
          </p:nvSpPr>
          <p:spPr>
            <a:xfrm>
              <a:off x="5333999" y="5210909"/>
              <a:ext cx="1087315" cy="914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WM</a:t>
              </a:r>
            </a:p>
          </p:txBody>
        </p:sp>
        <p:sp>
          <p:nvSpPr>
            <p:cNvPr id="15" name="Freeform: Shape 14">
              <a:extLst>
                <a:ext uri="{FF2B5EF4-FFF2-40B4-BE49-F238E27FC236}">
                  <a16:creationId xmlns:a16="http://schemas.microsoft.com/office/drawing/2014/main" id="{64F963F7-844F-4BCC-8A6C-65A088F8A61C}"/>
                </a:ext>
              </a:extLst>
            </p:cNvPr>
            <p:cNvSpPr/>
            <p:nvPr/>
          </p:nvSpPr>
          <p:spPr>
            <a:xfrm>
              <a:off x="5079021" y="3969732"/>
              <a:ext cx="712179" cy="1223592"/>
            </a:xfrm>
            <a:custGeom>
              <a:avLst/>
              <a:gdLst>
                <a:gd name="connsiteX0" fmla="*/ 586154 w 586154"/>
                <a:gd name="connsiteY0" fmla="*/ 1152245 h 1152245"/>
                <a:gd name="connsiteX1" fmla="*/ 433754 w 586154"/>
                <a:gd name="connsiteY1" fmla="*/ 495753 h 1152245"/>
                <a:gd name="connsiteX2" fmla="*/ 246185 w 586154"/>
                <a:gd name="connsiteY2" fmla="*/ 144060 h 1152245"/>
                <a:gd name="connsiteX3" fmla="*/ 128954 w 586154"/>
                <a:gd name="connsiteY3" fmla="*/ 38553 h 1152245"/>
                <a:gd name="connsiteX4" fmla="*/ 46892 w 586154"/>
                <a:gd name="connsiteY4" fmla="*/ 3384 h 1152245"/>
                <a:gd name="connsiteX5" fmla="*/ 0 w 586154"/>
                <a:gd name="connsiteY5" fmla="*/ 3384 h 11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154" h="1152245">
                  <a:moveTo>
                    <a:pt x="586154" y="1152245"/>
                  </a:moveTo>
                  <a:cubicBezTo>
                    <a:pt x="538284" y="908014"/>
                    <a:pt x="490415" y="663784"/>
                    <a:pt x="433754" y="495753"/>
                  </a:cubicBezTo>
                  <a:cubicBezTo>
                    <a:pt x="377093" y="327722"/>
                    <a:pt x="296985" y="220260"/>
                    <a:pt x="246185" y="144060"/>
                  </a:cubicBezTo>
                  <a:cubicBezTo>
                    <a:pt x="195385" y="67860"/>
                    <a:pt x="162169" y="61999"/>
                    <a:pt x="128954" y="38553"/>
                  </a:cubicBezTo>
                  <a:cubicBezTo>
                    <a:pt x="95738" y="15107"/>
                    <a:pt x="68384" y="9245"/>
                    <a:pt x="46892" y="3384"/>
                  </a:cubicBezTo>
                  <a:cubicBezTo>
                    <a:pt x="25400" y="-2478"/>
                    <a:pt x="12700" y="453"/>
                    <a:pt x="0" y="33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0E11E7D-F830-4D4F-A973-30A0A36769BB}"/>
                </a:ext>
              </a:extLst>
            </p:cNvPr>
            <p:cNvSpPr/>
            <p:nvPr/>
          </p:nvSpPr>
          <p:spPr>
            <a:xfrm>
              <a:off x="5978769" y="3897924"/>
              <a:ext cx="509954" cy="1295399"/>
            </a:xfrm>
            <a:custGeom>
              <a:avLst/>
              <a:gdLst>
                <a:gd name="connsiteX0" fmla="*/ 0 w 386862"/>
                <a:gd name="connsiteY0" fmla="*/ 1148861 h 1148861"/>
                <a:gd name="connsiteX1" fmla="*/ 58616 w 386862"/>
                <a:gd name="connsiteY1" fmla="*/ 457200 h 1148861"/>
                <a:gd name="connsiteX2" fmla="*/ 199293 w 386862"/>
                <a:gd name="connsiteY2" fmla="*/ 152400 h 1148861"/>
                <a:gd name="connsiteX3" fmla="*/ 386862 w 386862"/>
                <a:gd name="connsiteY3" fmla="*/ 0 h 1148861"/>
              </a:gdLst>
              <a:ahLst/>
              <a:cxnLst>
                <a:cxn ang="0">
                  <a:pos x="connsiteX0" y="connsiteY0"/>
                </a:cxn>
                <a:cxn ang="0">
                  <a:pos x="connsiteX1" y="connsiteY1"/>
                </a:cxn>
                <a:cxn ang="0">
                  <a:pos x="connsiteX2" y="connsiteY2"/>
                </a:cxn>
                <a:cxn ang="0">
                  <a:pos x="connsiteX3" y="connsiteY3"/>
                </a:cxn>
              </a:cxnLst>
              <a:rect l="l" t="t" r="r" b="b"/>
              <a:pathLst>
                <a:path w="386862" h="1148861">
                  <a:moveTo>
                    <a:pt x="0" y="1148861"/>
                  </a:moveTo>
                  <a:cubicBezTo>
                    <a:pt x="12700" y="886069"/>
                    <a:pt x="25401" y="623277"/>
                    <a:pt x="58616" y="457200"/>
                  </a:cubicBezTo>
                  <a:cubicBezTo>
                    <a:pt x="91831" y="291123"/>
                    <a:pt x="144585" y="228600"/>
                    <a:pt x="199293" y="152400"/>
                  </a:cubicBezTo>
                  <a:cubicBezTo>
                    <a:pt x="254001" y="76200"/>
                    <a:pt x="320431" y="38100"/>
                    <a:pt x="38686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Content Placeholder 2">
            <a:extLst>
              <a:ext uri="{FF2B5EF4-FFF2-40B4-BE49-F238E27FC236}">
                <a16:creationId xmlns:a16="http://schemas.microsoft.com/office/drawing/2014/main" id="{60D8DCB5-D712-47EF-A257-7D43B6B36C0D}"/>
              </a:ext>
            </a:extLst>
          </p:cNvPr>
          <p:cNvSpPr txBox="1">
            <a:spLocks/>
          </p:cNvSpPr>
          <p:nvPr/>
        </p:nvSpPr>
        <p:spPr>
          <a:xfrm>
            <a:off x="291252" y="3980169"/>
            <a:ext cx="3462539" cy="272543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A simplified rep of the tree gets passed to the IKS, which associates intuitive meaning and creates a picture.</a:t>
            </a:r>
          </a:p>
        </p:txBody>
      </p:sp>
    </p:spTree>
    <p:extLst>
      <p:ext uri="{BB962C8B-B14F-4D97-AF65-F5344CB8AC3E}">
        <p14:creationId xmlns:p14="http://schemas.microsoft.com/office/powerpoint/2010/main" val="2700709611"/>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C7F2B-0871-428B-ABC9-A20953CBDDB6}"/>
              </a:ext>
            </a:extLst>
          </p:cNvPr>
          <p:cNvSpPr>
            <a:spLocks noGrp="1"/>
          </p:cNvSpPr>
          <p:nvPr>
            <p:ph type="title"/>
          </p:nvPr>
        </p:nvSpPr>
        <p:spPr/>
        <p:txBody>
          <a:bodyPr/>
          <a:lstStyle/>
          <a:p>
            <a:r>
              <a:rPr lang="en-US" dirty="0"/>
              <a:t>Example:  3-word sentences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A35006-1014-466D-B408-F01417C3BE91}"/>
                  </a:ext>
                </a:extLst>
              </p:cNvPr>
              <p:cNvSpPr>
                <a:spLocks noGrp="1"/>
              </p:cNvSpPr>
              <p:nvPr>
                <p:ph idx="1"/>
              </p:nvPr>
            </p:nvSpPr>
            <p:spPr>
              <a:xfrm>
                <a:off x="333106" y="1524000"/>
                <a:ext cx="8353694" cy="4953000"/>
              </a:xfrm>
            </p:spPr>
            <p:txBody>
              <a:bodyPr>
                <a:normAutofit/>
              </a:bodyPr>
              <a:lstStyle/>
              <a:p>
                <a:r>
                  <a:rPr lang="en-US" dirty="0"/>
                  <a:t>Subject (noun), predicate (transitive verb), object (noun).</a:t>
                </a:r>
              </a:p>
              <a:p>
                <a:r>
                  <a:rPr lang="en-US" dirty="0"/>
                  <a:t>Sentence </a:t>
                </a:r>
                <a14:m>
                  <m:oMath xmlns:m="http://schemas.openxmlformats.org/officeDocument/2006/math">
                    <m:r>
                      <a:rPr lang="en-US" b="0" i="1" smtClean="0">
                        <a:latin typeface="Cambria Math" panose="02040503050406030204" pitchFamily="18" charset="0"/>
                      </a:rPr>
                      <m:t>⇒</m:t>
                    </m:r>
                  </m:oMath>
                </a14:m>
                <a:r>
                  <a:rPr lang="en-US" b="0" dirty="0"/>
                  <a:t> Subject Predicate Object</a:t>
                </a:r>
              </a:p>
              <a:p>
                <a:r>
                  <a:rPr lang="en-US" dirty="0"/>
                  <a:t>Subject </a:t>
                </a:r>
                <a14:m>
                  <m:oMath xmlns:m="http://schemas.openxmlformats.org/officeDocument/2006/math">
                    <m:r>
                      <a:rPr lang="en-US" i="1">
                        <a:latin typeface="Cambria Math" panose="02040503050406030204" pitchFamily="18" charset="0"/>
                      </a:rPr>
                      <m:t>⇒</m:t>
                    </m:r>
                  </m:oMath>
                </a14:m>
                <a:r>
                  <a:rPr lang="en-US" dirty="0"/>
                  <a:t> Noun, Predicate </a:t>
                </a:r>
                <a14:m>
                  <m:oMath xmlns:m="http://schemas.openxmlformats.org/officeDocument/2006/math">
                    <m:r>
                      <a:rPr lang="en-US" i="1">
                        <a:latin typeface="Cambria Math" panose="02040503050406030204" pitchFamily="18" charset="0"/>
                      </a:rPr>
                      <m:t>⇒</m:t>
                    </m:r>
                  </m:oMath>
                </a14:m>
                <a:r>
                  <a:rPr lang="en-US" b="0" dirty="0"/>
                  <a:t> TransVerb, Object </a:t>
                </a:r>
                <a14:m>
                  <m:oMath xmlns:m="http://schemas.openxmlformats.org/officeDocument/2006/math">
                    <m:r>
                      <a:rPr lang="en-US" i="1">
                        <a:latin typeface="Cambria Math" panose="02040503050406030204" pitchFamily="18" charset="0"/>
                      </a:rPr>
                      <m:t>⇒</m:t>
                    </m:r>
                  </m:oMath>
                </a14:m>
                <a:r>
                  <a:rPr lang="en-US" dirty="0"/>
                  <a:t> Noun.</a:t>
                </a:r>
                <a:endParaRPr lang="en-US" b="0" dirty="0"/>
              </a:p>
              <a:p>
                <a:r>
                  <a:rPr lang="en-US" dirty="0"/>
                  <a:t>Noun </a:t>
                </a:r>
                <a14:m>
                  <m:oMath xmlns:m="http://schemas.openxmlformats.org/officeDocument/2006/math">
                    <m:r>
                      <a:rPr lang="en-US" i="1">
                        <a:latin typeface="Cambria Math" panose="02040503050406030204" pitchFamily="18" charset="0"/>
                      </a:rPr>
                      <m:t>⇒</m:t>
                    </m:r>
                  </m:oMath>
                </a14:m>
                <a:r>
                  <a:rPr lang="en-US" dirty="0"/>
                  <a:t> boy, baby, ball, banana, tablecloth,…</a:t>
                </a:r>
              </a:p>
              <a:p>
                <a:r>
                  <a:rPr lang="en-US" dirty="0" err="1"/>
                  <a:t>TransVerb</a:t>
                </a:r>
                <a:r>
                  <a:rPr lang="en-US" dirty="0"/>
                  <a:t>  </a:t>
                </a:r>
                <a14:m>
                  <m:oMath xmlns:m="http://schemas.openxmlformats.org/officeDocument/2006/math">
                    <m:r>
                      <a:rPr lang="en-US" i="1">
                        <a:latin typeface="Cambria Math" panose="02040503050406030204" pitchFamily="18" charset="0"/>
                      </a:rPr>
                      <m:t>⇒</m:t>
                    </m:r>
                  </m:oMath>
                </a14:m>
                <a:r>
                  <a:rPr lang="en-US" dirty="0"/>
                  <a:t> kicks, eats, sews,…</a:t>
                </a:r>
              </a:p>
            </p:txBody>
          </p:sp>
        </mc:Choice>
        <mc:Fallback xmlns="">
          <p:sp>
            <p:nvSpPr>
              <p:cNvPr id="3" name="Content Placeholder 2">
                <a:extLst>
                  <a:ext uri="{FF2B5EF4-FFF2-40B4-BE49-F238E27FC236}">
                    <a16:creationId xmlns:a16="http://schemas.microsoft.com/office/drawing/2014/main" id="{47A35006-1014-466D-B408-F01417C3BE91}"/>
                  </a:ext>
                </a:extLst>
              </p:cNvPr>
              <p:cNvSpPr>
                <a:spLocks noGrp="1" noRot="1" noChangeAspect="1" noMove="1" noResize="1" noEditPoints="1" noAdjustHandles="1" noChangeArrowheads="1" noChangeShapeType="1" noTextEdit="1"/>
              </p:cNvSpPr>
              <p:nvPr>
                <p:ph idx="1"/>
              </p:nvPr>
            </p:nvSpPr>
            <p:spPr>
              <a:xfrm>
                <a:off x="333106" y="1524000"/>
                <a:ext cx="8353694" cy="4953000"/>
              </a:xfrm>
              <a:blipFill>
                <a:blip r:embed="rId3"/>
                <a:stretch>
                  <a:fillRect l="-657" t="-861"/>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3496C1FA-DEE7-48A7-82F7-8CB2CEE9D972}"/>
              </a:ext>
            </a:extLst>
          </p:cNvPr>
          <p:cNvGrpSpPr/>
          <p:nvPr/>
        </p:nvGrpSpPr>
        <p:grpSpPr>
          <a:xfrm>
            <a:off x="4038600" y="3634589"/>
            <a:ext cx="4892041" cy="2904153"/>
            <a:chOff x="4038600" y="3634589"/>
            <a:chExt cx="4892041" cy="2904153"/>
          </a:xfrm>
        </p:grpSpPr>
        <p:grpSp>
          <p:nvGrpSpPr>
            <p:cNvPr id="16" name="Group 15">
              <a:extLst>
                <a:ext uri="{FF2B5EF4-FFF2-40B4-BE49-F238E27FC236}">
                  <a16:creationId xmlns:a16="http://schemas.microsoft.com/office/drawing/2014/main" id="{45771AD5-A7AC-48DD-BD8D-C7F7244C267E}"/>
                </a:ext>
              </a:extLst>
            </p:cNvPr>
            <p:cNvGrpSpPr/>
            <p:nvPr/>
          </p:nvGrpSpPr>
          <p:grpSpPr>
            <a:xfrm>
              <a:off x="4038600" y="3634589"/>
              <a:ext cx="4892041" cy="2904153"/>
              <a:chOff x="4191000" y="3456216"/>
              <a:chExt cx="4892041" cy="2904153"/>
            </a:xfrm>
          </p:grpSpPr>
          <p:sp>
            <p:nvSpPr>
              <p:cNvPr id="4" name="Oval 3">
                <a:extLst>
                  <a:ext uri="{FF2B5EF4-FFF2-40B4-BE49-F238E27FC236}">
                    <a16:creationId xmlns:a16="http://schemas.microsoft.com/office/drawing/2014/main" id="{08238BAC-C236-456F-9C21-CDA68A971495}"/>
                  </a:ext>
                </a:extLst>
              </p:cNvPr>
              <p:cNvSpPr/>
              <p:nvPr/>
            </p:nvSpPr>
            <p:spPr>
              <a:xfrm>
                <a:off x="5934891" y="3456216"/>
                <a:ext cx="1752600" cy="618309"/>
              </a:xfrm>
              <a:prstGeom prst="ellipse">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Sentence</a:t>
                </a:r>
              </a:p>
            </p:txBody>
          </p:sp>
          <p:sp>
            <p:nvSpPr>
              <p:cNvPr id="5" name="Oval 4">
                <a:extLst>
                  <a:ext uri="{FF2B5EF4-FFF2-40B4-BE49-F238E27FC236}">
                    <a16:creationId xmlns:a16="http://schemas.microsoft.com/office/drawing/2014/main" id="{E1E05471-79F6-4AA5-8E32-10AA5CA8DDA7}"/>
                  </a:ext>
                </a:extLst>
              </p:cNvPr>
              <p:cNvSpPr/>
              <p:nvPr/>
            </p:nvSpPr>
            <p:spPr>
              <a:xfrm>
                <a:off x="4191000" y="4162699"/>
                <a:ext cx="1371600" cy="618309"/>
              </a:xfrm>
              <a:prstGeom prst="ellipse">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Subject</a:t>
                </a:r>
              </a:p>
            </p:txBody>
          </p:sp>
          <p:sp>
            <p:nvSpPr>
              <p:cNvPr id="6" name="Oval 5">
                <a:extLst>
                  <a:ext uri="{FF2B5EF4-FFF2-40B4-BE49-F238E27FC236}">
                    <a16:creationId xmlns:a16="http://schemas.microsoft.com/office/drawing/2014/main" id="{A853A5BC-7D2A-423B-BE38-E63C1F480859}"/>
                  </a:ext>
                </a:extLst>
              </p:cNvPr>
              <p:cNvSpPr/>
              <p:nvPr/>
            </p:nvSpPr>
            <p:spPr>
              <a:xfrm>
                <a:off x="5795554" y="4210595"/>
                <a:ext cx="1752600" cy="618309"/>
              </a:xfrm>
              <a:prstGeom prst="ellipse">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Predicate</a:t>
                </a:r>
              </a:p>
            </p:txBody>
          </p:sp>
          <p:sp>
            <p:nvSpPr>
              <p:cNvPr id="7" name="Oval 6">
                <a:extLst>
                  <a:ext uri="{FF2B5EF4-FFF2-40B4-BE49-F238E27FC236}">
                    <a16:creationId xmlns:a16="http://schemas.microsoft.com/office/drawing/2014/main" id="{F7C17F34-C7B1-4340-A835-B3494FD08B79}"/>
                  </a:ext>
                </a:extLst>
              </p:cNvPr>
              <p:cNvSpPr/>
              <p:nvPr/>
            </p:nvSpPr>
            <p:spPr>
              <a:xfrm>
                <a:off x="7781109" y="4210595"/>
                <a:ext cx="1301932" cy="618309"/>
              </a:xfrm>
              <a:prstGeom prst="ellipse">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Object</a:t>
                </a:r>
              </a:p>
            </p:txBody>
          </p:sp>
          <p:sp>
            <p:nvSpPr>
              <p:cNvPr id="8" name="Oval 7">
                <a:extLst>
                  <a:ext uri="{FF2B5EF4-FFF2-40B4-BE49-F238E27FC236}">
                    <a16:creationId xmlns:a16="http://schemas.microsoft.com/office/drawing/2014/main" id="{D4450A01-D259-4B5B-806E-A6525A1D9370}"/>
                  </a:ext>
                </a:extLst>
              </p:cNvPr>
              <p:cNvSpPr/>
              <p:nvPr/>
            </p:nvSpPr>
            <p:spPr>
              <a:xfrm>
                <a:off x="5773781" y="5081448"/>
                <a:ext cx="1752600" cy="618309"/>
              </a:xfrm>
              <a:prstGeom prst="ellipse">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TransVerb</a:t>
                </a:r>
                <a:endParaRPr lang="en-US" dirty="0">
                  <a:solidFill>
                    <a:schemeClr val="tx1"/>
                  </a:solidFill>
                </a:endParaRPr>
              </a:p>
            </p:txBody>
          </p:sp>
          <p:sp>
            <p:nvSpPr>
              <p:cNvPr id="9" name="Oval 8">
                <a:extLst>
                  <a:ext uri="{FF2B5EF4-FFF2-40B4-BE49-F238E27FC236}">
                    <a16:creationId xmlns:a16="http://schemas.microsoft.com/office/drawing/2014/main" id="{0AB0C6A1-4407-46F5-8271-6B57A0B0293E}"/>
                  </a:ext>
                </a:extLst>
              </p:cNvPr>
              <p:cNvSpPr/>
              <p:nvPr/>
            </p:nvSpPr>
            <p:spPr>
              <a:xfrm>
                <a:off x="7881253" y="5081448"/>
                <a:ext cx="1082041" cy="618309"/>
              </a:xfrm>
              <a:prstGeom prst="ellipse">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Noun</a:t>
                </a:r>
              </a:p>
            </p:txBody>
          </p:sp>
          <p:sp>
            <p:nvSpPr>
              <p:cNvPr id="10" name="Oval 9">
                <a:extLst>
                  <a:ext uri="{FF2B5EF4-FFF2-40B4-BE49-F238E27FC236}">
                    <a16:creationId xmlns:a16="http://schemas.microsoft.com/office/drawing/2014/main" id="{223B65FF-B496-403F-A38A-5F3FDFED2A0B}"/>
                  </a:ext>
                </a:extLst>
              </p:cNvPr>
              <p:cNvSpPr/>
              <p:nvPr/>
            </p:nvSpPr>
            <p:spPr>
              <a:xfrm>
                <a:off x="4234543" y="5010694"/>
                <a:ext cx="1143000" cy="618309"/>
              </a:xfrm>
              <a:prstGeom prst="ellipse">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Noun</a:t>
                </a:r>
              </a:p>
            </p:txBody>
          </p:sp>
          <p:sp>
            <p:nvSpPr>
              <p:cNvPr id="11" name="TextBox 10">
                <a:extLst>
                  <a:ext uri="{FF2B5EF4-FFF2-40B4-BE49-F238E27FC236}">
                    <a16:creationId xmlns:a16="http://schemas.microsoft.com/office/drawing/2014/main" id="{B1A3B77C-9FE5-4072-82DA-E6EE321D1400}"/>
                  </a:ext>
                </a:extLst>
              </p:cNvPr>
              <p:cNvSpPr txBox="1"/>
              <p:nvPr/>
            </p:nvSpPr>
            <p:spPr>
              <a:xfrm>
                <a:off x="4514937" y="5991037"/>
                <a:ext cx="582211" cy="369332"/>
              </a:xfrm>
              <a:prstGeom prst="rect">
                <a:avLst/>
              </a:prstGeom>
              <a:solidFill>
                <a:schemeClr val="accent2">
                  <a:lumMod val="40000"/>
                  <a:lumOff val="60000"/>
                </a:schemeClr>
              </a:solidFill>
              <a:ln>
                <a:solidFill>
                  <a:schemeClr val="tx1"/>
                </a:solidFill>
              </a:ln>
            </p:spPr>
            <p:txBody>
              <a:bodyPr wrap="none" rtlCol="0">
                <a:spAutoFit/>
              </a:bodyPr>
              <a:lstStyle/>
              <a:p>
                <a:r>
                  <a:rPr lang="en-US" dirty="0"/>
                  <a:t>Boy</a:t>
                </a:r>
              </a:p>
            </p:txBody>
          </p:sp>
          <p:sp>
            <p:nvSpPr>
              <p:cNvPr id="14" name="TextBox 13">
                <a:extLst>
                  <a:ext uri="{FF2B5EF4-FFF2-40B4-BE49-F238E27FC236}">
                    <a16:creationId xmlns:a16="http://schemas.microsoft.com/office/drawing/2014/main" id="{8D743D8E-6468-430C-9D4F-E26A4CF1E6EB}"/>
                  </a:ext>
                </a:extLst>
              </p:cNvPr>
              <p:cNvSpPr txBox="1"/>
              <p:nvPr/>
            </p:nvSpPr>
            <p:spPr>
              <a:xfrm>
                <a:off x="6282031" y="5991037"/>
                <a:ext cx="736099" cy="369332"/>
              </a:xfrm>
              <a:prstGeom prst="rect">
                <a:avLst/>
              </a:prstGeom>
              <a:solidFill>
                <a:schemeClr val="accent2">
                  <a:lumMod val="40000"/>
                  <a:lumOff val="60000"/>
                </a:schemeClr>
              </a:solidFill>
              <a:ln>
                <a:solidFill>
                  <a:schemeClr val="tx1"/>
                </a:solidFill>
              </a:ln>
            </p:spPr>
            <p:txBody>
              <a:bodyPr wrap="none" rtlCol="0">
                <a:spAutoFit/>
              </a:bodyPr>
              <a:lstStyle/>
              <a:p>
                <a:r>
                  <a:rPr lang="en-US" dirty="0"/>
                  <a:t>Kicks</a:t>
                </a:r>
              </a:p>
            </p:txBody>
          </p:sp>
          <p:sp>
            <p:nvSpPr>
              <p:cNvPr id="15" name="TextBox 14">
                <a:extLst>
                  <a:ext uri="{FF2B5EF4-FFF2-40B4-BE49-F238E27FC236}">
                    <a16:creationId xmlns:a16="http://schemas.microsoft.com/office/drawing/2014/main" id="{92A0DF48-7F44-438C-A60A-DA412693E16A}"/>
                  </a:ext>
                </a:extLst>
              </p:cNvPr>
              <p:cNvSpPr txBox="1"/>
              <p:nvPr/>
            </p:nvSpPr>
            <p:spPr>
              <a:xfrm>
                <a:off x="8137579" y="5991037"/>
                <a:ext cx="569387" cy="369332"/>
              </a:xfrm>
              <a:prstGeom prst="rect">
                <a:avLst/>
              </a:prstGeom>
              <a:solidFill>
                <a:schemeClr val="accent2">
                  <a:lumMod val="40000"/>
                  <a:lumOff val="60000"/>
                </a:schemeClr>
              </a:solidFill>
              <a:ln>
                <a:solidFill>
                  <a:schemeClr val="tx1"/>
                </a:solidFill>
              </a:ln>
            </p:spPr>
            <p:txBody>
              <a:bodyPr wrap="none" rtlCol="0">
                <a:spAutoFit/>
              </a:bodyPr>
              <a:lstStyle/>
              <a:p>
                <a:r>
                  <a:rPr lang="en-US" dirty="0"/>
                  <a:t>Ball</a:t>
                </a:r>
              </a:p>
            </p:txBody>
          </p:sp>
        </p:grpSp>
        <p:grpSp>
          <p:nvGrpSpPr>
            <p:cNvPr id="35" name="Group 34">
              <a:extLst>
                <a:ext uri="{FF2B5EF4-FFF2-40B4-BE49-F238E27FC236}">
                  <a16:creationId xmlns:a16="http://schemas.microsoft.com/office/drawing/2014/main" id="{4ECA4E45-87C7-48DD-95FF-50D8E249A896}"/>
                </a:ext>
              </a:extLst>
            </p:cNvPr>
            <p:cNvGrpSpPr/>
            <p:nvPr/>
          </p:nvGrpSpPr>
          <p:grpSpPr>
            <a:xfrm>
              <a:off x="4653643" y="4162349"/>
              <a:ext cx="3626032" cy="2007061"/>
              <a:chOff x="4653643" y="4162349"/>
              <a:chExt cx="3626032" cy="2007061"/>
            </a:xfrm>
          </p:grpSpPr>
          <p:cxnSp>
            <p:nvCxnSpPr>
              <p:cNvPr id="18" name="Straight Arrow Connector 17">
                <a:extLst>
                  <a:ext uri="{FF2B5EF4-FFF2-40B4-BE49-F238E27FC236}">
                    <a16:creationId xmlns:a16="http://schemas.microsoft.com/office/drawing/2014/main" id="{9B2053BD-3251-4E6F-9421-25878839448A}"/>
                  </a:ext>
                </a:extLst>
              </p:cNvPr>
              <p:cNvCxnSpPr>
                <a:stCxn id="4" idx="3"/>
                <a:endCxn id="5" idx="0"/>
              </p:cNvCxnSpPr>
              <p:nvPr/>
            </p:nvCxnSpPr>
            <p:spPr>
              <a:xfrm flipH="1">
                <a:off x="4724400" y="4162349"/>
                <a:ext cx="1314753" cy="178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94A7FF52-F1AB-4665-8A64-E201D972725E}"/>
                  </a:ext>
                </a:extLst>
              </p:cNvPr>
              <p:cNvCxnSpPr>
                <a:stCxn id="4" idx="4"/>
                <a:endCxn id="6" idx="0"/>
              </p:cNvCxnSpPr>
              <p:nvPr/>
            </p:nvCxnSpPr>
            <p:spPr>
              <a:xfrm flipH="1">
                <a:off x="6519454" y="4252898"/>
                <a:ext cx="139337" cy="13607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8DFE9D59-D73D-430C-9F9F-460565D933D5}"/>
                  </a:ext>
                </a:extLst>
              </p:cNvPr>
              <p:cNvCxnSpPr>
                <a:stCxn id="4" idx="5"/>
                <a:endCxn id="7" idx="0"/>
              </p:cNvCxnSpPr>
              <p:nvPr/>
            </p:nvCxnSpPr>
            <p:spPr>
              <a:xfrm>
                <a:off x="7278429" y="4162349"/>
                <a:ext cx="1001246" cy="22661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6DF74E74-9F8B-4B75-9BB4-39A879F78F10}"/>
                  </a:ext>
                </a:extLst>
              </p:cNvPr>
              <p:cNvCxnSpPr>
                <a:stCxn id="5" idx="4"/>
                <a:endCxn id="10" idx="0"/>
              </p:cNvCxnSpPr>
              <p:nvPr/>
            </p:nvCxnSpPr>
            <p:spPr>
              <a:xfrm flipH="1">
                <a:off x="4653643" y="4959381"/>
                <a:ext cx="70757" cy="22968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2295C8C2-48B1-4696-9AA6-82212955CDB6}"/>
                  </a:ext>
                </a:extLst>
              </p:cNvPr>
              <p:cNvCxnSpPr>
                <a:stCxn id="6" idx="4"/>
                <a:endCxn id="8" idx="0"/>
              </p:cNvCxnSpPr>
              <p:nvPr/>
            </p:nvCxnSpPr>
            <p:spPr>
              <a:xfrm flipH="1">
                <a:off x="6497681" y="5007277"/>
                <a:ext cx="21773" cy="2525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3B3A0F83-1CE6-4931-9488-69E359D5FBDC}"/>
                  </a:ext>
                </a:extLst>
              </p:cNvPr>
              <p:cNvCxnSpPr>
                <a:stCxn id="7" idx="4"/>
                <a:endCxn id="9" idx="0"/>
              </p:cNvCxnSpPr>
              <p:nvPr/>
            </p:nvCxnSpPr>
            <p:spPr>
              <a:xfrm flipH="1">
                <a:off x="8269874" y="5007277"/>
                <a:ext cx="9801" cy="2525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23F1641C-FC16-4E5E-8C15-E04418516DA9}"/>
                  </a:ext>
                </a:extLst>
              </p:cNvPr>
              <p:cNvCxnSpPr>
                <a:stCxn id="10" idx="4"/>
                <a:endCxn id="11" idx="0"/>
              </p:cNvCxnSpPr>
              <p:nvPr/>
            </p:nvCxnSpPr>
            <p:spPr>
              <a:xfrm>
                <a:off x="4653643" y="5807376"/>
                <a:ext cx="0" cy="36203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ADEA02FC-2EAB-464D-BE8A-98FB1CFAE123}"/>
                  </a:ext>
                </a:extLst>
              </p:cNvPr>
              <p:cNvCxnSpPr>
                <a:stCxn id="8" idx="4"/>
                <a:endCxn id="14" idx="0"/>
              </p:cNvCxnSpPr>
              <p:nvPr/>
            </p:nvCxnSpPr>
            <p:spPr>
              <a:xfrm>
                <a:off x="6497681" y="5878130"/>
                <a:ext cx="0" cy="2912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37F687EE-78D5-4B06-973C-DEAD332B36D0}"/>
                  </a:ext>
                </a:extLst>
              </p:cNvPr>
              <p:cNvCxnSpPr>
                <a:stCxn id="9" idx="4"/>
                <a:endCxn id="15" idx="0"/>
              </p:cNvCxnSpPr>
              <p:nvPr/>
            </p:nvCxnSpPr>
            <p:spPr>
              <a:xfrm flipH="1">
                <a:off x="8269873" y="5878130"/>
                <a:ext cx="1" cy="2912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sp>
        <p:nvSpPr>
          <p:cNvPr id="37" name="Content Placeholder 2">
            <a:extLst>
              <a:ext uri="{FF2B5EF4-FFF2-40B4-BE49-F238E27FC236}">
                <a16:creationId xmlns:a16="http://schemas.microsoft.com/office/drawing/2014/main" id="{11081E05-828C-476D-B85B-4D65AA0E4C64}"/>
              </a:ext>
            </a:extLst>
          </p:cNvPr>
          <p:cNvSpPr txBox="1">
            <a:spLocks/>
          </p:cNvSpPr>
          <p:nvPr/>
        </p:nvSpPr>
        <p:spPr>
          <a:xfrm>
            <a:off x="308702" y="3810000"/>
            <a:ext cx="3646710" cy="340707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If this parse tree structure is fixed and built into the SKS, parsing amounts to just filling in the terminals.</a:t>
            </a:r>
          </a:p>
          <a:p>
            <a:endParaRPr lang="en-US" dirty="0"/>
          </a:p>
        </p:txBody>
      </p:sp>
    </p:spTree>
    <p:extLst>
      <p:ext uri="{BB962C8B-B14F-4D97-AF65-F5344CB8AC3E}">
        <p14:creationId xmlns:p14="http://schemas.microsoft.com/office/powerpoint/2010/main" val="1921570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0DE80-F985-447B-AA0D-97AD6FCD070F}"/>
              </a:ext>
            </a:extLst>
          </p:cNvPr>
          <p:cNvSpPr>
            <a:spLocks noGrp="1"/>
          </p:cNvSpPr>
          <p:nvPr>
            <p:ph type="title"/>
          </p:nvPr>
        </p:nvSpPr>
        <p:spPr>
          <a:xfrm>
            <a:off x="228600" y="381000"/>
            <a:ext cx="8839200" cy="990600"/>
          </a:xfrm>
        </p:spPr>
        <p:txBody>
          <a:bodyPr>
            <a:normAutofit fontScale="90000"/>
          </a:bodyPr>
          <a:lstStyle/>
          <a:p>
            <a:r>
              <a:rPr lang="en-US" dirty="0"/>
              <a:t>5.1.  Representation, computation in SKS</a:t>
            </a:r>
          </a:p>
        </p:txBody>
      </p:sp>
      <p:sp>
        <p:nvSpPr>
          <p:cNvPr id="3" name="Content Placeholder 2">
            <a:extLst>
              <a:ext uri="{FF2B5EF4-FFF2-40B4-BE49-F238E27FC236}">
                <a16:creationId xmlns:a16="http://schemas.microsoft.com/office/drawing/2014/main" id="{43942689-6532-43CF-B797-878A7129106C}"/>
              </a:ext>
            </a:extLst>
          </p:cNvPr>
          <p:cNvSpPr>
            <a:spLocks noGrp="1"/>
          </p:cNvSpPr>
          <p:nvPr>
            <p:ph idx="1"/>
          </p:nvPr>
        </p:nvSpPr>
        <p:spPr>
          <a:xfrm>
            <a:off x="228600" y="1447800"/>
            <a:ext cx="8686800" cy="5181600"/>
          </a:xfrm>
        </p:spPr>
        <p:txBody>
          <a:bodyPr>
            <a:normAutofit fontScale="92500" lnSpcReduction="20000"/>
          </a:bodyPr>
          <a:lstStyle/>
          <a:p>
            <a:r>
              <a:rPr lang="en-US" sz="2700" dirty="0">
                <a:solidFill>
                  <a:schemeClr val="tx2">
                    <a:lumMod val="75000"/>
                  </a:schemeClr>
                </a:solidFill>
              </a:rPr>
              <a:t>Parse tree representation:  </a:t>
            </a:r>
            <a:r>
              <a:rPr lang="en-US" sz="2700" dirty="0"/>
              <a:t>A neuron for each node, edges between parents and children.</a:t>
            </a:r>
          </a:p>
          <a:p>
            <a:r>
              <a:rPr lang="en-US" sz="2700" dirty="0"/>
              <a:t>Terminal, nonterminal symbol neurons also in Lexicon.</a:t>
            </a:r>
          </a:p>
          <a:p>
            <a:r>
              <a:rPr lang="en-US" sz="2700" dirty="0"/>
              <a:t>Construct the tree in SKS by allocating neurons for the nodes in the parse tree and establishing the needed connections.</a:t>
            </a:r>
          </a:p>
          <a:p>
            <a:r>
              <a:rPr lang="en-US" sz="2700" dirty="0"/>
              <a:t>Process can be faster if high-level portions of the tree are already represented in the SKS (evolution or prior learning).</a:t>
            </a:r>
          </a:p>
          <a:p>
            <a:r>
              <a:rPr lang="en-US" sz="2700" dirty="0"/>
              <a:t>More simply, assume that the SKS maintains a collection of standard sentence structures, each with its parse tree shape and </a:t>
            </a:r>
            <a:r>
              <a:rPr lang="en-US" sz="2700" dirty="0" err="1"/>
              <a:t>nonterminals</a:t>
            </a:r>
            <a:r>
              <a:rPr lang="en-US" sz="2700" dirty="0"/>
              <a:t> filled in.</a:t>
            </a:r>
          </a:p>
          <a:p>
            <a:r>
              <a:rPr lang="en-US" sz="2700" dirty="0"/>
              <a:t>Then we need only choose the structure and fill in the terminals.</a:t>
            </a:r>
          </a:p>
          <a:p>
            <a:endParaRPr lang="en-US" dirty="0"/>
          </a:p>
        </p:txBody>
      </p:sp>
    </p:spTree>
    <p:extLst>
      <p:ext uri="{BB962C8B-B14F-4D97-AF65-F5344CB8AC3E}">
        <p14:creationId xmlns:p14="http://schemas.microsoft.com/office/powerpoint/2010/main" val="164613983"/>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4A86-D901-4E9F-BD78-65EDB9D08463}"/>
              </a:ext>
            </a:extLst>
          </p:cNvPr>
          <p:cNvSpPr>
            <a:spLocks noGrp="1"/>
          </p:cNvSpPr>
          <p:nvPr>
            <p:ph type="title"/>
          </p:nvPr>
        </p:nvSpPr>
        <p:spPr>
          <a:xfrm>
            <a:off x="304800" y="381000"/>
            <a:ext cx="8534400" cy="990600"/>
          </a:xfrm>
        </p:spPr>
        <p:txBody>
          <a:bodyPr>
            <a:normAutofit/>
          </a:bodyPr>
          <a:lstStyle/>
          <a:p>
            <a:r>
              <a:rPr lang="en-US" dirty="0"/>
              <a:t>Choose structure, fill in terminals</a:t>
            </a:r>
          </a:p>
        </p:txBody>
      </p:sp>
      <p:sp>
        <p:nvSpPr>
          <p:cNvPr id="3" name="Content Placeholder 2">
            <a:extLst>
              <a:ext uri="{FF2B5EF4-FFF2-40B4-BE49-F238E27FC236}">
                <a16:creationId xmlns:a16="http://schemas.microsoft.com/office/drawing/2014/main" id="{EE4495AE-AFE3-4E4B-A00E-BD64D995FBC2}"/>
              </a:ext>
            </a:extLst>
          </p:cNvPr>
          <p:cNvSpPr>
            <a:spLocks noGrp="1"/>
          </p:cNvSpPr>
          <p:nvPr>
            <p:ph idx="1"/>
          </p:nvPr>
        </p:nvSpPr>
        <p:spPr>
          <a:xfrm>
            <a:off x="228600" y="1371600"/>
            <a:ext cx="8763000" cy="5105400"/>
          </a:xfrm>
        </p:spPr>
        <p:txBody>
          <a:bodyPr>
            <a:normAutofit fontScale="92500" lnSpcReduction="10000"/>
          </a:bodyPr>
          <a:lstStyle/>
          <a:p>
            <a:r>
              <a:rPr lang="en-US" dirty="0"/>
              <a:t>Sentence input sequentially, word-by-word.</a:t>
            </a:r>
          </a:p>
          <a:p>
            <a:r>
              <a:rPr lang="en-US" dirty="0"/>
              <a:t>SKS starts with all possible sentence structures, narrows down as words arrive, until only one remains.</a:t>
            </a:r>
          </a:p>
          <a:p>
            <a:r>
              <a:rPr lang="en-US" dirty="0">
                <a:solidFill>
                  <a:schemeClr val="tx2">
                    <a:lumMod val="75000"/>
                  </a:schemeClr>
                </a:solidFill>
              </a:rPr>
              <a:t>Example:  </a:t>
            </a:r>
            <a:r>
              <a:rPr lang="en-US" dirty="0"/>
              <a:t>(Subject, Predicate, Object) vs. (Subject, Predicate), sentences like “Boy eats radish” vs. “Boy eats”.</a:t>
            </a:r>
          </a:p>
          <a:p>
            <a:r>
              <a:rPr lang="en-US" dirty="0">
                <a:solidFill>
                  <a:schemeClr val="tx2">
                    <a:lumMod val="75000"/>
                  </a:schemeClr>
                </a:solidFill>
              </a:rPr>
              <a:t>TBD:  </a:t>
            </a:r>
            <a:r>
              <a:rPr lang="en-US" dirty="0"/>
              <a:t>Define an SNN data structure for keeping track of possible parse trees, and other partial progress in parsing (match input words to leave of trees, indicate when this is impossible, identify when only one tree remains).</a:t>
            </a:r>
          </a:p>
          <a:p>
            <a:r>
              <a:rPr lang="en-US" dirty="0"/>
              <a:t>Use Working Memory to help in assigning terminals to leaves.</a:t>
            </a:r>
          </a:p>
          <a:p>
            <a:r>
              <a:rPr lang="en-US" dirty="0">
                <a:solidFill>
                  <a:schemeClr val="tx2">
                    <a:lumMod val="75000"/>
                  </a:schemeClr>
                </a:solidFill>
              </a:rPr>
              <a:t>Conjecture:  </a:t>
            </a:r>
            <a:r>
              <a:rPr lang="en-US" dirty="0"/>
              <a:t>SKS reps for parse trees are language-independent (and may be built-in), but the method of assigning terminals to leaves is language-specific (and therefore, learned)</a:t>
            </a:r>
          </a:p>
          <a:p>
            <a:r>
              <a:rPr lang="en-US" dirty="0">
                <a:solidFill>
                  <a:schemeClr val="tx2">
                    <a:lumMod val="75000"/>
                  </a:schemeClr>
                </a:solidFill>
              </a:rPr>
              <a:t>TBD:  </a:t>
            </a:r>
            <a:r>
              <a:rPr lang="en-US" dirty="0"/>
              <a:t>Develop language learning algorithms that work with built-in parse-tree structures..</a:t>
            </a:r>
          </a:p>
        </p:txBody>
      </p:sp>
    </p:spTree>
    <p:extLst>
      <p:ext uri="{BB962C8B-B14F-4D97-AF65-F5344CB8AC3E}">
        <p14:creationId xmlns:p14="http://schemas.microsoft.com/office/powerpoint/2010/main" val="3979601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B0CC-B1FE-4667-8F3D-35C41D26057E}"/>
              </a:ext>
            </a:extLst>
          </p:cNvPr>
          <p:cNvSpPr>
            <a:spLocks noGrp="1"/>
          </p:cNvSpPr>
          <p:nvPr>
            <p:ph type="title"/>
          </p:nvPr>
        </p:nvSpPr>
        <p:spPr>
          <a:xfrm>
            <a:off x="457200" y="519095"/>
            <a:ext cx="8229600" cy="990600"/>
          </a:xfrm>
        </p:spPr>
        <p:txBody>
          <a:bodyPr/>
          <a:lstStyle/>
          <a:p>
            <a:r>
              <a:rPr lang="en-US" dirty="0"/>
              <a:t>Output of the SKS</a:t>
            </a:r>
          </a:p>
        </p:txBody>
      </p:sp>
      <p:sp>
        <p:nvSpPr>
          <p:cNvPr id="3" name="Content Placeholder 2">
            <a:extLst>
              <a:ext uri="{FF2B5EF4-FFF2-40B4-BE49-F238E27FC236}">
                <a16:creationId xmlns:a16="http://schemas.microsoft.com/office/drawing/2014/main" id="{1E2EB949-B5FD-40B8-A203-5B2976DE4D46}"/>
              </a:ext>
            </a:extLst>
          </p:cNvPr>
          <p:cNvSpPr>
            <a:spLocks noGrp="1"/>
          </p:cNvSpPr>
          <p:nvPr>
            <p:ph idx="1"/>
          </p:nvPr>
        </p:nvSpPr>
        <p:spPr/>
        <p:txBody>
          <a:bodyPr/>
          <a:lstStyle/>
          <a:p>
            <a:r>
              <a:rPr lang="en-US" dirty="0"/>
              <a:t>Some abbreviated representation of the parse tree for an input sentence:</a:t>
            </a:r>
          </a:p>
          <a:p>
            <a:endParaRPr lang="en-US" dirty="0"/>
          </a:p>
          <a:p>
            <a:pPr marL="0" indent="0">
              <a:buNone/>
            </a:pPr>
            <a:endParaRPr lang="en-US" dirty="0"/>
          </a:p>
          <a:p>
            <a:pPr marL="0" indent="0">
              <a:buNone/>
            </a:pPr>
            <a:endParaRPr lang="en-US" dirty="0"/>
          </a:p>
          <a:p>
            <a:endParaRPr lang="en-US" dirty="0"/>
          </a:p>
          <a:p>
            <a:endParaRPr lang="en-US" dirty="0"/>
          </a:p>
          <a:p>
            <a:endParaRPr lang="en-US" dirty="0"/>
          </a:p>
          <a:p>
            <a:r>
              <a:rPr lang="en-US" dirty="0">
                <a:solidFill>
                  <a:schemeClr val="tx2">
                    <a:lumMod val="75000"/>
                  </a:schemeClr>
                </a:solidFill>
              </a:rPr>
              <a:t>Q:  </a:t>
            </a:r>
            <a:r>
              <a:rPr lang="en-US" dirty="0"/>
              <a:t>What might this look like?  Small labeled graph of neurons, one for the sentence, one for each terminal, labels for roles?</a:t>
            </a:r>
          </a:p>
        </p:txBody>
      </p:sp>
      <p:grpSp>
        <p:nvGrpSpPr>
          <p:cNvPr id="45" name="Group 44">
            <a:extLst>
              <a:ext uri="{FF2B5EF4-FFF2-40B4-BE49-F238E27FC236}">
                <a16:creationId xmlns:a16="http://schemas.microsoft.com/office/drawing/2014/main" id="{35C506D3-B699-49B8-A543-D733744247CE}"/>
              </a:ext>
            </a:extLst>
          </p:cNvPr>
          <p:cNvGrpSpPr/>
          <p:nvPr/>
        </p:nvGrpSpPr>
        <p:grpSpPr>
          <a:xfrm>
            <a:off x="4494770" y="2514600"/>
            <a:ext cx="4192030" cy="1990997"/>
            <a:chOff x="4362537" y="2209800"/>
            <a:chExt cx="4192030" cy="1990997"/>
          </a:xfrm>
        </p:grpSpPr>
        <p:grpSp>
          <p:nvGrpSpPr>
            <p:cNvPr id="15" name="Group 14">
              <a:extLst>
                <a:ext uri="{FF2B5EF4-FFF2-40B4-BE49-F238E27FC236}">
                  <a16:creationId xmlns:a16="http://schemas.microsoft.com/office/drawing/2014/main" id="{4A927F56-23EE-468D-BCD6-2E23640F6FD6}"/>
                </a:ext>
              </a:extLst>
            </p:cNvPr>
            <p:cNvGrpSpPr/>
            <p:nvPr/>
          </p:nvGrpSpPr>
          <p:grpSpPr>
            <a:xfrm>
              <a:off x="4362537" y="2209800"/>
              <a:ext cx="4192030" cy="1990997"/>
              <a:chOff x="4362537" y="3634589"/>
              <a:chExt cx="4192030" cy="1990997"/>
            </a:xfrm>
          </p:grpSpPr>
          <p:grpSp>
            <p:nvGrpSpPr>
              <p:cNvPr id="16" name="Group 15">
                <a:extLst>
                  <a:ext uri="{FF2B5EF4-FFF2-40B4-BE49-F238E27FC236}">
                    <a16:creationId xmlns:a16="http://schemas.microsoft.com/office/drawing/2014/main" id="{653032D4-29C0-4777-8607-BAB0E7A36057}"/>
                  </a:ext>
                </a:extLst>
              </p:cNvPr>
              <p:cNvGrpSpPr/>
              <p:nvPr/>
            </p:nvGrpSpPr>
            <p:grpSpPr>
              <a:xfrm>
                <a:off x="4362537" y="3634589"/>
                <a:ext cx="4192030" cy="1990997"/>
                <a:chOff x="4514937" y="3456216"/>
                <a:chExt cx="4192030" cy="1990997"/>
              </a:xfrm>
            </p:grpSpPr>
            <p:sp>
              <p:nvSpPr>
                <p:cNvPr id="27" name="Oval 26">
                  <a:extLst>
                    <a:ext uri="{FF2B5EF4-FFF2-40B4-BE49-F238E27FC236}">
                      <a16:creationId xmlns:a16="http://schemas.microsoft.com/office/drawing/2014/main" id="{2D6899E7-C38F-4CDE-BABA-DACF32DFBB2B}"/>
                    </a:ext>
                  </a:extLst>
                </p:cNvPr>
                <p:cNvSpPr/>
                <p:nvPr/>
              </p:nvSpPr>
              <p:spPr>
                <a:xfrm>
                  <a:off x="5934891" y="3456216"/>
                  <a:ext cx="1752600" cy="618309"/>
                </a:xfrm>
                <a:prstGeom prst="ellipse">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Sentence</a:t>
                  </a:r>
                </a:p>
              </p:txBody>
            </p:sp>
            <p:sp>
              <p:nvSpPr>
                <p:cNvPr id="34" name="TextBox 33">
                  <a:extLst>
                    <a:ext uri="{FF2B5EF4-FFF2-40B4-BE49-F238E27FC236}">
                      <a16:creationId xmlns:a16="http://schemas.microsoft.com/office/drawing/2014/main" id="{54D779D8-FFA5-473E-963E-7B1FAB9D7BB7}"/>
                    </a:ext>
                  </a:extLst>
                </p:cNvPr>
                <p:cNvSpPr txBox="1"/>
                <p:nvPr/>
              </p:nvSpPr>
              <p:spPr>
                <a:xfrm>
                  <a:off x="4514937" y="5077881"/>
                  <a:ext cx="582211" cy="369332"/>
                </a:xfrm>
                <a:prstGeom prst="rect">
                  <a:avLst/>
                </a:prstGeom>
                <a:solidFill>
                  <a:schemeClr val="accent2">
                    <a:lumMod val="40000"/>
                    <a:lumOff val="60000"/>
                  </a:schemeClr>
                </a:solidFill>
                <a:ln>
                  <a:solidFill>
                    <a:schemeClr val="tx1"/>
                  </a:solidFill>
                </a:ln>
              </p:spPr>
              <p:txBody>
                <a:bodyPr wrap="none" rtlCol="0">
                  <a:spAutoFit/>
                </a:bodyPr>
                <a:lstStyle/>
                <a:p>
                  <a:r>
                    <a:rPr lang="en-US" dirty="0"/>
                    <a:t>Boy</a:t>
                  </a:r>
                </a:p>
              </p:txBody>
            </p:sp>
            <p:sp>
              <p:nvSpPr>
                <p:cNvPr id="35" name="TextBox 34">
                  <a:extLst>
                    <a:ext uri="{FF2B5EF4-FFF2-40B4-BE49-F238E27FC236}">
                      <a16:creationId xmlns:a16="http://schemas.microsoft.com/office/drawing/2014/main" id="{005C3231-050C-4D6C-824D-CBFF252C1697}"/>
                    </a:ext>
                  </a:extLst>
                </p:cNvPr>
                <p:cNvSpPr txBox="1"/>
                <p:nvPr/>
              </p:nvSpPr>
              <p:spPr>
                <a:xfrm>
                  <a:off x="6282031" y="5077881"/>
                  <a:ext cx="736099" cy="369332"/>
                </a:xfrm>
                <a:prstGeom prst="rect">
                  <a:avLst/>
                </a:prstGeom>
                <a:solidFill>
                  <a:schemeClr val="accent2">
                    <a:lumMod val="40000"/>
                    <a:lumOff val="60000"/>
                  </a:schemeClr>
                </a:solidFill>
                <a:ln>
                  <a:solidFill>
                    <a:schemeClr val="tx1"/>
                  </a:solidFill>
                </a:ln>
              </p:spPr>
              <p:txBody>
                <a:bodyPr wrap="none" rtlCol="0">
                  <a:spAutoFit/>
                </a:bodyPr>
                <a:lstStyle/>
                <a:p>
                  <a:r>
                    <a:rPr lang="en-US" dirty="0"/>
                    <a:t>Kicks</a:t>
                  </a:r>
                </a:p>
              </p:txBody>
            </p:sp>
            <p:sp>
              <p:nvSpPr>
                <p:cNvPr id="36" name="TextBox 35">
                  <a:extLst>
                    <a:ext uri="{FF2B5EF4-FFF2-40B4-BE49-F238E27FC236}">
                      <a16:creationId xmlns:a16="http://schemas.microsoft.com/office/drawing/2014/main" id="{AD63987D-9861-4178-9884-30C5C3B6BC6E}"/>
                    </a:ext>
                  </a:extLst>
                </p:cNvPr>
                <p:cNvSpPr txBox="1"/>
                <p:nvPr/>
              </p:nvSpPr>
              <p:spPr>
                <a:xfrm>
                  <a:off x="8137580" y="5077881"/>
                  <a:ext cx="569387" cy="369332"/>
                </a:xfrm>
                <a:prstGeom prst="rect">
                  <a:avLst/>
                </a:prstGeom>
                <a:solidFill>
                  <a:schemeClr val="accent2">
                    <a:lumMod val="40000"/>
                    <a:lumOff val="60000"/>
                  </a:schemeClr>
                </a:solidFill>
                <a:ln>
                  <a:solidFill>
                    <a:schemeClr val="tx1"/>
                  </a:solidFill>
                </a:ln>
              </p:spPr>
              <p:txBody>
                <a:bodyPr wrap="none" rtlCol="0">
                  <a:spAutoFit/>
                </a:bodyPr>
                <a:lstStyle/>
                <a:p>
                  <a:r>
                    <a:rPr lang="en-US" dirty="0"/>
                    <a:t>Ball</a:t>
                  </a:r>
                </a:p>
              </p:txBody>
            </p:sp>
          </p:grpSp>
          <p:grpSp>
            <p:nvGrpSpPr>
              <p:cNvPr id="17" name="Group 16">
                <a:extLst>
                  <a:ext uri="{FF2B5EF4-FFF2-40B4-BE49-F238E27FC236}">
                    <a16:creationId xmlns:a16="http://schemas.microsoft.com/office/drawing/2014/main" id="{A96AD4B0-EC89-4BF9-A303-3E1D55200C9E}"/>
                  </a:ext>
                </a:extLst>
              </p:cNvPr>
              <p:cNvGrpSpPr/>
              <p:nvPr/>
            </p:nvGrpSpPr>
            <p:grpSpPr>
              <a:xfrm>
                <a:off x="4653642" y="4162349"/>
                <a:ext cx="3616232" cy="1093905"/>
                <a:chOff x="4653642" y="4162349"/>
                <a:chExt cx="3616232" cy="1093905"/>
              </a:xfrm>
            </p:grpSpPr>
            <p:cxnSp>
              <p:nvCxnSpPr>
                <p:cNvPr id="18" name="Straight Arrow Connector 17">
                  <a:extLst>
                    <a:ext uri="{FF2B5EF4-FFF2-40B4-BE49-F238E27FC236}">
                      <a16:creationId xmlns:a16="http://schemas.microsoft.com/office/drawing/2014/main" id="{571F82AA-FD57-450F-9F46-B4362118B1B5}"/>
                    </a:ext>
                  </a:extLst>
                </p:cNvPr>
                <p:cNvCxnSpPr>
                  <a:cxnSpLocks/>
                  <a:stCxn id="27" idx="3"/>
                </p:cNvCxnSpPr>
                <p:nvPr/>
              </p:nvCxnSpPr>
              <p:spPr>
                <a:xfrm flipH="1">
                  <a:off x="4653642" y="4162349"/>
                  <a:ext cx="1385511" cy="10939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27D6B254-5A37-495F-8F61-AC77F1D625D4}"/>
                    </a:ext>
                  </a:extLst>
                </p:cNvPr>
                <p:cNvCxnSpPr>
                  <a:cxnSpLocks/>
                  <a:stCxn id="27" idx="4"/>
                </p:cNvCxnSpPr>
                <p:nvPr/>
              </p:nvCxnSpPr>
              <p:spPr>
                <a:xfrm flipH="1">
                  <a:off x="6533845" y="4252898"/>
                  <a:ext cx="124946" cy="10033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CCFE39C1-F0EC-447E-BDDD-0A571FED7F59}"/>
                    </a:ext>
                  </a:extLst>
                </p:cNvPr>
                <p:cNvCxnSpPr>
                  <a:cxnSpLocks/>
                  <a:stCxn id="27" idx="5"/>
                  <a:endCxn id="36" idx="0"/>
                </p:cNvCxnSpPr>
                <p:nvPr/>
              </p:nvCxnSpPr>
              <p:spPr>
                <a:xfrm>
                  <a:off x="7278429" y="4162349"/>
                  <a:ext cx="991445" cy="10939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sp>
          <p:nvSpPr>
            <p:cNvPr id="39" name="TextBox 38">
              <a:extLst>
                <a:ext uri="{FF2B5EF4-FFF2-40B4-BE49-F238E27FC236}">
                  <a16:creationId xmlns:a16="http://schemas.microsoft.com/office/drawing/2014/main" id="{4C521145-A1A1-4175-AE2D-4E88A07EE61E}"/>
                </a:ext>
              </a:extLst>
            </p:cNvPr>
            <p:cNvSpPr txBox="1"/>
            <p:nvPr/>
          </p:nvSpPr>
          <p:spPr>
            <a:xfrm>
              <a:off x="4572000" y="2964179"/>
              <a:ext cx="954107" cy="369332"/>
            </a:xfrm>
            <a:prstGeom prst="rect">
              <a:avLst/>
            </a:prstGeom>
            <a:noFill/>
          </p:spPr>
          <p:txBody>
            <a:bodyPr wrap="none" rtlCol="0">
              <a:spAutoFit/>
            </a:bodyPr>
            <a:lstStyle/>
            <a:p>
              <a:r>
                <a:rPr lang="en-US" dirty="0"/>
                <a:t>Subject</a:t>
              </a:r>
            </a:p>
          </p:txBody>
        </p:sp>
        <p:sp>
          <p:nvSpPr>
            <p:cNvPr id="42" name="TextBox 41">
              <a:extLst>
                <a:ext uri="{FF2B5EF4-FFF2-40B4-BE49-F238E27FC236}">
                  <a16:creationId xmlns:a16="http://schemas.microsoft.com/office/drawing/2014/main" id="{1B0B4C8C-655A-46B5-8306-887E45CA21EC}"/>
                </a:ext>
              </a:extLst>
            </p:cNvPr>
            <p:cNvSpPr txBox="1"/>
            <p:nvPr/>
          </p:nvSpPr>
          <p:spPr>
            <a:xfrm>
              <a:off x="5526107" y="3169613"/>
              <a:ext cx="1159292" cy="369332"/>
            </a:xfrm>
            <a:prstGeom prst="rect">
              <a:avLst/>
            </a:prstGeom>
            <a:noFill/>
          </p:spPr>
          <p:txBody>
            <a:bodyPr wrap="none" rtlCol="0">
              <a:spAutoFit/>
            </a:bodyPr>
            <a:lstStyle/>
            <a:p>
              <a:r>
                <a:rPr lang="en-US" dirty="0"/>
                <a:t>Predicate</a:t>
              </a:r>
            </a:p>
          </p:txBody>
        </p:sp>
        <p:sp>
          <p:nvSpPr>
            <p:cNvPr id="44" name="TextBox 43">
              <a:extLst>
                <a:ext uri="{FF2B5EF4-FFF2-40B4-BE49-F238E27FC236}">
                  <a16:creationId xmlns:a16="http://schemas.microsoft.com/office/drawing/2014/main" id="{FBADDC79-324C-46EB-B421-2E888134D018}"/>
                </a:ext>
              </a:extLst>
            </p:cNvPr>
            <p:cNvSpPr txBox="1"/>
            <p:nvPr/>
          </p:nvSpPr>
          <p:spPr>
            <a:xfrm>
              <a:off x="7666051" y="2968227"/>
              <a:ext cx="851515" cy="369332"/>
            </a:xfrm>
            <a:prstGeom prst="rect">
              <a:avLst/>
            </a:prstGeom>
            <a:noFill/>
          </p:spPr>
          <p:txBody>
            <a:bodyPr wrap="none" rtlCol="0">
              <a:spAutoFit/>
            </a:bodyPr>
            <a:lstStyle/>
            <a:p>
              <a:r>
                <a:rPr lang="en-US" dirty="0"/>
                <a:t>Object</a:t>
              </a:r>
            </a:p>
          </p:txBody>
        </p:sp>
      </p:grpSp>
    </p:spTree>
    <p:extLst>
      <p:ext uri="{BB962C8B-B14F-4D97-AF65-F5344CB8AC3E}">
        <p14:creationId xmlns:p14="http://schemas.microsoft.com/office/powerpoint/2010/main" val="39248445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F79DD-A9E0-4F9D-8339-02CBFC545E8E}"/>
              </a:ext>
            </a:extLst>
          </p:cNvPr>
          <p:cNvSpPr>
            <a:spLocks noGrp="1"/>
          </p:cNvSpPr>
          <p:nvPr>
            <p:ph type="title"/>
          </p:nvPr>
        </p:nvSpPr>
        <p:spPr>
          <a:xfrm>
            <a:off x="457200" y="381000"/>
            <a:ext cx="8229600" cy="990600"/>
          </a:xfrm>
        </p:spPr>
        <p:txBody>
          <a:bodyPr>
            <a:normAutofit fontScale="90000"/>
          </a:bodyPr>
          <a:lstStyle/>
          <a:p>
            <a:r>
              <a:rPr lang="en-US" dirty="0"/>
              <a:t>5.2.  Representation, computation in IKS</a:t>
            </a:r>
          </a:p>
        </p:txBody>
      </p:sp>
      <p:sp>
        <p:nvSpPr>
          <p:cNvPr id="3" name="Content Placeholder 2">
            <a:extLst>
              <a:ext uri="{FF2B5EF4-FFF2-40B4-BE49-F238E27FC236}">
                <a16:creationId xmlns:a16="http://schemas.microsoft.com/office/drawing/2014/main" id="{89D5C1DF-7795-4023-8C8F-2314532E3486}"/>
              </a:ext>
            </a:extLst>
          </p:cNvPr>
          <p:cNvSpPr>
            <a:spLocks noGrp="1"/>
          </p:cNvSpPr>
          <p:nvPr>
            <p:ph idx="1"/>
          </p:nvPr>
        </p:nvSpPr>
        <p:spPr>
          <a:xfrm>
            <a:off x="152400" y="1371600"/>
            <a:ext cx="8839200" cy="5105400"/>
          </a:xfrm>
        </p:spPr>
        <p:txBody>
          <a:bodyPr>
            <a:normAutofit/>
          </a:bodyPr>
          <a:lstStyle/>
          <a:p>
            <a:r>
              <a:rPr lang="en-US" dirty="0"/>
              <a:t>Firing of SKS reduced parse-tree neurons triggers firing of related IKS neurons, followed by IKS cascades and outputs.</a:t>
            </a:r>
          </a:p>
          <a:p>
            <a:r>
              <a:rPr lang="en-US" dirty="0"/>
              <a:t>The related IKS neurons comprise an outline for a simple “story”, including actions.</a:t>
            </a:r>
          </a:p>
          <a:p>
            <a:r>
              <a:rPr lang="en-US" dirty="0">
                <a:solidFill>
                  <a:schemeClr val="tx2">
                    <a:lumMod val="75000"/>
                  </a:schemeClr>
                </a:solidFill>
              </a:rPr>
              <a:t>Open Q2:  </a:t>
            </a:r>
            <a:r>
              <a:rPr lang="en-US" dirty="0"/>
              <a:t>Pin down precise reps for reduced parse trees in the SKS, stories in the IKS.  Design mechanism for SKS reduced parse tree to trigger IKS story.</a:t>
            </a:r>
          </a:p>
          <a:p>
            <a:r>
              <a:rPr lang="en-US" dirty="0"/>
              <a:t>Cascades select for associations relevant to the entire story, not just to individual words.</a:t>
            </a:r>
          </a:p>
          <a:p>
            <a:r>
              <a:rPr lang="en-US" dirty="0"/>
              <a:t>IKS story rep gets refined, embellished over a short time.</a:t>
            </a:r>
          </a:p>
          <a:p>
            <a:r>
              <a:rPr lang="en-US" dirty="0">
                <a:solidFill>
                  <a:schemeClr val="tx2">
                    <a:lumMod val="75000"/>
                  </a:schemeClr>
                </a:solidFill>
              </a:rPr>
              <a:t>Output:   </a:t>
            </a:r>
            <a:r>
              <a:rPr lang="en-US" dirty="0"/>
              <a:t>Mental picture (dynamic cartoon?) of the story.  Judgment, emotional response.</a:t>
            </a:r>
          </a:p>
          <a:p>
            <a:endParaRPr lang="en-US" dirty="0"/>
          </a:p>
        </p:txBody>
      </p:sp>
    </p:spTree>
    <p:extLst>
      <p:ext uri="{BB962C8B-B14F-4D97-AF65-F5344CB8AC3E}">
        <p14:creationId xmlns:p14="http://schemas.microsoft.com/office/powerpoint/2010/main" val="2891952654"/>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D8B37-6553-4A1F-B968-31A289F7B7A2}"/>
              </a:ext>
            </a:extLst>
          </p:cNvPr>
          <p:cNvSpPr>
            <a:spLocks noGrp="1"/>
          </p:cNvSpPr>
          <p:nvPr>
            <p:ph type="title"/>
          </p:nvPr>
        </p:nvSpPr>
        <p:spPr>
          <a:xfrm>
            <a:off x="535333" y="363391"/>
            <a:ext cx="8229600" cy="990600"/>
          </a:xfrm>
        </p:spPr>
        <p:txBody>
          <a:bodyPr/>
          <a:lstStyle/>
          <a:p>
            <a:r>
              <a:rPr lang="en-US" dirty="0"/>
              <a:t>Communication from SKS to IKS</a:t>
            </a:r>
          </a:p>
        </p:txBody>
      </p:sp>
      <p:grpSp>
        <p:nvGrpSpPr>
          <p:cNvPr id="4" name="Group 3">
            <a:extLst>
              <a:ext uri="{FF2B5EF4-FFF2-40B4-BE49-F238E27FC236}">
                <a16:creationId xmlns:a16="http://schemas.microsoft.com/office/drawing/2014/main" id="{EE2B9B59-9083-4E1A-89F5-05F5027E7F9F}"/>
              </a:ext>
            </a:extLst>
          </p:cNvPr>
          <p:cNvGrpSpPr/>
          <p:nvPr/>
        </p:nvGrpSpPr>
        <p:grpSpPr>
          <a:xfrm>
            <a:off x="152400" y="1638042"/>
            <a:ext cx="8839200" cy="4990844"/>
            <a:chOff x="3810000" y="2559289"/>
            <a:chExt cx="3962400" cy="2412759"/>
          </a:xfrm>
        </p:grpSpPr>
        <p:grpSp>
          <p:nvGrpSpPr>
            <p:cNvPr id="5" name="Group 4">
              <a:extLst>
                <a:ext uri="{FF2B5EF4-FFF2-40B4-BE49-F238E27FC236}">
                  <a16:creationId xmlns:a16="http://schemas.microsoft.com/office/drawing/2014/main" id="{BDDABEB7-24C4-4E9E-9E5C-BA1AE3D766D9}"/>
                </a:ext>
              </a:extLst>
            </p:cNvPr>
            <p:cNvGrpSpPr/>
            <p:nvPr/>
          </p:nvGrpSpPr>
          <p:grpSpPr>
            <a:xfrm>
              <a:off x="3810000" y="3071445"/>
              <a:ext cx="3962400" cy="1295400"/>
              <a:chOff x="3810000" y="3071445"/>
              <a:chExt cx="3962400" cy="1295400"/>
            </a:xfrm>
          </p:grpSpPr>
          <p:sp>
            <p:nvSpPr>
              <p:cNvPr id="45" name="Oval 44">
                <a:extLst>
                  <a:ext uri="{FF2B5EF4-FFF2-40B4-BE49-F238E27FC236}">
                    <a16:creationId xmlns:a16="http://schemas.microsoft.com/office/drawing/2014/main" id="{B7D0F367-8425-43CD-8010-E5E936EB247F}"/>
                  </a:ext>
                </a:extLst>
              </p:cNvPr>
              <p:cNvSpPr/>
              <p:nvPr/>
            </p:nvSpPr>
            <p:spPr>
              <a:xfrm>
                <a:off x="38100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Oval 45">
                <a:extLst>
                  <a:ext uri="{FF2B5EF4-FFF2-40B4-BE49-F238E27FC236}">
                    <a16:creationId xmlns:a16="http://schemas.microsoft.com/office/drawing/2014/main" id="{AAAD4218-5C85-4102-A54D-46C2D8FFA7D9}"/>
                  </a:ext>
                </a:extLst>
              </p:cNvPr>
              <p:cNvSpPr/>
              <p:nvPr/>
            </p:nvSpPr>
            <p:spPr>
              <a:xfrm>
                <a:off x="62484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9" name="Straight Connector 48">
                <a:extLst>
                  <a:ext uri="{FF2B5EF4-FFF2-40B4-BE49-F238E27FC236}">
                    <a16:creationId xmlns:a16="http://schemas.microsoft.com/office/drawing/2014/main" id="{9B1F24D4-7C70-434D-993B-91851B489CA4}"/>
                  </a:ext>
                </a:extLst>
              </p:cNvPr>
              <p:cNvCxnSpPr>
                <a:cxnSpLocks/>
              </p:cNvCxnSpPr>
              <p:nvPr/>
            </p:nvCxnSpPr>
            <p:spPr>
              <a:xfrm>
                <a:off x="5334000" y="3719145"/>
                <a:ext cx="914400" cy="0"/>
              </a:xfrm>
              <a:prstGeom prst="line">
                <a:avLst/>
              </a:prstGeom>
            </p:spPr>
            <p:style>
              <a:lnRef idx="2">
                <a:schemeClr val="dk1"/>
              </a:lnRef>
              <a:fillRef idx="0">
                <a:schemeClr val="dk1"/>
              </a:fillRef>
              <a:effectRef idx="1">
                <a:schemeClr val="dk1"/>
              </a:effectRef>
              <a:fontRef idx="minor">
                <a:schemeClr val="tx1"/>
              </a:fontRef>
            </p:style>
          </p:cxnSp>
        </p:grpSp>
        <p:grpSp>
          <p:nvGrpSpPr>
            <p:cNvPr id="6" name="Group 5">
              <a:extLst>
                <a:ext uri="{FF2B5EF4-FFF2-40B4-BE49-F238E27FC236}">
                  <a16:creationId xmlns:a16="http://schemas.microsoft.com/office/drawing/2014/main" id="{F3A2122E-1F1B-4C64-80A1-E93A8E07F87D}"/>
                </a:ext>
              </a:extLst>
            </p:cNvPr>
            <p:cNvGrpSpPr/>
            <p:nvPr/>
          </p:nvGrpSpPr>
          <p:grpSpPr>
            <a:xfrm>
              <a:off x="3956538" y="4177138"/>
              <a:ext cx="1518138" cy="794910"/>
              <a:chOff x="3956538" y="4177138"/>
              <a:chExt cx="1518138" cy="794910"/>
            </a:xfrm>
          </p:grpSpPr>
          <p:grpSp>
            <p:nvGrpSpPr>
              <p:cNvPr id="37" name="Group 36">
                <a:extLst>
                  <a:ext uri="{FF2B5EF4-FFF2-40B4-BE49-F238E27FC236}">
                    <a16:creationId xmlns:a16="http://schemas.microsoft.com/office/drawing/2014/main" id="{A92F8005-1883-44C4-856A-8FCA28F89895}"/>
                  </a:ext>
                </a:extLst>
              </p:cNvPr>
              <p:cNvGrpSpPr/>
              <p:nvPr/>
            </p:nvGrpSpPr>
            <p:grpSpPr>
              <a:xfrm>
                <a:off x="3956538" y="4655523"/>
                <a:ext cx="1518138" cy="316525"/>
                <a:chOff x="3815862" y="5246074"/>
                <a:chExt cx="1518138" cy="316525"/>
              </a:xfrm>
            </p:grpSpPr>
            <p:sp>
              <p:nvSpPr>
                <p:cNvPr id="42" name="Oval 41">
                  <a:extLst>
                    <a:ext uri="{FF2B5EF4-FFF2-40B4-BE49-F238E27FC236}">
                      <a16:creationId xmlns:a16="http://schemas.microsoft.com/office/drawing/2014/main" id="{F4B2ECE9-3A64-45C2-AC94-445C4A9724A2}"/>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2487089-FB8A-4B37-84AD-E86874419B0E}"/>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D6CE367-58E1-4C94-87C3-0363CE9C85E3}"/>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0DC2C204-4197-48D9-9A4F-D8FA125B6709}"/>
                  </a:ext>
                </a:extLst>
              </p:cNvPr>
              <p:cNvGrpSpPr/>
              <p:nvPr/>
            </p:nvGrpSpPr>
            <p:grpSpPr>
              <a:xfrm>
                <a:off x="4094284" y="4177138"/>
                <a:ext cx="1239718" cy="503302"/>
                <a:chOff x="4094284" y="4177138"/>
                <a:chExt cx="1239718" cy="503302"/>
              </a:xfrm>
            </p:grpSpPr>
            <p:cxnSp>
              <p:nvCxnSpPr>
                <p:cNvPr id="39" name="Straight Arrow Connector 38">
                  <a:extLst>
                    <a:ext uri="{FF2B5EF4-FFF2-40B4-BE49-F238E27FC236}">
                      <a16:creationId xmlns:a16="http://schemas.microsoft.com/office/drawing/2014/main" id="{63447176-EC33-4732-B995-90BB200B00A8}"/>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50236E7A-6585-48C2-B02F-B416D0B635D3}"/>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1" name="Straight Arrow Connector 40">
                  <a:extLst>
                    <a:ext uri="{FF2B5EF4-FFF2-40B4-BE49-F238E27FC236}">
                      <a16:creationId xmlns:a16="http://schemas.microsoft.com/office/drawing/2014/main" id="{BEC8A9F8-A90B-42A1-A4BA-C1CFA8A13259}"/>
                    </a:ext>
                  </a:extLst>
                </p:cNvPr>
                <p:cNvCxnSpPr>
                  <a:cxnSpLocks/>
                  <a:endCxn id="45" idx="5"/>
                </p:cNvCxnSpPr>
                <p:nvPr/>
              </p:nvCxnSpPr>
              <p:spPr>
                <a:xfrm flipH="1" flipV="1">
                  <a:off x="5110816"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7" name="Group 6">
              <a:extLst>
                <a:ext uri="{FF2B5EF4-FFF2-40B4-BE49-F238E27FC236}">
                  <a16:creationId xmlns:a16="http://schemas.microsoft.com/office/drawing/2014/main" id="{C1C6C52E-9784-4535-94B1-30A62DA0C492}"/>
                </a:ext>
              </a:extLst>
            </p:cNvPr>
            <p:cNvGrpSpPr/>
            <p:nvPr/>
          </p:nvGrpSpPr>
          <p:grpSpPr>
            <a:xfrm>
              <a:off x="6248400" y="4199852"/>
              <a:ext cx="1518138" cy="772196"/>
              <a:chOff x="6248400" y="4199852"/>
              <a:chExt cx="1518138" cy="772196"/>
            </a:xfrm>
          </p:grpSpPr>
          <p:grpSp>
            <p:nvGrpSpPr>
              <p:cNvPr id="29" name="Group 28">
                <a:extLst>
                  <a:ext uri="{FF2B5EF4-FFF2-40B4-BE49-F238E27FC236}">
                    <a16:creationId xmlns:a16="http://schemas.microsoft.com/office/drawing/2014/main" id="{AB52FC10-9832-4FC7-9A56-FA80D53EB2B7}"/>
                  </a:ext>
                </a:extLst>
              </p:cNvPr>
              <p:cNvGrpSpPr/>
              <p:nvPr/>
            </p:nvGrpSpPr>
            <p:grpSpPr>
              <a:xfrm>
                <a:off x="6248400" y="4655523"/>
                <a:ext cx="1518138" cy="316525"/>
                <a:chOff x="3815862" y="5246074"/>
                <a:chExt cx="1518138" cy="316525"/>
              </a:xfrm>
            </p:grpSpPr>
            <p:sp>
              <p:nvSpPr>
                <p:cNvPr id="34" name="Oval 33">
                  <a:extLst>
                    <a:ext uri="{FF2B5EF4-FFF2-40B4-BE49-F238E27FC236}">
                      <a16:creationId xmlns:a16="http://schemas.microsoft.com/office/drawing/2014/main" id="{641FC426-F285-4E77-8109-324C1E975AA9}"/>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98EB8DC-879F-4071-B574-2D0E1302D8C0}"/>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D0B49EF-FED3-42F0-9158-5E52CDE69D54}"/>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4305E211-C825-4641-AF15-7F99FAA7796F}"/>
                  </a:ext>
                </a:extLst>
              </p:cNvPr>
              <p:cNvGrpSpPr/>
              <p:nvPr/>
            </p:nvGrpSpPr>
            <p:grpSpPr>
              <a:xfrm>
                <a:off x="6421314" y="4199852"/>
                <a:ext cx="1239717" cy="503302"/>
                <a:chOff x="4094284" y="4177138"/>
                <a:chExt cx="1239717" cy="503302"/>
              </a:xfrm>
            </p:grpSpPr>
            <p:cxnSp>
              <p:nvCxnSpPr>
                <p:cNvPr id="31" name="Straight Arrow Connector 30">
                  <a:extLst>
                    <a:ext uri="{FF2B5EF4-FFF2-40B4-BE49-F238E27FC236}">
                      <a16:creationId xmlns:a16="http://schemas.microsoft.com/office/drawing/2014/main" id="{99C9839E-B6EF-4A32-B2AF-85BA044AA8F0}"/>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068FED69-6C32-44CF-8138-80ADF39D6247}"/>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316B854A-699C-4683-BFEB-7153FCEDED96}"/>
                    </a:ext>
                  </a:extLst>
                </p:cNvPr>
                <p:cNvCxnSpPr>
                  <a:cxnSpLocks/>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8" name="Group 7">
              <a:extLst>
                <a:ext uri="{FF2B5EF4-FFF2-40B4-BE49-F238E27FC236}">
                  <a16:creationId xmlns:a16="http://schemas.microsoft.com/office/drawing/2014/main" id="{D8DF0A98-C37F-4924-A96C-6D524E62C801}"/>
                </a:ext>
              </a:extLst>
            </p:cNvPr>
            <p:cNvGrpSpPr/>
            <p:nvPr/>
          </p:nvGrpSpPr>
          <p:grpSpPr>
            <a:xfrm>
              <a:off x="3953607" y="2570280"/>
              <a:ext cx="1518138" cy="597147"/>
              <a:chOff x="3953607" y="2570280"/>
              <a:chExt cx="1518138" cy="597147"/>
            </a:xfrm>
          </p:grpSpPr>
          <p:grpSp>
            <p:nvGrpSpPr>
              <p:cNvPr id="21" name="Group 20">
                <a:extLst>
                  <a:ext uri="{FF2B5EF4-FFF2-40B4-BE49-F238E27FC236}">
                    <a16:creationId xmlns:a16="http://schemas.microsoft.com/office/drawing/2014/main" id="{52596116-FFCF-4848-B734-E39701F5D34F}"/>
                  </a:ext>
                </a:extLst>
              </p:cNvPr>
              <p:cNvGrpSpPr/>
              <p:nvPr/>
            </p:nvGrpSpPr>
            <p:grpSpPr>
              <a:xfrm>
                <a:off x="3953607" y="2570280"/>
                <a:ext cx="1518138" cy="316525"/>
                <a:chOff x="3815862" y="5246074"/>
                <a:chExt cx="1518138" cy="316525"/>
              </a:xfrm>
            </p:grpSpPr>
            <p:sp>
              <p:nvSpPr>
                <p:cNvPr id="26" name="Oval 25">
                  <a:extLst>
                    <a:ext uri="{FF2B5EF4-FFF2-40B4-BE49-F238E27FC236}">
                      <a16:creationId xmlns:a16="http://schemas.microsoft.com/office/drawing/2014/main" id="{DB95488F-1F04-4142-8355-484428B9A5FC}"/>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390E110-6377-45DC-9986-A6E17D493D22}"/>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0A76E63-B50A-4B2A-9883-65882973B023}"/>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A6641B14-7529-412E-86C4-CA63E56BBF98}"/>
                  </a:ext>
                </a:extLst>
              </p:cNvPr>
              <p:cNvGrpSpPr/>
              <p:nvPr/>
            </p:nvGrpSpPr>
            <p:grpSpPr>
              <a:xfrm>
                <a:off x="4106007" y="2830444"/>
                <a:ext cx="1105575" cy="336983"/>
                <a:chOff x="4106007" y="2830444"/>
                <a:chExt cx="1105575" cy="336983"/>
              </a:xfrm>
            </p:grpSpPr>
            <p:cxnSp>
              <p:nvCxnSpPr>
                <p:cNvPr id="23" name="Straight Arrow Connector 22">
                  <a:extLst>
                    <a:ext uri="{FF2B5EF4-FFF2-40B4-BE49-F238E27FC236}">
                      <a16:creationId xmlns:a16="http://schemas.microsoft.com/office/drawing/2014/main" id="{99244321-1E17-469D-824B-192EE27BFF0E}"/>
                    </a:ext>
                  </a:extLst>
                </p:cNvPr>
                <p:cNvCxnSpPr>
                  <a:cxnSpLocks/>
                  <a:endCxn id="26" idx="4"/>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577424AD-A085-488A-92D8-414017981261}"/>
                    </a:ext>
                  </a:extLst>
                </p:cNvPr>
                <p:cNvCxnSpPr>
                  <a:cxnSpLocks/>
                  <a:endCxn id="27" idx="4"/>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87E242F8-E1DB-4B3A-B6D9-3AC055394B54}"/>
                    </a:ext>
                  </a:extLst>
                </p:cNvPr>
                <p:cNvCxnSpPr>
                  <a:cxnSpLocks/>
                  <a:endCxn id="28" idx="3"/>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9" name="Group 8">
              <a:extLst>
                <a:ext uri="{FF2B5EF4-FFF2-40B4-BE49-F238E27FC236}">
                  <a16:creationId xmlns:a16="http://schemas.microsoft.com/office/drawing/2014/main" id="{39AF0D99-5379-481C-BC1E-A7720513BFE0}"/>
                </a:ext>
              </a:extLst>
            </p:cNvPr>
            <p:cNvGrpSpPr/>
            <p:nvPr/>
          </p:nvGrpSpPr>
          <p:grpSpPr>
            <a:xfrm>
              <a:off x="6248400" y="2559289"/>
              <a:ext cx="1518138" cy="600786"/>
              <a:chOff x="6248400" y="2559289"/>
              <a:chExt cx="1518138" cy="600786"/>
            </a:xfrm>
          </p:grpSpPr>
          <p:grpSp>
            <p:nvGrpSpPr>
              <p:cNvPr id="13" name="Group 12">
                <a:extLst>
                  <a:ext uri="{FF2B5EF4-FFF2-40B4-BE49-F238E27FC236}">
                    <a16:creationId xmlns:a16="http://schemas.microsoft.com/office/drawing/2014/main" id="{D596E394-D060-487F-AEA2-37D8F75450CC}"/>
                  </a:ext>
                </a:extLst>
              </p:cNvPr>
              <p:cNvGrpSpPr/>
              <p:nvPr/>
            </p:nvGrpSpPr>
            <p:grpSpPr>
              <a:xfrm>
                <a:off x="6248400" y="2559289"/>
                <a:ext cx="1518138" cy="316525"/>
                <a:chOff x="3815862" y="5246074"/>
                <a:chExt cx="1518138" cy="316525"/>
              </a:xfrm>
            </p:grpSpPr>
            <p:sp>
              <p:nvSpPr>
                <p:cNvPr id="18" name="Oval 17">
                  <a:extLst>
                    <a:ext uri="{FF2B5EF4-FFF2-40B4-BE49-F238E27FC236}">
                      <a16:creationId xmlns:a16="http://schemas.microsoft.com/office/drawing/2014/main" id="{30576C01-D4B0-4571-B555-9BA4F4F6F425}"/>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7A5EF38-A13D-431D-B004-900FA2977ECD}"/>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038734F-7E57-4958-A766-03F78D6E7F1E}"/>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3ABE205-3991-4154-87DC-E69E4CB3AEA7}"/>
                  </a:ext>
                </a:extLst>
              </p:cNvPr>
              <p:cNvGrpSpPr/>
              <p:nvPr/>
            </p:nvGrpSpPr>
            <p:grpSpPr>
              <a:xfrm>
                <a:off x="6451750" y="2823092"/>
                <a:ext cx="1105575" cy="336983"/>
                <a:chOff x="4106007" y="2830444"/>
                <a:chExt cx="1105575" cy="336983"/>
              </a:xfrm>
            </p:grpSpPr>
            <p:cxnSp>
              <p:nvCxnSpPr>
                <p:cNvPr id="15" name="Straight Arrow Connector 14">
                  <a:extLst>
                    <a:ext uri="{FF2B5EF4-FFF2-40B4-BE49-F238E27FC236}">
                      <a16:creationId xmlns:a16="http://schemas.microsoft.com/office/drawing/2014/main" id="{A2E3E761-0ECE-4461-8EF0-0415C14BFEE8}"/>
                    </a:ext>
                  </a:extLst>
                </p:cNvPr>
                <p:cNvCxnSpPr>
                  <a:cxnSpLocks/>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D3D145BE-EB34-4699-9E33-47990FB4B7C5}"/>
                    </a:ext>
                  </a:extLst>
                </p:cNvPr>
                <p:cNvCxnSpPr>
                  <a:cxnSpLocks/>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0B62E72F-B590-4740-B5F3-CF4504C61C71}"/>
                    </a:ext>
                  </a:extLst>
                </p:cNvPr>
                <p:cNvCxnSpPr>
                  <a:cxnSpLocks/>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grpSp>
        <p:nvGrpSpPr>
          <p:cNvPr id="52" name="Group 51">
            <a:extLst>
              <a:ext uri="{FF2B5EF4-FFF2-40B4-BE49-F238E27FC236}">
                <a16:creationId xmlns:a16="http://schemas.microsoft.com/office/drawing/2014/main" id="{49DBE92A-C952-495A-BB09-8D188D089212}"/>
              </a:ext>
            </a:extLst>
          </p:cNvPr>
          <p:cNvGrpSpPr/>
          <p:nvPr/>
        </p:nvGrpSpPr>
        <p:grpSpPr>
          <a:xfrm>
            <a:off x="1307148" y="3575576"/>
            <a:ext cx="2039567" cy="946336"/>
            <a:chOff x="3461253" y="3634589"/>
            <a:chExt cx="6726616" cy="2659670"/>
          </a:xfrm>
        </p:grpSpPr>
        <p:grpSp>
          <p:nvGrpSpPr>
            <p:cNvPr id="56" name="Group 55">
              <a:extLst>
                <a:ext uri="{FF2B5EF4-FFF2-40B4-BE49-F238E27FC236}">
                  <a16:creationId xmlns:a16="http://schemas.microsoft.com/office/drawing/2014/main" id="{F6BB1E31-5E9B-4DB0-9EC7-E4ABE5DDBF78}"/>
                </a:ext>
              </a:extLst>
            </p:cNvPr>
            <p:cNvGrpSpPr/>
            <p:nvPr/>
          </p:nvGrpSpPr>
          <p:grpSpPr>
            <a:xfrm>
              <a:off x="3461253" y="3634589"/>
              <a:ext cx="6726616" cy="2659670"/>
              <a:chOff x="3613653" y="3456216"/>
              <a:chExt cx="6726616" cy="2659670"/>
            </a:xfrm>
          </p:grpSpPr>
          <p:sp>
            <p:nvSpPr>
              <p:cNvPr id="61" name="Oval 60">
                <a:extLst>
                  <a:ext uri="{FF2B5EF4-FFF2-40B4-BE49-F238E27FC236}">
                    <a16:creationId xmlns:a16="http://schemas.microsoft.com/office/drawing/2014/main" id="{AB72938D-2E0F-4FB7-A603-31375A35C5BF}"/>
                  </a:ext>
                </a:extLst>
              </p:cNvPr>
              <p:cNvSpPr/>
              <p:nvPr/>
            </p:nvSpPr>
            <p:spPr>
              <a:xfrm>
                <a:off x="5934891" y="3456216"/>
                <a:ext cx="1752600" cy="618309"/>
              </a:xfrm>
              <a:prstGeom prst="ellipse">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2AB7AA66-C2E6-4EA2-AC4B-BAE0B9F828BD}"/>
                  </a:ext>
                </a:extLst>
              </p:cNvPr>
              <p:cNvSpPr txBox="1"/>
              <p:nvPr/>
            </p:nvSpPr>
            <p:spPr>
              <a:xfrm>
                <a:off x="3613653" y="5077881"/>
                <a:ext cx="1914801" cy="1038004"/>
              </a:xfrm>
              <a:prstGeom prst="rect">
                <a:avLst/>
              </a:prstGeom>
              <a:solidFill>
                <a:schemeClr val="accent2">
                  <a:lumMod val="40000"/>
                  <a:lumOff val="60000"/>
                </a:schemeClr>
              </a:solidFill>
              <a:ln>
                <a:solidFill>
                  <a:schemeClr val="tx1"/>
                </a:solidFill>
              </a:ln>
            </p:spPr>
            <p:txBody>
              <a:bodyPr wrap="square" rtlCol="0">
                <a:spAutoFit/>
              </a:bodyPr>
              <a:lstStyle/>
              <a:p>
                <a:r>
                  <a:rPr lang="en-US" dirty="0"/>
                  <a:t>Boy</a:t>
                </a:r>
              </a:p>
            </p:txBody>
          </p:sp>
          <p:sp>
            <p:nvSpPr>
              <p:cNvPr id="63" name="TextBox 62">
                <a:extLst>
                  <a:ext uri="{FF2B5EF4-FFF2-40B4-BE49-F238E27FC236}">
                    <a16:creationId xmlns:a16="http://schemas.microsoft.com/office/drawing/2014/main" id="{58EF863A-AEE7-40F7-BB4C-2A30154F779D}"/>
                  </a:ext>
                </a:extLst>
              </p:cNvPr>
              <p:cNvSpPr txBox="1"/>
              <p:nvPr/>
            </p:nvSpPr>
            <p:spPr>
              <a:xfrm>
                <a:off x="5528454" y="5077878"/>
                <a:ext cx="2609126" cy="1038005"/>
              </a:xfrm>
              <a:prstGeom prst="rect">
                <a:avLst/>
              </a:prstGeom>
              <a:solidFill>
                <a:schemeClr val="accent2">
                  <a:lumMod val="40000"/>
                  <a:lumOff val="60000"/>
                </a:schemeClr>
              </a:solidFill>
              <a:ln>
                <a:solidFill>
                  <a:schemeClr val="tx1"/>
                </a:solidFill>
              </a:ln>
            </p:spPr>
            <p:txBody>
              <a:bodyPr wrap="square" rtlCol="0">
                <a:spAutoFit/>
              </a:bodyPr>
              <a:lstStyle/>
              <a:p>
                <a:r>
                  <a:rPr lang="en-US" dirty="0"/>
                  <a:t>Kicks</a:t>
                </a:r>
              </a:p>
            </p:txBody>
          </p:sp>
          <p:sp>
            <p:nvSpPr>
              <p:cNvPr id="64" name="TextBox 63">
                <a:extLst>
                  <a:ext uri="{FF2B5EF4-FFF2-40B4-BE49-F238E27FC236}">
                    <a16:creationId xmlns:a16="http://schemas.microsoft.com/office/drawing/2014/main" id="{FB7E0199-8BC4-4038-9AD4-5D6DC4318EAC}"/>
                  </a:ext>
                </a:extLst>
              </p:cNvPr>
              <p:cNvSpPr txBox="1"/>
              <p:nvPr/>
            </p:nvSpPr>
            <p:spPr>
              <a:xfrm>
                <a:off x="8137580" y="5077881"/>
                <a:ext cx="2202689" cy="1038005"/>
              </a:xfrm>
              <a:prstGeom prst="rect">
                <a:avLst/>
              </a:prstGeom>
              <a:solidFill>
                <a:schemeClr val="accent2">
                  <a:lumMod val="40000"/>
                  <a:lumOff val="60000"/>
                </a:schemeClr>
              </a:solidFill>
              <a:ln>
                <a:solidFill>
                  <a:schemeClr val="tx1"/>
                </a:solidFill>
              </a:ln>
            </p:spPr>
            <p:txBody>
              <a:bodyPr wrap="square" rtlCol="0">
                <a:spAutoFit/>
              </a:bodyPr>
              <a:lstStyle/>
              <a:p>
                <a:r>
                  <a:rPr lang="en-US" dirty="0"/>
                  <a:t>Ball</a:t>
                </a:r>
              </a:p>
            </p:txBody>
          </p:sp>
        </p:grpSp>
        <p:grpSp>
          <p:nvGrpSpPr>
            <p:cNvPr id="57" name="Group 56">
              <a:extLst>
                <a:ext uri="{FF2B5EF4-FFF2-40B4-BE49-F238E27FC236}">
                  <a16:creationId xmlns:a16="http://schemas.microsoft.com/office/drawing/2014/main" id="{3894CEAB-26AC-445F-B705-3338460941E6}"/>
                </a:ext>
              </a:extLst>
            </p:cNvPr>
            <p:cNvGrpSpPr/>
            <p:nvPr/>
          </p:nvGrpSpPr>
          <p:grpSpPr>
            <a:xfrm>
              <a:off x="4653642" y="4162349"/>
              <a:ext cx="4432885" cy="1093905"/>
              <a:chOff x="4653642" y="4162349"/>
              <a:chExt cx="4432885" cy="1093905"/>
            </a:xfrm>
          </p:grpSpPr>
          <p:cxnSp>
            <p:nvCxnSpPr>
              <p:cNvPr id="58" name="Straight Arrow Connector 57">
                <a:extLst>
                  <a:ext uri="{FF2B5EF4-FFF2-40B4-BE49-F238E27FC236}">
                    <a16:creationId xmlns:a16="http://schemas.microsoft.com/office/drawing/2014/main" id="{C6A042D0-4D28-41A6-BF84-42CA2957C317}"/>
                  </a:ext>
                </a:extLst>
              </p:cNvPr>
              <p:cNvCxnSpPr>
                <a:cxnSpLocks/>
                <a:stCxn id="61" idx="3"/>
              </p:cNvCxnSpPr>
              <p:nvPr/>
            </p:nvCxnSpPr>
            <p:spPr>
              <a:xfrm flipH="1">
                <a:off x="4653642" y="4162349"/>
                <a:ext cx="1385511" cy="10939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9" name="Straight Arrow Connector 58">
                <a:extLst>
                  <a:ext uri="{FF2B5EF4-FFF2-40B4-BE49-F238E27FC236}">
                    <a16:creationId xmlns:a16="http://schemas.microsoft.com/office/drawing/2014/main" id="{BFED5087-EF39-43F6-A0DF-721AFBFDE37D}"/>
                  </a:ext>
                </a:extLst>
              </p:cNvPr>
              <p:cNvCxnSpPr>
                <a:cxnSpLocks/>
                <a:stCxn id="61" idx="4"/>
              </p:cNvCxnSpPr>
              <p:nvPr/>
            </p:nvCxnSpPr>
            <p:spPr>
              <a:xfrm flipH="1">
                <a:off x="6533845" y="4252898"/>
                <a:ext cx="124946" cy="10033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E01F4D55-1707-49B4-86F8-2BECD215310F}"/>
                  </a:ext>
                </a:extLst>
              </p:cNvPr>
              <p:cNvCxnSpPr>
                <a:cxnSpLocks/>
                <a:stCxn id="61" idx="5"/>
                <a:endCxn id="64" idx="0"/>
              </p:cNvCxnSpPr>
              <p:nvPr/>
            </p:nvCxnSpPr>
            <p:spPr>
              <a:xfrm>
                <a:off x="7278431" y="4162349"/>
                <a:ext cx="1808096" cy="10939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sp>
        <p:nvSpPr>
          <p:cNvPr id="67" name="TextBox 66">
            <a:extLst>
              <a:ext uri="{FF2B5EF4-FFF2-40B4-BE49-F238E27FC236}">
                <a16:creationId xmlns:a16="http://schemas.microsoft.com/office/drawing/2014/main" id="{C5184DB0-B6C4-4D7B-94DC-1676ABAD5FDB}"/>
              </a:ext>
            </a:extLst>
          </p:cNvPr>
          <p:cNvSpPr txBox="1"/>
          <p:nvPr/>
        </p:nvSpPr>
        <p:spPr>
          <a:xfrm>
            <a:off x="1529080" y="2968578"/>
            <a:ext cx="646331" cy="369332"/>
          </a:xfrm>
          <a:prstGeom prst="rect">
            <a:avLst/>
          </a:prstGeom>
          <a:noFill/>
        </p:spPr>
        <p:txBody>
          <a:bodyPr wrap="none" rtlCol="0">
            <a:spAutoFit/>
          </a:bodyPr>
          <a:lstStyle/>
          <a:p>
            <a:r>
              <a:rPr lang="en-US" dirty="0"/>
              <a:t>SKS</a:t>
            </a:r>
          </a:p>
        </p:txBody>
      </p:sp>
      <p:sp>
        <p:nvSpPr>
          <p:cNvPr id="68" name="TextBox 67">
            <a:extLst>
              <a:ext uri="{FF2B5EF4-FFF2-40B4-BE49-F238E27FC236}">
                <a16:creationId xmlns:a16="http://schemas.microsoft.com/office/drawing/2014/main" id="{F13B643B-9AD9-4C3A-845F-33B2E9CD4102}"/>
              </a:ext>
            </a:extLst>
          </p:cNvPr>
          <p:cNvSpPr txBox="1"/>
          <p:nvPr/>
        </p:nvSpPr>
        <p:spPr>
          <a:xfrm>
            <a:off x="5846527" y="3940186"/>
            <a:ext cx="569387" cy="369332"/>
          </a:xfrm>
          <a:prstGeom prst="rect">
            <a:avLst/>
          </a:prstGeom>
          <a:noFill/>
        </p:spPr>
        <p:txBody>
          <a:bodyPr wrap="none" rtlCol="0">
            <a:spAutoFit/>
          </a:bodyPr>
          <a:lstStyle/>
          <a:p>
            <a:r>
              <a:rPr lang="en-US" dirty="0"/>
              <a:t>???</a:t>
            </a:r>
          </a:p>
        </p:txBody>
      </p:sp>
      <p:sp>
        <p:nvSpPr>
          <p:cNvPr id="69" name="TextBox 68">
            <a:extLst>
              <a:ext uri="{FF2B5EF4-FFF2-40B4-BE49-F238E27FC236}">
                <a16:creationId xmlns:a16="http://schemas.microsoft.com/office/drawing/2014/main" id="{C6281F97-54AC-46C8-B934-789121B890BB}"/>
              </a:ext>
            </a:extLst>
          </p:cNvPr>
          <p:cNvSpPr txBox="1"/>
          <p:nvPr/>
        </p:nvSpPr>
        <p:spPr>
          <a:xfrm>
            <a:off x="7077951" y="2991693"/>
            <a:ext cx="556563" cy="369332"/>
          </a:xfrm>
          <a:prstGeom prst="rect">
            <a:avLst/>
          </a:prstGeom>
          <a:noFill/>
        </p:spPr>
        <p:txBody>
          <a:bodyPr wrap="none" rtlCol="0">
            <a:spAutoFit/>
          </a:bodyPr>
          <a:lstStyle/>
          <a:p>
            <a:r>
              <a:rPr lang="en-US" dirty="0"/>
              <a:t>IKS</a:t>
            </a:r>
          </a:p>
        </p:txBody>
      </p:sp>
      <p:pic>
        <p:nvPicPr>
          <p:cNvPr id="71" name="Content Placeholder 70">
            <a:extLst>
              <a:ext uri="{FF2B5EF4-FFF2-40B4-BE49-F238E27FC236}">
                <a16:creationId xmlns:a16="http://schemas.microsoft.com/office/drawing/2014/main" id="{7607FF10-D6C0-4F8A-AAC8-B2A3B953BC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24223" y="3590443"/>
            <a:ext cx="1506755" cy="1124271"/>
          </a:xfrm>
        </p:spPr>
      </p:pic>
    </p:spTree>
    <p:extLst>
      <p:ext uri="{BB962C8B-B14F-4D97-AF65-F5344CB8AC3E}">
        <p14:creationId xmlns:p14="http://schemas.microsoft.com/office/powerpoint/2010/main" val="3247694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979A-BDF2-4FC1-AFA8-1390401B7B3D}"/>
              </a:ext>
            </a:extLst>
          </p:cNvPr>
          <p:cNvSpPr>
            <a:spLocks noGrp="1"/>
          </p:cNvSpPr>
          <p:nvPr>
            <p:ph type="title"/>
          </p:nvPr>
        </p:nvSpPr>
        <p:spPr>
          <a:xfrm>
            <a:off x="486245" y="377718"/>
            <a:ext cx="8229600" cy="990600"/>
          </a:xfrm>
        </p:spPr>
        <p:txBody>
          <a:bodyPr/>
          <a:lstStyle/>
          <a:p>
            <a:r>
              <a:rPr lang="en-US" dirty="0"/>
              <a:t>6.  Learning the representations</a:t>
            </a:r>
          </a:p>
        </p:txBody>
      </p:sp>
      <p:sp>
        <p:nvSpPr>
          <p:cNvPr id="3" name="Content Placeholder 2">
            <a:extLst>
              <a:ext uri="{FF2B5EF4-FFF2-40B4-BE49-F238E27FC236}">
                <a16:creationId xmlns:a16="http://schemas.microsoft.com/office/drawing/2014/main" id="{8A8B6F86-5607-49F4-B889-9CA428ECE34A}"/>
              </a:ext>
            </a:extLst>
          </p:cNvPr>
          <p:cNvSpPr>
            <a:spLocks noGrp="1"/>
          </p:cNvSpPr>
          <p:nvPr>
            <p:ph idx="1"/>
          </p:nvPr>
        </p:nvSpPr>
        <p:spPr>
          <a:xfrm>
            <a:off x="193669" y="1345717"/>
            <a:ext cx="8691546" cy="5131283"/>
          </a:xfrm>
        </p:spPr>
        <p:txBody>
          <a:bodyPr/>
          <a:lstStyle/>
          <a:p>
            <a:r>
              <a:rPr lang="en-US" dirty="0"/>
              <a:t>New intuitive concepts (in IKS).</a:t>
            </a:r>
          </a:p>
          <a:p>
            <a:r>
              <a:rPr lang="en-US" dirty="0"/>
              <a:t>New symbols (in SKS and Lexicon).</a:t>
            </a:r>
          </a:p>
          <a:p>
            <a:r>
              <a:rPr lang="en-US" dirty="0"/>
              <a:t>Connections between intuitive concepts (in IKS, Hebbian learning).</a:t>
            </a:r>
          </a:p>
          <a:p>
            <a:r>
              <a:rPr lang="en-US" dirty="0"/>
              <a:t>Connections between symbols (in SKS, involved WTA, Working Memory, can learn in large jumps).</a:t>
            </a:r>
          </a:p>
          <a:p>
            <a:r>
              <a:rPr lang="en-US" dirty="0"/>
              <a:t>Connections between symbols and their intuitive counterparts (in SKS and IKS, Hebbian learning).</a:t>
            </a:r>
          </a:p>
          <a:p>
            <a:endParaRPr lang="en-US" dirty="0"/>
          </a:p>
        </p:txBody>
      </p:sp>
      <p:grpSp>
        <p:nvGrpSpPr>
          <p:cNvPr id="4" name="Group 3">
            <a:extLst>
              <a:ext uri="{FF2B5EF4-FFF2-40B4-BE49-F238E27FC236}">
                <a16:creationId xmlns:a16="http://schemas.microsoft.com/office/drawing/2014/main" id="{29843717-C75E-4C0F-9A11-8DA136C8A49D}"/>
              </a:ext>
            </a:extLst>
          </p:cNvPr>
          <p:cNvGrpSpPr/>
          <p:nvPr/>
        </p:nvGrpSpPr>
        <p:grpSpPr>
          <a:xfrm>
            <a:off x="609600" y="4648200"/>
            <a:ext cx="8340731" cy="2136536"/>
            <a:chOff x="1406769" y="2517473"/>
            <a:chExt cx="7666417" cy="3607836"/>
          </a:xfrm>
        </p:grpSpPr>
        <p:grpSp>
          <p:nvGrpSpPr>
            <p:cNvPr id="5" name="Group 4">
              <a:extLst>
                <a:ext uri="{FF2B5EF4-FFF2-40B4-BE49-F238E27FC236}">
                  <a16:creationId xmlns:a16="http://schemas.microsoft.com/office/drawing/2014/main" id="{2CC14A1C-F6DE-4133-9614-B8E15F0B1411}"/>
                </a:ext>
              </a:extLst>
            </p:cNvPr>
            <p:cNvGrpSpPr/>
            <p:nvPr/>
          </p:nvGrpSpPr>
          <p:grpSpPr>
            <a:xfrm>
              <a:off x="1406769" y="3071445"/>
              <a:ext cx="6365631" cy="1295400"/>
              <a:chOff x="1406769" y="3071445"/>
              <a:chExt cx="6365631" cy="1295400"/>
            </a:xfrm>
          </p:grpSpPr>
          <p:sp>
            <p:nvSpPr>
              <p:cNvPr id="47" name="Oval 46">
                <a:extLst>
                  <a:ext uri="{FF2B5EF4-FFF2-40B4-BE49-F238E27FC236}">
                    <a16:creationId xmlns:a16="http://schemas.microsoft.com/office/drawing/2014/main" id="{AADE3C05-8504-4D10-B68C-9CF62F5C2758}"/>
                  </a:ext>
                </a:extLst>
              </p:cNvPr>
              <p:cNvSpPr/>
              <p:nvPr/>
            </p:nvSpPr>
            <p:spPr>
              <a:xfrm>
                <a:off x="38100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SKS</a:t>
                </a:r>
              </a:p>
            </p:txBody>
          </p:sp>
          <p:sp>
            <p:nvSpPr>
              <p:cNvPr id="48" name="Oval 47">
                <a:extLst>
                  <a:ext uri="{FF2B5EF4-FFF2-40B4-BE49-F238E27FC236}">
                    <a16:creationId xmlns:a16="http://schemas.microsoft.com/office/drawing/2014/main" id="{9BFD551F-A3C4-45D6-9D16-F0FC7521FB81}"/>
                  </a:ext>
                </a:extLst>
              </p:cNvPr>
              <p:cNvSpPr/>
              <p:nvPr/>
            </p:nvSpPr>
            <p:spPr>
              <a:xfrm>
                <a:off x="62484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IKS</a:t>
                </a:r>
              </a:p>
            </p:txBody>
          </p:sp>
          <p:sp>
            <p:nvSpPr>
              <p:cNvPr id="49" name="Oval 48">
                <a:extLst>
                  <a:ext uri="{FF2B5EF4-FFF2-40B4-BE49-F238E27FC236}">
                    <a16:creationId xmlns:a16="http://schemas.microsoft.com/office/drawing/2014/main" id="{FDAD2807-BE14-40F8-9B4F-B00A1001F19B}"/>
                  </a:ext>
                </a:extLst>
              </p:cNvPr>
              <p:cNvSpPr/>
              <p:nvPr/>
            </p:nvSpPr>
            <p:spPr>
              <a:xfrm>
                <a:off x="1406769"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Lexicon</a:t>
                </a:r>
              </a:p>
            </p:txBody>
          </p:sp>
          <p:cxnSp>
            <p:nvCxnSpPr>
              <p:cNvPr id="50" name="Straight Connector 49">
                <a:extLst>
                  <a:ext uri="{FF2B5EF4-FFF2-40B4-BE49-F238E27FC236}">
                    <a16:creationId xmlns:a16="http://schemas.microsoft.com/office/drawing/2014/main" id="{B1197CE0-8266-4E08-AA83-0B0057E31712}"/>
                  </a:ext>
                </a:extLst>
              </p:cNvPr>
              <p:cNvCxnSpPr>
                <a:cxnSpLocks/>
                <a:stCxn id="49" idx="6"/>
              </p:cNvCxnSpPr>
              <p:nvPr/>
            </p:nvCxnSpPr>
            <p:spPr>
              <a:xfrm>
                <a:off x="2930769" y="3719145"/>
                <a:ext cx="914400" cy="0"/>
              </a:xfrm>
              <a:prstGeom prst="line">
                <a:avLst/>
              </a:prstGeom>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DF718EAC-25F6-4C96-83F1-03C49B12BAA9}"/>
                  </a:ext>
                </a:extLst>
              </p:cNvPr>
              <p:cNvCxnSpPr>
                <a:cxnSpLocks/>
              </p:cNvCxnSpPr>
              <p:nvPr/>
            </p:nvCxnSpPr>
            <p:spPr>
              <a:xfrm>
                <a:off x="5334000" y="3719145"/>
                <a:ext cx="914400" cy="0"/>
              </a:xfrm>
              <a:prstGeom prst="line">
                <a:avLst/>
              </a:prstGeom>
            </p:spPr>
            <p:style>
              <a:lnRef idx="2">
                <a:schemeClr val="dk1"/>
              </a:lnRef>
              <a:fillRef idx="0">
                <a:schemeClr val="dk1"/>
              </a:fillRef>
              <a:effectRef idx="1">
                <a:schemeClr val="dk1"/>
              </a:effectRef>
              <a:fontRef idx="minor">
                <a:schemeClr val="tx1"/>
              </a:fontRef>
            </p:style>
          </p:cxnSp>
        </p:grpSp>
        <p:grpSp>
          <p:nvGrpSpPr>
            <p:cNvPr id="6" name="Group 5">
              <a:extLst>
                <a:ext uri="{FF2B5EF4-FFF2-40B4-BE49-F238E27FC236}">
                  <a16:creationId xmlns:a16="http://schemas.microsoft.com/office/drawing/2014/main" id="{12596B7C-B344-482F-AC83-ADA7D8956466}"/>
                </a:ext>
              </a:extLst>
            </p:cNvPr>
            <p:cNvGrpSpPr/>
            <p:nvPr/>
          </p:nvGrpSpPr>
          <p:grpSpPr>
            <a:xfrm>
              <a:off x="3956538" y="4177138"/>
              <a:ext cx="1518138" cy="794910"/>
              <a:chOff x="3956538" y="4177138"/>
              <a:chExt cx="1518138" cy="794910"/>
            </a:xfrm>
          </p:grpSpPr>
          <p:grpSp>
            <p:nvGrpSpPr>
              <p:cNvPr id="39" name="Group 38">
                <a:extLst>
                  <a:ext uri="{FF2B5EF4-FFF2-40B4-BE49-F238E27FC236}">
                    <a16:creationId xmlns:a16="http://schemas.microsoft.com/office/drawing/2014/main" id="{A14AFBE9-258B-4A55-915C-3D04D46BC7C4}"/>
                  </a:ext>
                </a:extLst>
              </p:cNvPr>
              <p:cNvGrpSpPr/>
              <p:nvPr/>
            </p:nvGrpSpPr>
            <p:grpSpPr>
              <a:xfrm>
                <a:off x="3956538" y="4655523"/>
                <a:ext cx="1518138" cy="316525"/>
                <a:chOff x="3815862" y="5246074"/>
                <a:chExt cx="1518138" cy="316525"/>
              </a:xfrm>
            </p:grpSpPr>
            <p:sp>
              <p:nvSpPr>
                <p:cNvPr id="44" name="Oval 43">
                  <a:extLst>
                    <a:ext uri="{FF2B5EF4-FFF2-40B4-BE49-F238E27FC236}">
                      <a16:creationId xmlns:a16="http://schemas.microsoft.com/office/drawing/2014/main" id="{D87ED852-BE0C-4EC8-A501-A1790ABFF266}"/>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4E54C0D-8F54-4430-8602-1505CF40B05B}"/>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507D23E-F873-46F2-A05A-66422239679F}"/>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385F2656-4DCD-41E4-9065-CC49A66BB841}"/>
                  </a:ext>
                </a:extLst>
              </p:cNvPr>
              <p:cNvGrpSpPr/>
              <p:nvPr/>
            </p:nvGrpSpPr>
            <p:grpSpPr>
              <a:xfrm>
                <a:off x="4094284" y="4177138"/>
                <a:ext cx="1239717" cy="503302"/>
                <a:chOff x="4094284" y="4177138"/>
                <a:chExt cx="1239717" cy="503302"/>
              </a:xfrm>
            </p:grpSpPr>
            <p:cxnSp>
              <p:nvCxnSpPr>
                <p:cNvPr id="41" name="Straight Arrow Connector 40">
                  <a:extLst>
                    <a:ext uri="{FF2B5EF4-FFF2-40B4-BE49-F238E27FC236}">
                      <a16:creationId xmlns:a16="http://schemas.microsoft.com/office/drawing/2014/main" id="{F6E6C15C-A308-4631-B44E-67BAF4011418}"/>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Straight Arrow Connector 41">
                  <a:extLst>
                    <a:ext uri="{FF2B5EF4-FFF2-40B4-BE49-F238E27FC236}">
                      <a16:creationId xmlns:a16="http://schemas.microsoft.com/office/drawing/2014/main" id="{5A87D660-F728-49C6-9E4D-0EA08EC83B35}"/>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AF510647-BCFF-4071-8F44-268F52BD3B45}"/>
                    </a:ext>
                  </a:extLst>
                </p:cNvPr>
                <p:cNvCxnSpPr>
                  <a:cxnSpLocks/>
                  <a:endCxn id="47" idx="5"/>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7" name="Group 6">
              <a:extLst>
                <a:ext uri="{FF2B5EF4-FFF2-40B4-BE49-F238E27FC236}">
                  <a16:creationId xmlns:a16="http://schemas.microsoft.com/office/drawing/2014/main" id="{28816EFA-3E6A-47AF-8D0D-03D2F14CD944}"/>
                </a:ext>
              </a:extLst>
            </p:cNvPr>
            <p:cNvGrpSpPr/>
            <p:nvPr/>
          </p:nvGrpSpPr>
          <p:grpSpPr>
            <a:xfrm>
              <a:off x="6248400" y="4199852"/>
              <a:ext cx="1518138" cy="772196"/>
              <a:chOff x="6248400" y="4199852"/>
              <a:chExt cx="1518138" cy="772196"/>
            </a:xfrm>
          </p:grpSpPr>
          <p:grpSp>
            <p:nvGrpSpPr>
              <p:cNvPr id="31" name="Group 30">
                <a:extLst>
                  <a:ext uri="{FF2B5EF4-FFF2-40B4-BE49-F238E27FC236}">
                    <a16:creationId xmlns:a16="http://schemas.microsoft.com/office/drawing/2014/main" id="{DD3ADFEC-727A-4207-9F40-6422C736ABF1}"/>
                  </a:ext>
                </a:extLst>
              </p:cNvPr>
              <p:cNvGrpSpPr/>
              <p:nvPr/>
            </p:nvGrpSpPr>
            <p:grpSpPr>
              <a:xfrm>
                <a:off x="6248400" y="4655523"/>
                <a:ext cx="1518138" cy="316525"/>
                <a:chOff x="3815862" y="5246074"/>
                <a:chExt cx="1518138" cy="316525"/>
              </a:xfrm>
            </p:grpSpPr>
            <p:sp>
              <p:nvSpPr>
                <p:cNvPr id="36" name="Oval 35">
                  <a:extLst>
                    <a:ext uri="{FF2B5EF4-FFF2-40B4-BE49-F238E27FC236}">
                      <a16:creationId xmlns:a16="http://schemas.microsoft.com/office/drawing/2014/main" id="{38E92FF3-C0CD-421B-A9DD-CDD0B2F1B359}"/>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E218018-C3E9-441B-BF93-A6532B7C9687}"/>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9C333C-875E-42DF-BCED-28F46079CD36}"/>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0EF3600F-0F66-4043-8C96-FCED9CCB16C3}"/>
                  </a:ext>
                </a:extLst>
              </p:cNvPr>
              <p:cNvGrpSpPr/>
              <p:nvPr/>
            </p:nvGrpSpPr>
            <p:grpSpPr>
              <a:xfrm>
                <a:off x="6421314" y="4199852"/>
                <a:ext cx="1239717" cy="503302"/>
                <a:chOff x="4094284" y="4177138"/>
                <a:chExt cx="1239717" cy="503302"/>
              </a:xfrm>
            </p:grpSpPr>
            <p:cxnSp>
              <p:nvCxnSpPr>
                <p:cNvPr id="33" name="Straight Arrow Connector 32">
                  <a:extLst>
                    <a:ext uri="{FF2B5EF4-FFF2-40B4-BE49-F238E27FC236}">
                      <a16:creationId xmlns:a16="http://schemas.microsoft.com/office/drawing/2014/main" id="{7BDA8F7D-D5E9-42FD-971D-7AFBFB1B8DDB}"/>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E32CB6F7-BA81-4340-9D34-A21169C6489D}"/>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649B1035-E5E8-433E-88D2-57D51393B40B}"/>
                    </a:ext>
                  </a:extLst>
                </p:cNvPr>
                <p:cNvCxnSpPr>
                  <a:cxnSpLocks/>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8" name="Group 7">
              <a:extLst>
                <a:ext uri="{FF2B5EF4-FFF2-40B4-BE49-F238E27FC236}">
                  <a16:creationId xmlns:a16="http://schemas.microsoft.com/office/drawing/2014/main" id="{BF6AA9B2-C9A5-46DD-AACE-4B483ABD0562}"/>
                </a:ext>
              </a:extLst>
            </p:cNvPr>
            <p:cNvGrpSpPr/>
            <p:nvPr/>
          </p:nvGrpSpPr>
          <p:grpSpPr>
            <a:xfrm>
              <a:off x="3953607" y="2570280"/>
              <a:ext cx="1518138" cy="597147"/>
              <a:chOff x="3953607" y="2570280"/>
              <a:chExt cx="1518138" cy="597147"/>
            </a:xfrm>
          </p:grpSpPr>
          <p:grpSp>
            <p:nvGrpSpPr>
              <p:cNvPr id="23" name="Group 22">
                <a:extLst>
                  <a:ext uri="{FF2B5EF4-FFF2-40B4-BE49-F238E27FC236}">
                    <a16:creationId xmlns:a16="http://schemas.microsoft.com/office/drawing/2014/main" id="{8CD161D7-2B12-4405-8C74-9D0F92FC4BA8}"/>
                  </a:ext>
                </a:extLst>
              </p:cNvPr>
              <p:cNvGrpSpPr/>
              <p:nvPr/>
            </p:nvGrpSpPr>
            <p:grpSpPr>
              <a:xfrm>
                <a:off x="3953607" y="2570280"/>
                <a:ext cx="1518138" cy="316525"/>
                <a:chOff x="3815862" y="5246074"/>
                <a:chExt cx="1518138" cy="316525"/>
              </a:xfrm>
            </p:grpSpPr>
            <p:sp>
              <p:nvSpPr>
                <p:cNvPr id="28" name="Oval 27">
                  <a:extLst>
                    <a:ext uri="{FF2B5EF4-FFF2-40B4-BE49-F238E27FC236}">
                      <a16:creationId xmlns:a16="http://schemas.microsoft.com/office/drawing/2014/main" id="{95AEF862-974B-4036-BB5F-D3634D805605}"/>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198A5D5-F9B1-49DA-8FDB-BC0AF25B1568}"/>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F20466B-BCB6-476D-9532-31D6A73B7B20}"/>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896E771A-940D-4338-9638-107E125B88B4}"/>
                  </a:ext>
                </a:extLst>
              </p:cNvPr>
              <p:cNvGrpSpPr/>
              <p:nvPr/>
            </p:nvGrpSpPr>
            <p:grpSpPr>
              <a:xfrm>
                <a:off x="4106007" y="2830444"/>
                <a:ext cx="1105575" cy="336983"/>
                <a:chOff x="4106007" y="2830444"/>
                <a:chExt cx="1105575" cy="336983"/>
              </a:xfrm>
            </p:grpSpPr>
            <p:cxnSp>
              <p:nvCxnSpPr>
                <p:cNvPr id="25" name="Straight Arrow Connector 24">
                  <a:extLst>
                    <a:ext uri="{FF2B5EF4-FFF2-40B4-BE49-F238E27FC236}">
                      <a16:creationId xmlns:a16="http://schemas.microsoft.com/office/drawing/2014/main" id="{C37D754C-FCC3-45B2-92DE-34ED362BA570}"/>
                    </a:ext>
                  </a:extLst>
                </p:cNvPr>
                <p:cNvCxnSpPr>
                  <a:cxnSpLocks/>
                  <a:endCxn id="28" idx="4"/>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49484BA7-0BEF-4BD8-8475-39F171067023}"/>
                    </a:ext>
                  </a:extLst>
                </p:cNvPr>
                <p:cNvCxnSpPr>
                  <a:cxnSpLocks/>
                  <a:endCxn id="29" idx="4"/>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425B5EE0-E349-45EE-B242-8270688A9C07}"/>
                    </a:ext>
                  </a:extLst>
                </p:cNvPr>
                <p:cNvCxnSpPr>
                  <a:cxnSpLocks/>
                  <a:endCxn id="30" idx="3"/>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9" name="Group 8">
              <a:extLst>
                <a:ext uri="{FF2B5EF4-FFF2-40B4-BE49-F238E27FC236}">
                  <a16:creationId xmlns:a16="http://schemas.microsoft.com/office/drawing/2014/main" id="{6E93F4DA-5394-4FCF-94E0-88F2733EEE1A}"/>
                </a:ext>
              </a:extLst>
            </p:cNvPr>
            <p:cNvGrpSpPr/>
            <p:nvPr/>
          </p:nvGrpSpPr>
          <p:grpSpPr>
            <a:xfrm>
              <a:off x="6248400" y="2559289"/>
              <a:ext cx="1518138" cy="600786"/>
              <a:chOff x="6248400" y="2559289"/>
              <a:chExt cx="1518138" cy="600786"/>
            </a:xfrm>
          </p:grpSpPr>
          <p:grpSp>
            <p:nvGrpSpPr>
              <p:cNvPr id="15" name="Group 14">
                <a:extLst>
                  <a:ext uri="{FF2B5EF4-FFF2-40B4-BE49-F238E27FC236}">
                    <a16:creationId xmlns:a16="http://schemas.microsoft.com/office/drawing/2014/main" id="{30E9FA97-9463-4613-9C49-0CC0D5199963}"/>
                  </a:ext>
                </a:extLst>
              </p:cNvPr>
              <p:cNvGrpSpPr/>
              <p:nvPr/>
            </p:nvGrpSpPr>
            <p:grpSpPr>
              <a:xfrm>
                <a:off x="6248400" y="2559289"/>
                <a:ext cx="1518138" cy="316525"/>
                <a:chOff x="3815862" y="5246074"/>
                <a:chExt cx="1518138" cy="316525"/>
              </a:xfrm>
            </p:grpSpPr>
            <p:sp>
              <p:nvSpPr>
                <p:cNvPr id="20" name="Oval 19">
                  <a:extLst>
                    <a:ext uri="{FF2B5EF4-FFF2-40B4-BE49-F238E27FC236}">
                      <a16:creationId xmlns:a16="http://schemas.microsoft.com/office/drawing/2014/main" id="{F4A5ED63-7454-4BD8-97B9-A88756CC2C2E}"/>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DC1E614-E6BF-44E2-B8E3-302CA48F6ED2}"/>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51252F3-6516-46B8-9BF4-2E196BF1D1CD}"/>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249EB024-4B47-4F6F-8339-EECA577E8C25}"/>
                  </a:ext>
                </a:extLst>
              </p:cNvPr>
              <p:cNvGrpSpPr/>
              <p:nvPr/>
            </p:nvGrpSpPr>
            <p:grpSpPr>
              <a:xfrm>
                <a:off x="6451750" y="2823092"/>
                <a:ext cx="1105575" cy="336983"/>
                <a:chOff x="4106007" y="2830444"/>
                <a:chExt cx="1105575" cy="336983"/>
              </a:xfrm>
            </p:grpSpPr>
            <p:cxnSp>
              <p:nvCxnSpPr>
                <p:cNvPr id="17" name="Straight Arrow Connector 16">
                  <a:extLst>
                    <a:ext uri="{FF2B5EF4-FFF2-40B4-BE49-F238E27FC236}">
                      <a16:creationId xmlns:a16="http://schemas.microsoft.com/office/drawing/2014/main" id="{67776FB3-098A-44D4-9C4E-52F76E865D91}"/>
                    </a:ext>
                  </a:extLst>
                </p:cNvPr>
                <p:cNvCxnSpPr>
                  <a:cxnSpLocks/>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0D8CFB30-D62A-4A17-9FED-9A5D5C9E2424}"/>
                    </a:ext>
                  </a:extLst>
                </p:cNvPr>
                <p:cNvCxnSpPr>
                  <a:cxnSpLocks/>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F523970D-95EE-4D46-93B1-818E68896776}"/>
                    </a:ext>
                  </a:extLst>
                </p:cNvPr>
                <p:cNvCxnSpPr>
                  <a:cxnSpLocks/>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sp>
          <p:nvSpPr>
            <p:cNvPr id="10" name="TextBox 9">
              <a:extLst>
                <a:ext uri="{FF2B5EF4-FFF2-40B4-BE49-F238E27FC236}">
                  <a16:creationId xmlns:a16="http://schemas.microsoft.com/office/drawing/2014/main" id="{7235F895-3789-48ED-9567-A3E17D779267}"/>
                </a:ext>
              </a:extLst>
            </p:cNvPr>
            <p:cNvSpPr txBox="1"/>
            <p:nvPr/>
          </p:nvSpPr>
          <p:spPr>
            <a:xfrm>
              <a:off x="8200291" y="4602716"/>
              <a:ext cx="813043" cy="369332"/>
            </a:xfrm>
            <a:prstGeom prst="rect">
              <a:avLst/>
            </a:prstGeom>
            <a:noFill/>
          </p:spPr>
          <p:txBody>
            <a:bodyPr wrap="none" rtlCol="0">
              <a:spAutoFit/>
            </a:bodyPr>
            <a:lstStyle/>
            <a:p>
              <a:r>
                <a:rPr lang="en-US" dirty="0"/>
                <a:t>Inputs</a:t>
              </a:r>
            </a:p>
          </p:txBody>
        </p:sp>
        <p:sp>
          <p:nvSpPr>
            <p:cNvPr id="11" name="TextBox 10">
              <a:extLst>
                <a:ext uri="{FF2B5EF4-FFF2-40B4-BE49-F238E27FC236}">
                  <a16:creationId xmlns:a16="http://schemas.microsoft.com/office/drawing/2014/main" id="{1FE5E7CD-63B7-4462-8B97-53066DFE2A48}"/>
                </a:ext>
              </a:extLst>
            </p:cNvPr>
            <p:cNvSpPr txBox="1"/>
            <p:nvPr/>
          </p:nvSpPr>
          <p:spPr>
            <a:xfrm>
              <a:off x="8080607" y="2517473"/>
              <a:ext cx="992579" cy="369332"/>
            </a:xfrm>
            <a:prstGeom prst="rect">
              <a:avLst/>
            </a:prstGeom>
            <a:noFill/>
          </p:spPr>
          <p:txBody>
            <a:bodyPr wrap="none" rtlCol="0">
              <a:spAutoFit/>
            </a:bodyPr>
            <a:lstStyle/>
            <a:p>
              <a:r>
                <a:rPr lang="en-US" dirty="0"/>
                <a:t>Outputs</a:t>
              </a:r>
            </a:p>
          </p:txBody>
        </p:sp>
        <p:sp>
          <p:nvSpPr>
            <p:cNvPr id="12" name="Oval 11">
              <a:extLst>
                <a:ext uri="{FF2B5EF4-FFF2-40B4-BE49-F238E27FC236}">
                  <a16:creationId xmlns:a16="http://schemas.microsoft.com/office/drawing/2014/main" id="{F8B99628-5DE9-4097-8AB3-CA789E9A70C2}"/>
                </a:ext>
              </a:extLst>
            </p:cNvPr>
            <p:cNvSpPr/>
            <p:nvPr/>
          </p:nvSpPr>
          <p:spPr>
            <a:xfrm>
              <a:off x="5166945" y="5210909"/>
              <a:ext cx="1512277" cy="914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WM</a:t>
              </a:r>
            </a:p>
          </p:txBody>
        </p:sp>
        <p:sp>
          <p:nvSpPr>
            <p:cNvPr id="13" name="Freeform: Shape 12">
              <a:extLst>
                <a:ext uri="{FF2B5EF4-FFF2-40B4-BE49-F238E27FC236}">
                  <a16:creationId xmlns:a16="http://schemas.microsoft.com/office/drawing/2014/main" id="{91467749-D239-4496-A917-D91BA6E420AF}"/>
                </a:ext>
              </a:extLst>
            </p:cNvPr>
            <p:cNvSpPr/>
            <p:nvPr/>
          </p:nvSpPr>
          <p:spPr>
            <a:xfrm>
              <a:off x="5079021" y="3969732"/>
              <a:ext cx="712179" cy="1223592"/>
            </a:xfrm>
            <a:custGeom>
              <a:avLst/>
              <a:gdLst>
                <a:gd name="connsiteX0" fmla="*/ 586154 w 586154"/>
                <a:gd name="connsiteY0" fmla="*/ 1152245 h 1152245"/>
                <a:gd name="connsiteX1" fmla="*/ 433754 w 586154"/>
                <a:gd name="connsiteY1" fmla="*/ 495753 h 1152245"/>
                <a:gd name="connsiteX2" fmla="*/ 246185 w 586154"/>
                <a:gd name="connsiteY2" fmla="*/ 144060 h 1152245"/>
                <a:gd name="connsiteX3" fmla="*/ 128954 w 586154"/>
                <a:gd name="connsiteY3" fmla="*/ 38553 h 1152245"/>
                <a:gd name="connsiteX4" fmla="*/ 46892 w 586154"/>
                <a:gd name="connsiteY4" fmla="*/ 3384 h 1152245"/>
                <a:gd name="connsiteX5" fmla="*/ 0 w 586154"/>
                <a:gd name="connsiteY5" fmla="*/ 3384 h 11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154" h="1152245">
                  <a:moveTo>
                    <a:pt x="586154" y="1152245"/>
                  </a:moveTo>
                  <a:cubicBezTo>
                    <a:pt x="538284" y="908014"/>
                    <a:pt x="490415" y="663784"/>
                    <a:pt x="433754" y="495753"/>
                  </a:cubicBezTo>
                  <a:cubicBezTo>
                    <a:pt x="377093" y="327722"/>
                    <a:pt x="296985" y="220260"/>
                    <a:pt x="246185" y="144060"/>
                  </a:cubicBezTo>
                  <a:cubicBezTo>
                    <a:pt x="195385" y="67860"/>
                    <a:pt x="162169" y="61999"/>
                    <a:pt x="128954" y="38553"/>
                  </a:cubicBezTo>
                  <a:cubicBezTo>
                    <a:pt x="95738" y="15107"/>
                    <a:pt x="68384" y="9245"/>
                    <a:pt x="46892" y="3384"/>
                  </a:cubicBezTo>
                  <a:cubicBezTo>
                    <a:pt x="25400" y="-2478"/>
                    <a:pt x="12700" y="453"/>
                    <a:pt x="0" y="33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33020C-72E0-48EF-821D-6E51ACF66B7E}"/>
                </a:ext>
              </a:extLst>
            </p:cNvPr>
            <p:cNvSpPr/>
            <p:nvPr/>
          </p:nvSpPr>
          <p:spPr>
            <a:xfrm>
              <a:off x="5978769" y="3897924"/>
              <a:ext cx="509954" cy="1295399"/>
            </a:xfrm>
            <a:custGeom>
              <a:avLst/>
              <a:gdLst>
                <a:gd name="connsiteX0" fmla="*/ 0 w 386862"/>
                <a:gd name="connsiteY0" fmla="*/ 1148861 h 1148861"/>
                <a:gd name="connsiteX1" fmla="*/ 58616 w 386862"/>
                <a:gd name="connsiteY1" fmla="*/ 457200 h 1148861"/>
                <a:gd name="connsiteX2" fmla="*/ 199293 w 386862"/>
                <a:gd name="connsiteY2" fmla="*/ 152400 h 1148861"/>
                <a:gd name="connsiteX3" fmla="*/ 386862 w 386862"/>
                <a:gd name="connsiteY3" fmla="*/ 0 h 1148861"/>
              </a:gdLst>
              <a:ahLst/>
              <a:cxnLst>
                <a:cxn ang="0">
                  <a:pos x="connsiteX0" y="connsiteY0"/>
                </a:cxn>
                <a:cxn ang="0">
                  <a:pos x="connsiteX1" y="connsiteY1"/>
                </a:cxn>
                <a:cxn ang="0">
                  <a:pos x="connsiteX2" y="connsiteY2"/>
                </a:cxn>
                <a:cxn ang="0">
                  <a:pos x="connsiteX3" y="connsiteY3"/>
                </a:cxn>
              </a:cxnLst>
              <a:rect l="l" t="t" r="r" b="b"/>
              <a:pathLst>
                <a:path w="386862" h="1148861">
                  <a:moveTo>
                    <a:pt x="0" y="1148861"/>
                  </a:moveTo>
                  <a:cubicBezTo>
                    <a:pt x="12700" y="886069"/>
                    <a:pt x="25401" y="623277"/>
                    <a:pt x="58616" y="457200"/>
                  </a:cubicBezTo>
                  <a:cubicBezTo>
                    <a:pt x="91831" y="291123"/>
                    <a:pt x="144585" y="228600"/>
                    <a:pt x="199293" y="152400"/>
                  </a:cubicBezTo>
                  <a:cubicBezTo>
                    <a:pt x="254001" y="76200"/>
                    <a:pt x="320431" y="38100"/>
                    <a:pt x="38686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672300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lstStyle/>
          <a:p>
            <a:r>
              <a:rPr lang="en-US" dirty="0"/>
              <a:t>Spiking Neural Networks</a:t>
            </a:r>
          </a:p>
        </p:txBody>
      </p:sp>
      <p:sp>
        <p:nvSpPr>
          <p:cNvPr id="3" name="Content Placeholder 2"/>
          <p:cNvSpPr>
            <a:spLocks noGrp="1"/>
          </p:cNvSpPr>
          <p:nvPr>
            <p:ph idx="1"/>
          </p:nvPr>
        </p:nvSpPr>
        <p:spPr>
          <a:xfrm>
            <a:off x="228600" y="1600200"/>
            <a:ext cx="8763000" cy="4572000"/>
          </a:xfrm>
        </p:spPr>
        <p:txBody>
          <a:bodyPr>
            <a:normAutofit/>
          </a:bodyPr>
          <a:lstStyle/>
          <a:p>
            <a:r>
              <a:rPr lang="en-US" dirty="0"/>
              <a:t>Have bio-plausible features, but simple enough to study theoretically.</a:t>
            </a:r>
            <a:endParaRPr lang="en-US" dirty="0">
              <a:solidFill>
                <a:schemeClr val="tx2">
                  <a:lumMod val="75000"/>
                </a:schemeClr>
              </a:solidFill>
            </a:endParaRPr>
          </a:p>
          <a:p>
            <a:r>
              <a:rPr lang="en-US" dirty="0"/>
              <a:t>Each neuron fires in discrete spikes, in response to incoming membrane potential.</a:t>
            </a:r>
          </a:p>
          <a:p>
            <a:r>
              <a:rPr lang="en-US" dirty="0"/>
              <a:t>Potential is induced by spikes from neighboring neurons; influence can be excitatory or inhibitory.</a:t>
            </a:r>
          </a:p>
        </p:txBody>
      </p:sp>
      <p:pic>
        <p:nvPicPr>
          <p:cNvPr id="4" name="Content Placeholder 3">
            <a:extLst>
              <a:ext uri="{FF2B5EF4-FFF2-40B4-BE49-F238E27FC236}">
                <a16:creationId xmlns:a16="http://schemas.microsoft.com/office/drawing/2014/main" id="{F925E7FE-B648-4E2E-B0C3-BE77DDC94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448" y="3997124"/>
            <a:ext cx="3378200" cy="2895600"/>
          </a:xfrm>
          <a:prstGeom prst="rect">
            <a:avLst/>
          </a:prstGeom>
        </p:spPr>
      </p:pic>
      <p:sp>
        <p:nvSpPr>
          <p:cNvPr id="5" name="Content Placeholder 2">
            <a:extLst>
              <a:ext uri="{FF2B5EF4-FFF2-40B4-BE49-F238E27FC236}">
                <a16:creationId xmlns:a16="http://schemas.microsoft.com/office/drawing/2014/main" id="{A8583ED9-44D6-4E74-B506-B5C834A4DC44}"/>
              </a:ext>
            </a:extLst>
          </p:cNvPr>
          <p:cNvSpPr txBox="1">
            <a:spLocks/>
          </p:cNvSpPr>
          <p:nvPr/>
        </p:nvSpPr>
        <p:spPr>
          <a:xfrm>
            <a:off x="235352" y="4419600"/>
            <a:ext cx="5479648" cy="1905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tx2">
                    <a:lumMod val="75000"/>
                  </a:schemeClr>
                </a:solidFill>
              </a:rPr>
              <a:t>Our model:  </a:t>
            </a:r>
            <a:r>
              <a:rPr lang="en-US" dirty="0"/>
              <a:t>Neurons operate in synchronous rounds, fire stochastically.</a:t>
            </a:r>
          </a:p>
          <a:p>
            <a:endParaRPr lang="en-US" dirty="0"/>
          </a:p>
        </p:txBody>
      </p:sp>
    </p:spTree>
    <p:extLst>
      <p:ext uri="{BB962C8B-B14F-4D97-AF65-F5344CB8AC3E}">
        <p14:creationId xmlns:p14="http://schemas.microsoft.com/office/powerpoint/2010/main" val="24855584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dirty="0"/>
              <a:t>6.  Conclusions</a:t>
            </a:r>
          </a:p>
        </p:txBody>
      </p:sp>
      <p:sp>
        <p:nvSpPr>
          <p:cNvPr id="3" name="Content Placeholder 2"/>
          <p:cNvSpPr>
            <a:spLocks noGrp="1"/>
          </p:cNvSpPr>
          <p:nvPr>
            <p:ph idx="1"/>
          </p:nvPr>
        </p:nvSpPr>
        <p:spPr>
          <a:xfrm>
            <a:off x="152400" y="1232811"/>
            <a:ext cx="8797931" cy="5320389"/>
          </a:xfrm>
        </p:spPr>
        <p:txBody>
          <a:bodyPr>
            <a:normAutofit/>
          </a:bodyPr>
          <a:lstStyle/>
          <a:p>
            <a:r>
              <a:rPr lang="en-US" dirty="0">
                <a:solidFill>
                  <a:schemeClr val="tx2">
                    <a:lumMod val="75000"/>
                  </a:schemeClr>
                </a:solidFill>
              </a:rPr>
              <a:t>Summary:  </a:t>
            </a:r>
            <a:r>
              <a:rPr lang="en-US" dirty="0"/>
              <a:t>SKS + IKS, ideas for implementing them in SNNs.</a:t>
            </a:r>
          </a:p>
          <a:p>
            <a:r>
              <a:rPr lang="en-US" dirty="0">
                <a:solidFill>
                  <a:schemeClr val="tx2">
                    <a:lumMod val="75000"/>
                  </a:schemeClr>
                </a:solidFill>
              </a:rPr>
              <a:t>Examples:</a:t>
            </a:r>
            <a:r>
              <a:rPr lang="en-US" dirty="0"/>
              <a:t>  Counting through a memorized sequence, understanding simple sentences.</a:t>
            </a:r>
          </a:p>
          <a:p>
            <a:r>
              <a:rPr lang="en-US" dirty="0">
                <a:solidFill>
                  <a:schemeClr val="tx2">
                    <a:lumMod val="75000"/>
                  </a:schemeClr>
                </a:solidFill>
              </a:rPr>
              <a:t>Main Open Q’s:</a:t>
            </a:r>
          </a:p>
          <a:p>
            <a:pPr lvl="1"/>
            <a:r>
              <a:rPr lang="en-US" sz="2200" dirty="0">
                <a:solidFill>
                  <a:schemeClr val="tx2">
                    <a:lumMod val="75000"/>
                  </a:schemeClr>
                </a:solidFill>
              </a:rPr>
              <a:t>Q1:  </a:t>
            </a:r>
            <a:r>
              <a:rPr lang="en-US" sz="2200" dirty="0"/>
              <a:t>Binding between WM neurons and symbol neurons.</a:t>
            </a:r>
          </a:p>
          <a:p>
            <a:pPr lvl="1"/>
            <a:r>
              <a:rPr lang="en-US" sz="2200" dirty="0">
                <a:solidFill>
                  <a:schemeClr val="tx2">
                    <a:lumMod val="75000"/>
                  </a:schemeClr>
                </a:solidFill>
              </a:rPr>
              <a:t>Q2:</a:t>
            </a:r>
            <a:r>
              <a:rPr lang="en-US" sz="2200" dirty="0"/>
              <a:t>  Connecting SKS reduced parse trees and IKS “stories”.</a:t>
            </a:r>
            <a:endParaRPr lang="en-US" sz="2800" dirty="0"/>
          </a:p>
        </p:txBody>
      </p:sp>
      <p:sp>
        <p:nvSpPr>
          <p:cNvPr id="5" name="Content Placeholder 2">
            <a:extLst>
              <a:ext uri="{FF2B5EF4-FFF2-40B4-BE49-F238E27FC236}">
                <a16:creationId xmlns:a16="http://schemas.microsoft.com/office/drawing/2014/main" id="{0FC6BE33-4A55-4A38-BFA2-F25EC700F0F3}"/>
              </a:ext>
            </a:extLst>
          </p:cNvPr>
          <p:cNvSpPr txBox="1">
            <a:spLocks/>
          </p:cNvSpPr>
          <p:nvPr/>
        </p:nvSpPr>
        <p:spPr>
          <a:xfrm>
            <a:off x="304800" y="4419600"/>
            <a:ext cx="4800600" cy="2209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endParaRPr lang="en-US" sz="2400" dirty="0"/>
          </a:p>
        </p:txBody>
      </p:sp>
      <p:grpSp>
        <p:nvGrpSpPr>
          <p:cNvPr id="54" name="Group 53">
            <a:extLst>
              <a:ext uri="{FF2B5EF4-FFF2-40B4-BE49-F238E27FC236}">
                <a16:creationId xmlns:a16="http://schemas.microsoft.com/office/drawing/2014/main" id="{CB0B3401-A7D6-4668-9435-3BB43464D9E3}"/>
              </a:ext>
            </a:extLst>
          </p:cNvPr>
          <p:cNvGrpSpPr/>
          <p:nvPr/>
        </p:nvGrpSpPr>
        <p:grpSpPr>
          <a:xfrm>
            <a:off x="4343400" y="4343400"/>
            <a:ext cx="4475006" cy="2408624"/>
            <a:chOff x="1776704" y="2559289"/>
            <a:chExt cx="5995696" cy="3566020"/>
          </a:xfrm>
        </p:grpSpPr>
        <p:grpSp>
          <p:nvGrpSpPr>
            <p:cNvPr id="55" name="Group 54">
              <a:extLst>
                <a:ext uri="{FF2B5EF4-FFF2-40B4-BE49-F238E27FC236}">
                  <a16:creationId xmlns:a16="http://schemas.microsoft.com/office/drawing/2014/main" id="{2BEE084D-C66A-45CE-9189-B50BAAB7B194}"/>
                </a:ext>
              </a:extLst>
            </p:cNvPr>
            <p:cNvGrpSpPr/>
            <p:nvPr/>
          </p:nvGrpSpPr>
          <p:grpSpPr>
            <a:xfrm>
              <a:off x="1776704" y="3071445"/>
              <a:ext cx="5995696" cy="1311522"/>
              <a:chOff x="1776704" y="3071445"/>
              <a:chExt cx="5995696" cy="1311522"/>
            </a:xfrm>
          </p:grpSpPr>
          <p:sp>
            <p:nvSpPr>
              <p:cNvPr id="95" name="Oval 94">
                <a:extLst>
                  <a:ext uri="{FF2B5EF4-FFF2-40B4-BE49-F238E27FC236}">
                    <a16:creationId xmlns:a16="http://schemas.microsoft.com/office/drawing/2014/main" id="{51802986-B2C6-4ED1-9049-1712B0D9EEED}"/>
                  </a:ext>
                </a:extLst>
              </p:cNvPr>
              <p:cNvSpPr/>
              <p:nvPr/>
            </p:nvSpPr>
            <p:spPr>
              <a:xfrm>
                <a:off x="38100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SKS</a:t>
                </a:r>
              </a:p>
            </p:txBody>
          </p:sp>
          <p:sp>
            <p:nvSpPr>
              <p:cNvPr id="96" name="Oval 95">
                <a:extLst>
                  <a:ext uri="{FF2B5EF4-FFF2-40B4-BE49-F238E27FC236}">
                    <a16:creationId xmlns:a16="http://schemas.microsoft.com/office/drawing/2014/main" id="{E0CA875D-5ABA-4CAB-985B-F4E0B4672A09}"/>
                  </a:ext>
                </a:extLst>
              </p:cNvPr>
              <p:cNvSpPr/>
              <p:nvPr/>
            </p:nvSpPr>
            <p:spPr>
              <a:xfrm>
                <a:off x="6248400" y="3071445"/>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IKS</a:t>
                </a:r>
              </a:p>
            </p:txBody>
          </p:sp>
          <p:sp>
            <p:nvSpPr>
              <p:cNvPr id="97" name="Oval 96">
                <a:extLst>
                  <a:ext uri="{FF2B5EF4-FFF2-40B4-BE49-F238E27FC236}">
                    <a16:creationId xmlns:a16="http://schemas.microsoft.com/office/drawing/2014/main" id="{A29E2C18-ADC2-41DF-A7FE-53FE077FCFCB}"/>
                  </a:ext>
                </a:extLst>
              </p:cNvPr>
              <p:cNvSpPr/>
              <p:nvPr/>
            </p:nvSpPr>
            <p:spPr>
              <a:xfrm>
                <a:off x="1776704" y="3087567"/>
                <a:ext cx="1524000" cy="1295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Lex</a:t>
                </a:r>
              </a:p>
            </p:txBody>
          </p:sp>
          <p:cxnSp>
            <p:nvCxnSpPr>
              <p:cNvPr id="98" name="Straight Connector 97">
                <a:extLst>
                  <a:ext uri="{FF2B5EF4-FFF2-40B4-BE49-F238E27FC236}">
                    <a16:creationId xmlns:a16="http://schemas.microsoft.com/office/drawing/2014/main" id="{5B8703A2-DFC0-476C-B936-65EC96D164C7}"/>
                  </a:ext>
                </a:extLst>
              </p:cNvPr>
              <p:cNvCxnSpPr>
                <a:cxnSpLocks/>
                <a:stCxn id="97" idx="6"/>
                <a:endCxn id="95" idx="2"/>
              </p:cNvCxnSpPr>
              <p:nvPr/>
            </p:nvCxnSpPr>
            <p:spPr>
              <a:xfrm flipV="1">
                <a:off x="3300704" y="3719146"/>
                <a:ext cx="509296" cy="16122"/>
              </a:xfrm>
              <a:prstGeom prst="line">
                <a:avLst/>
              </a:prstGeom>
            </p:spPr>
            <p:style>
              <a:lnRef idx="2">
                <a:schemeClr val="dk1"/>
              </a:lnRef>
              <a:fillRef idx="0">
                <a:schemeClr val="dk1"/>
              </a:fillRef>
              <a:effectRef idx="1">
                <a:schemeClr val="dk1"/>
              </a:effectRef>
              <a:fontRef idx="minor">
                <a:schemeClr val="tx1"/>
              </a:fontRef>
            </p:style>
          </p:cxnSp>
          <p:cxnSp>
            <p:nvCxnSpPr>
              <p:cNvPr id="99" name="Straight Connector 98">
                <a:extLst>
                  <a:ext uri="{FF2B5EF4-FFF2-40B4-BE49-F238E27FC236}">
                    <a16:creationId xmlns:a16="http://schemas.microsoft.com/office/drawing/2014/main" id="{6419B563-14A9-4384-A308-7D2C41BB08F0}"/>
                  </a:ext>
                </a:extLst>
              </p:cNvPr>
              <p:cNvCxnSpPr>
                <a:cxnSpLocks/>
              </p:cNvCxnSpPr>
              <p:nvPr/>
            </p:nvCxnSpPr>
            <p:spPr>
              <a:xfrm>
                <a:off x="5334000" y="3719145"/>
                <a:ext cx="914400" cy="0"/>
              </a:xfrm>
              <a:prstGeom prst="line">
                <a:avLst/>
              </a:prstGeom>
            </p:spPr>
            <p:style>
              <a:lnRef idx="2">
                <a:schemeClr val="dk1"/>
              </a:lnRef>
              <a:fillRef idx="0">
                <a:schemeClr val="dk1"/>
              </a:fillRef>
              <a:effectRef idx="1">
                <a:schemeClr val="dk1"/>
              </a:effectRef>
              <a:fontRef idx="minor">
                <a:schemeClr val="tx1"/>
              </a:fontRef>
            </p:style>
          </p:cxnSp>
        </p:grpSp>
        <p:grpSp>
          <p:nvGrpSpPr>
            <p:cNvPr id="56" name="Group 55">
              <a:extLst>
                <a:ext uri="{FF2B5EF4-FFF2-40B4-BE49-F238E27FC236}">
                  <a16:creationId xmlns:a16="http://schemas.microsoft.com/office/drawing/2014/main" id="{BD451C25-B607-4C22-815E-DA83D3F7124B}"/>
                </a:ext>
              </a:extLst>
            </p:cNvPr>
            <p:cNvGrpSpPr/>
            <p:nvPr/>
          </p:nvGrpSpPr>
          <p:grpSpPr>
            <a:xfrm>
              <a:off x="3956538" y="4177138"/>
              <a:ext cx="1518138" cy="794910"/>
              <a:chOff x="3956538" y="4177138"/>
              <a:chExt cx="1518138" cy="794910"/>
            </a:xfrm>
          </p:grpSpPr>
          <p:grpSp>
            <p:nvGrpSpPr>
              <p:cNvPr id="87" name="Group 86">
                <a:extLst>
                  <a:ext uri="{FF2B5EF4-FFF2-40B4-BE49-F238E27FC236}">
                    <a16:creationId xmlns:a16="http://schemas.microsoft.com/office/drawing/2014/main" id="{3C4D4108-B7D4-4418-A4AF-39CC1C52C053}"/>
                  </a:ext>
                </a:extLst>
              </p:cNvPr>
              <p:cNvGrpSpPr/>
              <p:nvPr/>
            </p:nvGrpSpPr>
            <p:grpSpPr>
              <a:xfrm>
                <a:off x="3956538" y="4655523"/>
                <a:ext cx="1518138" cy="316525"/>
                <a:chOff x="3815862" y="5246074"/>
                <a:chExt cx="1518138" cy="316525"/>
              </a:xfrm>
            </p:grpSpPr>
            <p:sp>
              <p:nvSpPr>
                <p:cNvPr id="92" name="Oval 91">
                  <a:extLst>
                    <a:ext uri="{FF2B5EF4-FFF2-40B4-BE49-F238E27FC236}">
                      <a16:creationId xmlns:a16="http://schemas.microsoft.com/office/drawing/2014/main" id="{93F0819F-6AD5-4F11-8ACC-BACDC035D517}"/>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E676ADDA-8DDE-4ABE-9280-77A7A260BCF5}"/>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1F093B34-4AAF-4030-928E-28422C5E4DB8}"/>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3E284AD-5D9B-43F5-AC52-33279CCFC9F5}"/>
                  </a:ext>
                </a:extLst>
              </p:cNvPr>
              <p:cNvGrpSpPr/>
              <p:nvPr/>
            </p:nvGrpSpPr>
            <p:grpSpPr>
              <a:xfrm>
                <a:off x="4094284" y="4177138"/>
                <a:ext cx="1239717" cy="503302"/>
                <a:chOff x="4094284" y="4177138"/>
                <a:chExt cx="1239717" cy="503302"/>
              </a:xfrm>
            </p:grpSpPr>
            <p:cxnSp>
              <p:nvCxnSpPr>
                <p:cNvPr id="89" name="Straight Arrow Connector 88">
                  <a:extLst>
                    <a:ext uri="{FF2B5EF4-FFF2-40B4-BE49-F238E27FC236}">
                      <a16:creationId xmlns:a16="http://schemas.microsoft.com/office/drawing/2014/main" id="{8F642940-EAE9-4A51-A156-75037BC6E248}"/>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0" name="Straight Arrow Connector 89">
                  <a:extLst>
                    <a:ext uri="{FF2B5EF4-FFF2-40B4-BE49-F238E27FC236}">
                      <a16:creationId xmlns:a16="http://schemas.microsoft.com/office/drawing/2014/main" id="{21E615E5-B686-470F-BE4F-A2D20B71FBDD}"/>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1" name="Straight Arrow Connector 90">
                  <a:extLst>
                    <a:ext uri="{FF2B5EF4-FFF2-40B4-BE49-F238E27FC236}">
                      <a16:creationId xmlns:a16="http://schemas.microsoft.com/office/drawing/2014/main" id="{BE34944E-0E9F-47E6-8CE1-17539496C114}"/>
                    </a:ext>
                  </a:extLst>
                </p:cNvPr>
                <p:cNvCxnSpPr>
                  <a:cxnSpLocks/>
                  <a:endCxn id="95" idx="5"/>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57" name="Group 56">
              <a:extLst>
                <a:ext uri="{FF2B5EF4-FFF2-40B4-BE49-F238E27FC236}">
                  <a16:creationId xmlns:a16="http://schemas.microsoft.com/office/drawing/2014/main" id="{2A79AEFF-F43C-416D-B1F3-8BAC35575838}"/>
                </a:ext>
              </a:extLst>
            </p:cNvPr>
            <p:cNvGrpSpPr/>
            <p:nvPr/>
          </p:nvGrpSpPr>
          <p:grpSpPr>
            <a:xfrm>
              <a:off x="6248400" y="4199852"/>
              <a:ext cx="1518138" cy="772196"/>
              <a:chOff x="6248400" y="4199852"/>
              <a:chExt cx="1518138" cy="772196"/>
            </a:xfrm>
          </p:grpSpPr>
          <p:grpSp>
            <p:nvGrpSpPr>
              <p:cNvPr id="79" name="Group 78">
                <a:extLst>
                  <a:ext uri="{FF2B5EF4-FFF2-40B4-BE49-F238E27FC236}">
                    <a16:creationId xmlns:a16="http://schemas.microsoft.com/office/drawing/2014/main" id="{0D51E283-2FA0-4D1E-8903-53A4156BAC05}"/>
                  </a:ext>
                </a:extLst>
              </p:cNvPr>
              <p:cNvGrpSpPr/>
              <p:nvPr/>
            </p:nvGrpSpPr>
            <p:grpSpPr>
              <a:xfrm>
                <a:off x="6248400" y="4655523"/>
                <a:ext cx="1518138" cy="316525"/>
                <a:chOff x="3815862" y="5246074"/>
                <a:chExt cx="1518138" cy="316525"/>
              </a:xfrm>
            </p:grpSpPr>
            <p:sp>
              <p:nvSpPr>
                <p:cNvPr id="84" name="Oval 83">
                  <a:extLst>
                    <a:ext uri="{FF2B5EF4-FFF2-40B4-BE49-F238E27FC236}">
                      <a16:creationId xmlns:a16="http://schemas.microsoft.com/office/drawing/2014/main" id="{DE86A22A-32D4-4E31-9615-C5FC72C1FD19}"/>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FE702F0A-07F9-4528-AB41-9EA2C76FBA7A}"/>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249CB997-F2B6-4790-80C0-D17B6FD5E17F}"/>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4F5AE0D9-F0E8-470B-B216-4E741870A6D2}"/>
                  </a:ext>
                </a:extLst>
              </p:cNvPr>
              <p:cNvGrpSpPr/>
              <p:nvPr/>
            </p:nvGrpSpPr>
            <p:grpSpPr>
              <a:xfrm>
                <a:off x="6421314" y="4199852"/>
                <a:ext cx="1239717" cy="503302"/>
                <a:chOff x="4094284" y="4177138"/>
                <a:chExt cx="1239717" cy="503302"/>
              </a:xfrm>
            </p:grpSpPr>
            <p:cxnSp>
              <p:nvCxnSpPr>
                <p:cNvPr id="81" name="Straight Arrow Connector 80">
                  <a:extLst>
                    <a:ext uri="{FF2B5EF4-FFF2-40B4-BE49-F238E27FC236}">
                      <a16:creationId xmlns:a16="http://schemas.microsoft.com/office/drawing/2014/main" id="{D000BF1E-372D-4026-8C78-940E670342FB}"/>
                    </a:ext>
                  </a:extLst>
                </p:cNvPr>
                <p:cNvCxnSpPr>
                  <a:cxnSpLocks/>
                </p:cNvCxnSpPr>
                <p:nvPr/>
              </p:nvCxnSpPr>
              <p:spPr>
                <a:xfrm flipV="1">
                  <a:off x="4094284" y="4267200"/>
                  <a:ext cx="164123" cy="400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2" name="Straight Arrow Connector 81">
                  <a:extLst>
                    <a:ext uri="{FF2B5EF4-FFF2-40B4-BE49-F238E27FC236}">
                      <a16:creationId xmlns:a16="http://schemas.microsoft.com/office/drawing/2014/main" id="{9F1A108B-74E1-4479-A7AF-EF3AF6DF8F6A}"/>
                    </a:ext>
                  </a:extLst>
                </p:cNvPr>
                <p:cNvCxnSpPr>
                  <a:cxnSpLocks/>
                </p:cNvCxnSpPr>
                <p:nvPr/>
              </p:nvCxnSpPr>
              <p:spPr>
                <a:xfrm flipH="1" flipV="1">
                  <a:off x="4700953" y="4360253"/>
                  <a:ext cx="5416" cy="3201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3" name="Straight Arrow Connector 82">
                  <a:extLst>
                    <a:ext uri="{FF2B5EF4-FFF2-40B4-BE49-F238E27FC236}">
                      <a16:creationId xmlns:a16="http://schemas.microsoft.com/office/drawing/2014/main" id="{6A08CDC4-4276-429B-9454-99F3B12ED39F}"/>
                    </a:ext>
                  </a:extLst>
                </p:cNvPr>
                <p:cNvCxnSpPr>
                  <a:cxnSpLocks/>
                </p:cNvCxnSpPr>
                <p:nvPr/>
              </p:nvCxnSpPr>
              <p:spPr>
                <a:xfrm flipH="1" flipV="1">
                  <a:off x="5110815" y="4177138"/>
                  <a:ext cx="223186" cy="503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58" name="Group 57">
              <a:extLst>
                <a:ext uri="{FF2B5EF4-FFF2-40B4-BE49-F238E27FC236}">
                  <a16:creationId xmlns:a16="http://schemas.microsoft.com/office/drawing/2014/main" id="{3E927A7E-C6B1-4220-BD74-2AE2F5465D46}"/>
                </a:ext>
              </a:extLst>
            </p:cNvPr>
            <p:cNvGrpSpPr/>
            <p:nvPr/>
          </p:nvGrpSpPr>
          <p:grpSpPr>
            <a:xfrm>
              <a:off x="3953607" y="2570280"/>
              <a:ext cx="1518138" cy="597147"/>
              <a:chOff x="3953607" y="2570280"/>
              <a:chExt cx="1518138" cy="597147"/>
            </a:xfrm>
          </p:grpSpPr>
          <p:grpSp>
            <p:nvGrpSpPr>
              <p:cNvPr id="71" name="Group 70">
                <a:extLst>
                  <a:ext uri="{FF2B5EF4-FFF2-40B4-BE49-F238E27FC236}">
                    <a16:creationId xmlns:a16="http://schemas.microsoft.com/office/drawing/2014/main" id="{5468CD99-137C-4CEC-873B-E79C41029A1D}"/>
                  </a:ext>
                </a:extLst>
              </p:cNvPr>
              <p:cNvGrpSpPr/>
              <p:nvPr/>
            </p:nvGrpSpPr>
            <p:grpSpPr>
              <a:xfrm>
                <a:off x="3953607" y="2570280"/>
                <a:ext cx="1518138" cy="316525"/>
                <a:chOff x="3815862" y="5246074"/>
                <a:chExt cx="1518138" cy="316525"/>
              </a:xfrm>
            </p:grpSpPr>
            <p:sp>
              <p:nvSpPr>
                <p:cNvPr id="76" name="Oval 75">
                  <a:extLst>
                    <a:ext uri="{FF2B5EF4-FFF2-40B4-BE49-F238E27FC236}">
                      <a16:creationId xmlns:a16="http://schemas.microsoft.com/office/drawing/2014/main" id="{86C39898-056C-475C-880D-246FB737B822}"/>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CDA59D5-807E-4659-BB03-CBBD2BF9637B}"/>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29853765-B709-42DE-8DEA-BF08243C6C75}"/>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2475397A-271A-4775-91D5-AC47C6081EB5}"/>
                  </a:ext>
                </a:extLst>
              </p:cNvPr>
              <p:cNvGrpSpPr/>
              <p:nvPr/>
            </p:nvGrpSpPr>
            <p:grpSpPr>
              <a:xfrm>
                <a:off x="4106007" y="2830444"/>
                <a:ext cx="1105575" cy="336983"/>
                <a:chOff x="4106007" y="2830444"/>
                <a:chExt cx="1105575" cy="336983"/>
              </a:xfrm>
            </p:grpSpPr>
            <p:cxnSp>
              <p:nvCxnSpPr>
                <p:cNvPr id="73" name="Straight Arrow Connector 72">
                  <a:extLst>
                    <a:ext uri="{FF2B5EF4-FFF2-40B4-BE49-F238E27FC236}">
                      <a16:creationId xmlns:a16="http://schemas.microsoft.com/office/drawing/2014/main" id="{F74878CE-279D-41E3-A547-9C6837A2FC98}"/>
                    </a:ext>
                  </a:extLst>
                </p:cNvPr>
                <p:cNvCxnSpPr>
                  <a:cxnSpLocks/>
                  <a:endCxn id="76" idx="4"/>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4" name="Straight Arrow Connector 73">
                  <a:extLst>
                    <a:ext uri="{FF2B5EF4-FFF2-40B4-BE49-F238E27FC236}">
                      <a16:creationId xmlns:a16="http://schemas.microsoft.com/office/drawing/2014/main" id="{9B7C3191-8023-4794-98C4-1A710C8BE873}"/>
                    </a:ext>
                  </a:extLst>
                </p:cNvPr>
                <p:cNvCxnSpPr>
                  <a:cxnSpLocks/>
                  <a:endCxn id="77" idx="4"/>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5" name="Straight Arrow Connector 74">
                  <a:extLst>
                    <a:ext uri="{FF2B5EF4-FFF2-40B4-BE49-F238E27FC236}">
                      <a16:creationId xmlns:a16="http://schemas.microsoft.com/office/drawing/2014/main" id="{91F92ADE-A79C-4E78-8608-34DF4C959313}"/>
                    </a:ext>
                  </a:extLst>
                </p:cNvPr>
                <p:cNvCxnSpPr>
                  <a:cxnSpLocks/>
                  <a:endCxn id="78" idx="3"/>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59" name="Group 58">
              <a:extLst>
                <a:ext uri="{FF2B5EF4-FFF2-40B4-BE49-F238E27FC236}">
                  <a16:creationId xmlns:a16="http://schemas.microsoft.com/office/drawing/2014/main" id="{3E2C5D82-3523-473A-A850-FE2B94810980}"/>
                </a:ext>
              </a:extLst>
            </p:cNvPr>
            <p:cNvGrpSpPr/>
            <p:nvPr/>
          </p:nvGrpSpPr>
          <p:grpSpPr>
            <a:xfrm>
              <a:off x="6248400" y="2559289"/>
              <a:ext cx="1518138" cy="600786"/>
              <a:chOff x="6248400" y="2559289"/>
              <a:chExt cx="1518138" cy="600786"/>
            </a:xfrm>
          </p:grpSpPr>
          <p:grpSp>
            <p:nvGrpSpPr>
              <p:cNvPr id="63" name="Group 62">
                <a:extLst>
                  <a:ext uri="{FF2B5EF4-FFF2-40B4-BE49-F238E27FC236}">
                    <a16:creationId xmlns:a16="http://schemas.microsoft.com/office/drawing/2014/main" id="{048CA918-B263-4EB6-B46C-834ACCDBF577}"/>
                  </a:ext>
                </a:extLst>
              </p:cNvPr>
              <p:cNvGrpSpPr/>
              <p:nvPr/>
            </p:nvGrpSpPr>
            <p:grpSpPr>
              <a:xfrm>
                <a:off x="6248400" y="2559289"/>
                <a:ext cx="1518138" cy="316525"/>
                <a:chOff x="3815862" y="5246074"/>
                <a:chExt cx="1518138" cy="316525"/>
              </a:xfrm>
            </p:grpSpPr>
            <p:sp>
              <p:nvSpPr>
                <p:cNvPr id="68" name="Oval 67">
                  <a:extLst>
                    <a:ext uri="{FF2B5EF4-FFF2-40B4-BE49-F238E27FC236}">
                      <a16:creationId xmlns:a16="http://schemas.microsoft.com/office/drawing/2014/main" id="{38AEFCA1-F042-4C14-BB65-68F5588BBC70}"/>
                    </a:ext>
                  </a:extLst>
                </p:cNvPr>
                <p:cNvSpPr/>
                <p:nvPr/>
              </p:nvSpPr>
              <p:spPr>
                <a:xfrm>
                  <a:off x="3815862"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561E6777-9829-4FC7-9009-BA49594E9842}"/>
                    </a:ext>
                  </a:extLst>
                </p:cNvPr>
                <p:cNvSpPr/>
                <p:nvPr/>
              </p:nvSpPr>
              <p:spPr>
                <a:xfrm>
                  <a:off x="4419600" y="5257798"/>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0386D305-895B-4D02-A8FB-9EB4DC1E3C22}"/>
                    </a:ext>
                  </a:extLst>
                </p:cNvPr>
                <p:cNvSpPr/>
                <p:nvPr/>
              </p:nvSpPr>
              <p:spPr>
                <a:xfrm>
                  <a:off x="5029200" y="5246074"/>
                  <a:ext cx="304800" cy="30480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3DD39257-EEE7-4515-A081-F4893EE58081}"/>
                  </a:ext>
                </a:extLst>
              </p:cNvPr>
              <p:cNvGrpSpPr/>
              <p:nvPr/>
            </p:nvGrpSpPr>
            <p:grpSpPr>
              <a:xfrm>
                <a:off x="6451750" y="2823092"/>
                <a:ext cx="1105575" cy="336983"/>
                <a:chOff x="4106007" y="2830444"/>
                <a:chExt cx="1105575" cy="336983"/>
              </a:xfrm>
            </p:grpSpPr>
            <p:cxnSp>
              <p:nvCxnSpPr>
                <p:cNvPr id="65" name="Straight Arrow Connector 64">
                  <a:extLst>
                    <a:ext uri="{FF2B5EF4-FFF2-40B4-BE49-F238E27FC236}">
                      <a16:creationId xmlns:a16="http://schemas.microsoft.com/office/drawing/2014/main" id="{DBEF414E-5A83-4C2D-B0A5-931257E002A8}"/>
                    </a:ext>
                  </a:extLst>
                </p:cNvPr>
                <p:cNvCxnSpPr>
                  <a:cxnSpLocks/>
                </p:cNvCxnSpPr>
                <p:nvPr/>
              </p:nvCxnSpPr>
              <p:spPr>
                <a:xfrm flipH="1" flipV="1">
                  <a:off x="4106007" y="2875081"/>
                  <a:ext cx="117452" cy="2923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6" name="Straight Arrow Connector 65">
                  <a:extLst>
                    <a:ext uri="{FF2B5EF4-FFF2-40B4-BE49-F238E27FC236}">
                      <a16:creationId xmlns:a16="http://schemas.microsoft.com/office/drawing/2014/main" id="{0B066B9C-0F34-45BB-ACF6-4801A5407DBD}"/>
                    </a:ext>
                  </a:extLst>
                </p:cNvPr>
                <p:cNvCxnSpPr>
                  <a:cxnSpLocks/>
                </p:cNvCxnSpPr>
                <p:nvPr/>
              </p:nvCxnSpPr>
              <p:spPr>
                <a:xfrm flipV="1">
                  <a:off x="4703883" y="2886805"/>
                  <a:ext cx="5862" cy="1868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7" name="Straight Arrow Connector 66">
                  <a:extLst>
                    <a:ext uri="{FF2B5EF4-FFF2-40B4-BE49-F238E27FC236}">
                      <a16:creationId xmlns:a16="http://schemas.microsoft.com/office/drawing/2014/main" id="{A788B5DC-3D2C-44F3-B03E-05CBB9B67F5D}"/>
                    </a:ext>
                  </a:extLst>
                </p:cNvPr>
                <p:cNvCxnSpPr>
                  <a:cxnSpLocks/>
                </p:cNvCxnSpPr>
                <p:nvPr/>
              </p:nvCxnSpPr>
              <p:spPr>
                <a:xfrm flipV="1">
                  <a:off x="5017476" y="2830444"/>
                  <a:ext cx="194106" cy="3369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sp>
          <p:nvSpPr>
            <p:cNvPr id="60" name="Oval 59">
              <a:extLst>
                <a:ext uri="{FF2B5EF4-FFF2-40B4-BE49-F238E27FC236}">
                  <a16:creationId xmlns:a16="http://schemas.microsoft.com/office/drawing/2014/main" id="{AE1ACBFE-7E99-43FD-81D9-C16ED0B882D2}"/>
                </a:ext>
              </a:extLst>
            </p:cNvPr>
            <p:cNvSpPr/>
            <p:nvPr/>
          </p:nvSpPr>
          <p:spPr>
            <a:xfrm>
              <a:off x="5211583" y="5210909"/>
              <a:ext cx="1277138" cy="914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WM</a:t>
              </a:r>
            </a:p>
          </p:txBody>
        </p:sp>
        <p:sp>
          <p:nvSpPr>
            <p:cNvPr id="61" name="Freeform: Shape 60">
              <a:extLst>
                <a:ext uri="{FF2B5EF4-FFF2-40B4-BE49-F238E27FC236}">
                  <a16:creationId xmlns:a16="http://schemas.microsoft.com/office/drawing/2014/main" id="{10645F30-8ADE-4427-A75E-785024510E70}"/>
                </a:ext>
              </a:extLst>
            </p:cNvPr>
            <p:cNvSpPr/>
            <p:nvPr/>
          </p:nvSpPr>
          <p:spPr>
            <a:xfrm>
              <a:off x="5079021" y="3969732"/>
              <a:ext cx="712179" cy="1223592"/>
            </a:xfrm>
            <a:custGeom>
              <a:avLst/>
              <a:gdLst>
                <a:gd name="connsiteX0" fmla="*/ 586154 w 586154"/>
                <a:gd name="connsiteY0" fmla="*/ 1152245 h 1152245"/>
                <a:gd name="connsiteX1" fmla="*/ 433754 w 586154"/>
                <a:gd name="connsiteY1" fmla="*/ 495753 h 1152245"/>
                <a:gd name="connsiteX2" fmla="*/ 246185 w 586154"/>
                <a:gd name="connsiteY2" fmla="*/ 144060 h 1152245"/>
                <a:gd name="connsiteX3" fmla="*/ 128954 w 586154"/>
                <a:gd name="connsiteY3" fmla="*/ 38553 h 1152245"/>
                <a:gd name="connsiteX4" fmla="*/ 46892 w 586154"/>
                <a:gd name="connsiteY4" fmla="*/ 3384 h 1152245"/>
                <a:gd name="connsiteX5" fmla="*/ 0 w 586154"/>
                <a:gd name="connsiteY5" fmla="*/ 3384 h 11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154" h="1152245">
                  <a:moveTo>
                    <a:pt x="586154" y="1152245"/>
                  </a:moveTo>
                  <a:cubicBezTo>
                    <a:pt x="538284" y="908014"/>
                    <a:pt x="490415" y="663784"/>
                    <a:pt x="433754" y="495753"/>
                  </a:cubicBezTo>
                  <a:cubicBezTo>
                    <a:pt x="377093" y="327722"/>
                    <a:pt x="296985" y="220260"/>
                    <a:pt x="246185" y="144060"/>
                  </a:cubicBezTo>
                  <a:cubicBezTo>
                    <a:pt x="195385" y="67860"/>
                    <a:pt x="162169" y="61999"/>
                    <a:pt x="128954" y="38553"/>
                  </a:cubicBezTo>
                  <a:cubicBezTo>
                    <a:pt x="95738" y="15107"/>
                    <a:pt x="68384" y="9245"/>
                    <a:pt x="46892" y="3384"/>
                  </a:cubicBezTo>
                  <a:cubicBezTo>
                    <a:pt x="25400" y="-2478"/>
                    <a:pt x="12700" y="453"/>
                    <a:pt x="0" y="33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9575740D-7A6D-4CA4-BA24-D2EB3A8BBD11}"/>
                </a:ext>
              </a:extLst>
            </p:cNvPr>
            <p:cNvSpPr/>
            <p:nvPr/>
          </p:nvSpPr>
          <p:spPr>
            <a:xfrm>
              <a:off x="5978769" y="3897924"/>
              <a:ext cx="509954" cy="1295399"/>
            </a:xfrm>
            <a:custGeom>
              <a:avLst/>
              <a:gdLst>
                <a:gd name="connsiteX0" fmla="*/ 0 w 386862"/>
                <a:gd name="connsiteY0" fmla="*/ 1148861 h 1148861"/>
                <a:gd name="connsiteX1" fmla="*/ 58616 w 386862"/>
                <a:gd name="connsiteY1" fmla="*/ 457200 h 1148861"/>
                <a:gd name="connsiteX2" fmla="*/ 199293 w 386862"/>
                <a:gd name="connsiteY2" fmla="*/ 152400 h 1148861"/>
                <a:gd name="connsiteX3" fmla="*/ 386862 w 386862"/>
                <a:gd name="connsiteY3" fmla="*/ 0 h 1148861"/>
              </a:gdLst>
              <a:ahLst/>
              <a:cxnLst>
                <a:cxn ang="0">
                  <a:pos x="connsiteX0" y="connsiteY0"/>
                </a:cxn>
                <a:cxn ang="0">
                  <a:pos x="connsiteX1" y="connsiteY1"/>
                </a:cxn>
                <a:cxn ang="0">
                  <a:pos x="connsiteX2" y="connsiteY2"/>
                </a:cxn>
                <a:cxn ang="0">
                  <a:pos x="connsiteX3" y="connsiteY3"/>
                </a:cxn>
              </a:cxnLst>
              <a:rect l="l" t="t" r="r" b="b"/>
              <a:pathLst>
                <a:path w="386862" h="1148861">
                  <a:moveTo>
                    <a:pt x="0" y="1148861"/>
                  </a:moveTo>
                  <a:cubicBezTo>
                    <a:pt x="12700" y="886069"/>
                    <a:pt x="25401" y="623277"/>
                    <a:pt x="58616" y="457200"/>
                  </a:cubicBezTo>
                  <a:cubicBezTo>
                    <a:pt x="91831" y="291123"/>
                    <a:pt x="144585" y="228600"/>
                    <a:pt x="199293" y="152400"/>
                  </a:cubicBezTo>
                  <a:cubicBezTo>
                    <a:pt x="254001" y="76200"/>
                    <a:pt x="320431" y="38100"/>
                    <a:pt x="38686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Content Placeholder 2">
            <a:extLst>
              <a:ext uri="{FF2B5EF4-FFF2-40B4-BE49-F238E27FC236}">
                <a16:creationId xmlns:a16="http://schemas.microsoft.com/office/drawing/2014/main" id="{372D7783-772F-4BF5-AA41-4DBB0AEF4BF1}"/>
              </a:ext>
            </a:extLst>
          </p:cNvPr>
          <p:cNvSpPr txBox="1">
            <a:spLocks/>
          </p:cNvSpPr>
          <p:nvPr/>
        </p:nvSpPr>
        <p:spPr>
          <a:xfrm>
            <a:off x="152400" y="3733800"/>
            <a:ext cx="4115281" cy="2971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tx2">
                    <a:lumMod val="75000"/>
                  </a:schemeClr>
                </a:solidFill>
              </a:rPr>
              <a:t>Future examples: </a:t>
            </a:r>
          </a:p>
          <a:p>
            <a:pPr lvl="1"/>
            <a:r>
              <a:rPr lang="en-US" sz="2200" dirty="0"/>
              <a:t>More elaborate arithmetic, math proofs.</a:t>
            </a:r>
          </a:p>
          <a:p>
            <a:pPr lvl="1"/>
            <a:r>
              <a:rPr lang="en-US" sz="2200" dirty="0"/>
              <a:t>More elaborate parsing examples.</a:t>
            </a:r>
          </a:p>
          <a:p>
            <a:pPr lvl="1"/>
            <a:r>
              <a:rPr lang="en-US" sz="2200" dirty="0"/>
              <a:t>Richer interactions between SKS and IKS</a:t>
            </a:r>
          </a:p>
          <a:p>
            <a:endParaRPr lang="en-US" sz="2800" dirty="0"/>
          </a:p>
        </p:txBody>
      </p:sp>
    </p:spTree>
    <p:extLst>
      <p:ext uri="{BB962C8B-B14F-4D97-AF65-F5344CB8AC3E}">
        <p14:creationId xmlns:p14="http://schemas.microsoft.com/office/powerpoint/2010/main" val="1512519220"/>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Some thoughts…about plumbing</a:t>
            </a:r>
          </a:p>
        </p:txBody>
      </p:sp>
      <p:sp>
        <p:nvSpPr>
          <p:cNvPr id="3" name="Content Placeholder 2"/>
          <p:cNvSpPr>
            <a:spLocks noGrp="1"/>
          </p:cNvSpPr>
          <p:nvPr>
            <p:ph idx="1"/>
          </p:nvPr>
        </p:nvSpPr>
        <p:spPr>
          <a:xfrm>
            <a:off x="152400" y="1295400"/>
            <a:ext cx="8686800" cy="2514600"/>
          </a:xfrm>
        </p:spPr>
        <p:txBody>
          <a:bodyPr>
            <a:normAutofit fontScale="47500" lnSpcReduction="20000"/>
          </a:bodyPr>
          <a:lstStyle/>
          <a:p>
            <a:r>
              <a:rPr lang="en-US" sz="5100" dirty="0"/>
              <a:t>Consider how a person might understand </a:t>
            </a:r>
            <a:r>
              <a:rPr lang="en-US" sz="5100" dirty="0">
                <a:solidFill>
                  <a:schemeClr val="tx2">
                    <a:lumMod val="75000"/>
                  </a:schemeClr>
                </a:solidFill>
              </a:rPr>
              <a:t>how a plumbing system works, and how to construct one successfully.</a:t>
            </a:r>
          </a:p>
          <a:p>
            <a:pPr lvl="1"/>
            <a:r>
              <a:rPr lang="en-US" sz="4600" dirty="0"/>
              <a:t>Pipes, sinks, toilets, tubs, washing machines, water flow, drains…</a:t>
            </a:r>
          </a:p>
          <a:p>
            <a:pPr lvl="1"/>
            <a:r>
              <a:rPr lang="en-US" sz="4600" dirty="0"/>
              <a:t>Complex system with many parts, interesting behavior.</a:t>
            </a:r>
          </a:p>
          <a:p>
            <a:pPr lvl="1"/>
            <a:r>
              <a:rPr lang="en-US" sz="4600" dirty="0"/>
              <a:t>Many precise constraints on what is needed to make it work well; e.g., pipes must fit into the walls, need a certain slope for water to flow, need vent pipes to prevent a vacuum,…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2" y="4038600"/>
            <a:ext cx="6543675" cy="2701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778999"/>
      </p:ext>
    </p:extLst>
  </p:cSld>
  <p:clrMapOvr>
    <a:masterClrMapping/>
  </p:clrMapOvr>
  <p:transition spd="slow">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Some thoughts…about plumbing</a:t>
            </a:r>
          </a:p>
        </p:txBody>
      </p:sp>
      <p:sp>
        <p:nvSpPr>
          <p:cNvPr id="3" name="Content Placeholder 2"/>
          <p:cNvSpPr>
            <a:spLocks noGrp="1"/>
          </p:cNvSpPr>
          <p:nvPr>
            <p:ph idx="1"/>
          </p:nvPr>
        </p:nvSpPr>
        <p:spPr>
          <a:xfrm>
            <a:off x="304800" y="1524000"/>
            <a:ext cx="8534400" cy="5181600"/>
          </a:xfrm>
        </p:spPr>
        <p:txBody>
          <a:bodyPr>
            <a:normAutofit fontScale="40000" lnSpcReduction="20000"/>
          </a:bodyPr>
          <a:lstStyle/>
          <a:p>
            <a:r>
              <a:rPr lang="en-US" sz="6000" dirty="0"/>
              <a:t>Consider how a person might understand how a plumbing system works, and how to construct one successfully</a:t>
            </a:r>
          </a:p>
          <a:p>
            <a:r>
              <a:rPr lang="en-US" sz="6000" dirty="0">
                <a:solidFill>
                  <a:schemeClr val="tx2">
                    <a:lumMod val="75000"/>
                  </a:schemeClr>
                </a:solidFill>
              </a:rPr>
              <a:t>Q:  </a:t>
            </a:r>
            <a:r>
              <a:rPr lang="en-US" sz="6000" dirty="0"/>
              <a:t>What advantages might the human language system provide in understanding plumbing systems?</a:t>
            </a:r>
          </a:p>
          <a:p>
            <a:r>
              <a:rPr lang="en-US" sz="6000" dirty="0">
                <a:solidFill>
                  <a:schemeClr val="tx2">
                    <a:lumMod val="75000"/>
                  </a:schemeClr>
                </a:solidFill>
              </a:rPr>
              <a:t>Q:</a:t>
            </a:r>
            <a:r>
              <a:rPr lang="en-US" sz="6000" dirty="0"/>
              <a:t>  Could an ape understand, or build a plumbing system?</a:t>
            </a:r>
          </a:p>
          <a:p>
            <a:r>
              <a:rPr lang="en-US" sz="6000" dirty="0">
                <a:solidFill>
                  <a:schemeClr val="tx2">
                    <a:lumMod val="75000"/>
                  </a:schemeClr>
                </a:solidFill>
              </a:rPr>
              <a:t>Need at least: </a:t>
            </a:r>
          </a:p>
          <a:p>
            <a:pPr marL="274320" lvl="1" indent="0">
              <a:buNone/>
            </a:pPr>
            <a:r>
              <a:rPr lang="en-US" sz="5500" dirty="0"/>
              <a:t>1.  Sufficient </a:t>
            </a:r>
            <a:r>
              <a:rPr lang="en-US" sz="5500" dirty="0">
                <a:solidFill>
                  <a:schemeClr val="tx2">
                    <a:lumMod val="75000"/>
                  </a:schemeClr>
                </a:solidFill>
              </a:rPr>
              <a:t>memory space </a:t>
            </a:r>
            <a:r>
              <a:rPr lang="en-US" sz="5500" dirty="0"/>
              <a:t>to store all the needed information about plumbing systems.  Long-term memory, also working memory.</a:t>
            </a:r>
          </a:p>
          <a:p>
            <a:pPr marL="274320" lvl="1" indent="0">
              <a:buNone/>
            </a:pPr>
            <a:r>
              <a:rPr lang="en-US" sz="5500" dirty="0"/>
              <a:t>2.  A reliable facility for </a:t>
            </a:r>
            <a:r>
              <a:rPr lang="en-US" sz="5500" dirty="0">
                <a:solidFill>
                  <a:schemeClr val="tx2">
                    <a:lumMod val="75000"/>
                  </a:schemeClr>
                </a:solidFill>
              </a:rPr>
              <a:t>logical reasoning </a:t>
            </a:r>
            <a:r>
              <a:rPr lang="en-US" sz="5500" dirty="0"/>
              <a:t>to figure out precisely how things should work.  Involves some math, understanding logical consequences, cause-and-effect, real-world behavior.</a:t>
            </a:r>
          </a:p>
          <a:p>
            <a:pPr marL="274320" lvl="1" indent="0">
              <a:buNone/>
            </a:pPr>
            <a:r>
              <a:rPr lang="en-US" sz="5500" dirty="0"/>
              <a:t>3.  Ability to </a:t>
            </a:r>
            <a:r>
              <a:rPr lang="en-US" sz="5500" dirty="0">
                <a:solidFill>
                  <a:schemeClr val="tx2">
                    <a:lumMod val="75000"/>
                  </a:schemeClr>
                </a:solidFill>
              </a:rPr>
              <a:t>communicate symbolically </a:t>
            </a:r>
            <a:r>
              <a:rPr lang="en-US" sz="5500" dirty="0"/>
              <a:t>to obtain non-obvious knowledge, like the need to vent the system.  Need to learn, acquire expert knowledge, which can be obtained only through external means.</a:t>
            </a:r>
          </a:p>
        </p:txBody>
      </p:sp>
    </p:spTree>
    <p:extLst>
      <p:ext uri="{BB962C8B-B14F-4D97-AF65-F5344CB8AC3E}">
        <p14:creationId xmlns:p14="http://schemas.microsoft.com/office/powerpoint/2010/main" val="32215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Some thoughts…about plumbing</a:t>
            </a:r>
          </a:p>
        </p:txBody>
      </p:sp>
      <p:sp>
        <p:nvSpPr>
          <p:cNvPr id="3" name="Content Placeholder 2"/>
          <p:cNvSpPr>
            <a:spLocks noGrp="1"/>
          </p:cNvSpPr>
          <p:nvPr>
            <p:ph idx="1"/>
          </p:nvPr>
        </p:nvSpPr>
        <p:spPr>
          <a:xfrm>
            <a:off x="304800" y="1447800"/>
            <a:ext cx="8534400" cy="5029200"/>
          </a:xfrm>
        </p:spPr>
        <p:txBody>
          <a:bodyPr>
            <a:normAutofit/>
          </a:bodyPr>
          <a:lstStyle/>
          <a:p>
            <a:r>
              <a:rPr lang="en-US" dirty="0">
                <a:solidFill>
                  <a:schemeClr val="tx2">
                    <a:lumMod val="75000"/>
                  </a:schemeClr>
                </a:solidFill>
              </a:rPr>
              <a:t>This suggests that the brain must contain:</a:t>
            </a:r>
          </a:p>
          <a:p>
            <a:pPr lvl="1"/>
            <a:r>
              <a:rPr lang="en-US" sz="2200" dirty="0"/>
              <a:t>A random-access store that can hold many words.</a:t>
            </a:r>
          </a:p>
          <a:p>
            <a:pPr lvl="1"/>
            <a:r>
              <a:rPr lang="en-US" sz="2200" dirty="0"/>
              <a:t>A place where concepts and their relationships are stored in some approximate, noisy way.  Some kind of noisy labeled multigraph.</a:t>
            </a:r>
          </a:p>
          <a:p>
            <a:pPr lvl="1"/>
            <a:r>
              <a:rPr lang="en-US" sz="2200" dirty="0"/>
              <a:t>Another place where symbols are manipulated precisely and logically.</a:t>
            </a:r>
          </a:p>
          <a:p>
            <a:pPr lvl="1"/>
            <a:r>
              <a:rPr lang="en-US" sz="2200" dirty="0"/>
              <a:t>Some connection to the input/output system, probably through the symbolic manipulator.  Since what is input and output is symbols.</a:t>
            </a:r>
          </a:p>
          <a:p>
            <a:r>
              <a:rPr lang="en-US" dirty="0"/>
              <a:t>Separation between representation of concepts and their relationships, and the facility for symbolic  manipulation.</a:t>
            </a:r>
          </a:p>
        </p:txBody>
      </p:sp>
    </p:spTree>
    <p:extLst>
      <p:ext uri="{BB962C8B-B14F-4D97-AF65-F5344CB8AC3E}">
        <p14:creationId xmlns:p14="http://schemas.microsoft.com/office/powerpoint/2010/main" val="30773470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Some thoughts…about plumbing</a:t>
            </a:r>
          </a:p>
        </p:txBody>
      </p:sp>
      <p:sp>
        <p:nvSpPr>
          <p:cNvPr id="3" name="Content Placeholder 2"/>
          <p:cNvSpPr>
            <a:spLocks noGrp="1"/>
          </p:cNvSpPr>
          <p:nvPr>
            <p:ph idx="1"/>
          </p:nvPr>
        </p:nvSpPr>
        <p:spPr>
          <a:xfrm>
            <a:off x="304800" y="1295400"/>
            <a:ext cx="8534400" cy="5334000"/>
          </a:xfrm>
        </p:spPr>
        <p:txBody>
          <a:bodyPr>
            <a:normAutofit/>
          </a:bodyPr>
          <a:lstStyle/>
          <a:p>
            <a:r>
              <a:rPr lang="en-US" dirty="0">
                <a:solidFill>
                  <a:schemeClr val="tx2">
                    <a:lumMod val="75000"/>
                  </a:schemeClr>
                </a:solidFill>
              </a:rPr>
              <a:t>Q:  What could an ape do?</a:t>
            </a:r>
          </a:p>
          <a:p>
            <a:pPr lvl="1"/>
            <a:r>
              <a:rPr lang="en-US" sz="2200" dirty="0"/>
              <a:t>Understand generally how the system worked by observation, intuition, pattern-matching.</a:t>
            </a:r>
          </a:p>
          <a:p>
            <a:pPr lvl="1"/>
            <a:r>
              <a:rPr lang="en-US" sz="2200" dirty="0"/>
              <a:t>Build a copy of an existing system, given the parts?</a:t>
            </a:r>
          </a:p>
          <a:p>
            <a:pPr lvl="1"/>
            <a:r>
              <a:rPr lang="en-US" sz="2200" dirty="0"/>
              <a:t>Might not be able to remember enough constraints.</a:t>
            </a:r>
          </a:p>
          <a:p>
            <a:pPr lvl="1"/>
            <a:r>
              <a:rPr lang="en-US" sz="2200" dirty="0"/>
              <a:t>Probably can’t reason about it very precisely.  </a:t>
            </a:r>
          </a:p>
          <a:p>
            <a:pPr lvl="1"/>
            <a:r>
              <a:rPr lang="en-US" sz="2200" dirty="0"/>
              <a:t>Communication about it would be rudimentary.</a:t>
            </a:r>
          </a:p>
          <a:p>
            <a:r>
              <a:rPr lang="en-US" dirty="0">
                <a:solidFill>
                  <a:schemeClr val="tx2">
                    <a:lumMod val="75000"/>
                  </a:schemeClr>
                </a:solidFill>
              </a:rPr>
              <a:t>Q:  Does this suggest anything about the evolutionary jump?</a:t>
            </a:r>
          </a:p>
          <a:p>
            <a:pPr lvl="1"/>
            <a:r>
              <a:rPr lang="en-US" sz="2200" dirty="0"/>
              <a:t>Gradual increase in size of some brain regions might be important, but doesn’t require a jump.</a:t>
            </a:r>
          </a:p>
          <a:p>
            <a:pPr lvl="1"/>
            <a:r>
              <a:rPr lang="en-US" sz="2200" dirty="0"/>
              <a:t>Key is strengthening some connections between brain regions, or completing a loop, involving parts of the brain that process symbols and those that understand concepts intuitively.</a:t>
            </a:r>
          </a:p>
        </p:txBody>
      </p:sp>
    </p:spTree>
    <p:extLst>
      <p:ext uri="{BB962C8B-B14F-4D97-AF65-F5344CB8AC3E}">
        <p14:creationId xmlns:p14="http://schemas.microsoft.com/office/powerpoint/2010/main" val="381834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81000"/>
            <a:ext cx="8229600" cy="990600"/>
          </a:xfrm>
        </p:spPr>
        <p:txBody>
          <a:bodyPr>
            <a:normAutofit/>
          </a:bodyPr>
          <a:lstStyle/>
          <a:p>
            <a:r>
              <a:rPr lang="en-US" dirty="0"/>
              <a:t>Our Basic SNN Model</a:t>
            </a:r>
          </a:p>
        </p:txBody>
      </p:sp>
      <p:sp>
        <p:nvSpPr>
          <p:cNvPr id="3" name="Content Placeholder 2"/>
          <p:cNvSpPr>
            <a:spLocks noGrp="1"/>
          </p:cNvSpPr>
          <p:nvPr>
            <p:ph idx="1"/>
          </p:nvPr>
        </p:nvSpPr>
        <p:spPr>
          <a:xfrm>
            <a:off x="228600" y="1371600"/>
            <a:ext cx="8610600" cy="1752600"/>
          </a:xfrm>
        </p:spPr>
        <p:txBody>
          <a:bodyPr>
            <a:normAutofit/>
          </a:bodyPr>
          <a:lstStyle/>
          <a:p>
            <a:r>
              <a:rPr lang="en-US" dirty="0">
                <a:solidFill>
                  <a:schemeClr val="tx2">
                    <a:lumMod val="75000"/>
                  </a:schemeClr>
                </a:solidFill>
              </a:rPr>
              <a:t>Network structure:  </a:t>
            </a:r>
            <a:r>
              <a:rPr lang="en-US" dirty="0"/>
              <a:t>Weighted digraph, nodes represent neurons, edges represent synapses, weights represent synaptic strength.</a:t>
            </a:r>
          </a:p>
        </p:txBody>
      </p:sp>
      <p:grpSp>
        <p:nvGrpSpPr>
          <p:cNvPr id="5" name="Group 4"/>
          <p:cNvGrpSpPr/>
          <p:nvPr/>
        </p:nvGrpSpPr>
        <p:grpSpPr>
          <a:xfrm>
            <a:off x="1199490" y="4038600"/>
            <a:ext cx="6972173" cy="2895600"/>
            <a:chOff x="1926964" y="3932467"/>
            <a:chExt cx="6972173" cy="2895600"/>
          </a:xfrm>
        </p:grpSpPr>
        <p:pic>
          <p:nvPicPr>
            <p:cNvPr id="24" name="Content Placeholder 3">
              <a:extLst>
                <a:ext uri="{FF2B5EF4-FFF2-40B4-BE49-F238E27FC236}">
                  <a16:creationId xmlns:a16="http://schemas.microsoft.com/office/drawing/2014/main" id="{E92F1E89-EAB5-4811-A14D-EE8AC445B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937" y="3932467"/>
              <a:ext cx="3378200" cy="2895600"/>
            </a:xfrm>
            <a:prstGeom prst="rect">
              <a:avLst/>
            </a:prstGeom>
          </p:spPr>
        </p:pic>
        <p:pic>
          <p:nvPicPr>
            <p:cNvPr id="21" name="Picture 20">
              <a:extLst>
                <a:ext uri="{FF2B5EF4-FFF2-40B4-BE49-F238E27FC236}">
                  <a16:creationId xmlns:a16="http://schemas.microsoft.com/office/drawing/2014/main" id="{D8202B91-B90F-463A-8C10-3B5485B60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964" y="4517576"/>
              <a:ext cx="2340113" cy="1725381"/>
            </a:xfrm>
            <a:prstGeom prst="rect">
              <a:avLst/>
            </a:prstGeom>
          </p:spPr>
        </p:pic>
        <p:sp>
          <p:nvSpPr>
            <p:cNvPr id="22" name="Arrow: Right 7">
              <a:extLst>
                <a:ext uri="{FF2B5EF4-FFF2-40B4-BE49-F238E27FC236}">
                  <a16:creationId xmlns:a16="http://schemas.microsoft.com/office/drawing/2014/main" id="{4CFD1D7E-1A30-4434-8B1B-98322A8EB494}"/>
                </a:ext>
              </a:extLst>
            </p:cNvPr>
            <p:cNvSpPr/>
            <p:nvPr/>
          </p:nvSpPr>
          <p:spPr>
            <a:xfrm>
              <a:off x="4823254" y="5137950"/>
              <a:ext cx="452121" cy="484632"/>
            </a:xfrm>
            <a:prstGeom prst="rightArrow">
              <a:avLst/>
            </a:prstGeom>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p>
          </p:txBody>
        </p:sp>
      </p:grpSp>
      <p:grpSp>
        <p:nvGrpSpPr>
          <p:cNvPr id="4" name="Group 3"/>
          <p:cNvGrpSpPr/>
          <p:nvPr/>
        </p:nvGrpSpPr>
        <p:grpSpPr>
          <a:xfrm>
            <a:off x="773179" y="2542830"/>
            <a:ext cx="7105272" cy="1971789"/>
            <a:chOff x="327454" y="2905673"/>
            <a:chExt cx="7105272" cy="1971789"/>
          </a:xfrm>
        </p:grpSpPr>
        <p:pic>
          <p:nvPicPr>
            <p:cNvPr id="13" name="Picture 12">
              <a:extLst>
                <a:ext uri="{FF2B5EF4-FFF2-40B4-BE49-F238E27FC236}">
                  <a16:creationId xmlns:a16="http://schemas.microsoft.com/office/drawing/2014/main" id="{D1BB153C-2E10-4D38-A0A4-4F91ED9515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54" y="3052787"/>
              <a:ext cx="4495800" cy="1824675"/>
            </a:xfrm>
            <a:prstGeom prst="rect">
              <a:avLst/>
            </a:prstGeom>
          </p:spPr>
        </p:pic>
        <p:grpSp>
          <p:nvGrpSpPr>
            <p:cNvPr id="15" name="Group 14"/>
            <p:cNvGrpSpPr/>
            <p:nvPr/>
          </p:nvGrpSpPr>
          <p:grpSpPr>
            <a:xfrm>
              <a:off x="5940667" y="2905673"/>
              <a:ext cx="1492059" cy="900552"/>
              <a:chOff x="1167615" y="2786125"/>
              <a:chExt cx="1492059" cy="900552"/>
            </a:xfrm>
          </p:grpSpPr>
          <p:sp>
            <p:nvSpPr>
              <p:cNvPr id="16" name="Oval 15">
                <a:extLst>
                  <a:ext uri="{FF2B5EF4-FFF2-40B4-BE49-F238E27FC236}">
                    <a16:creationId xmlns:a16="http://schemas.microsoft.com/office/drawing/2014/main" id="{EC60EAF4-E5E3-4AC7-ABC8-21F556A00EB4}"/>
                  </a:ext>
                </a:extLst>
              </p:cNvPr>
              <p:cNvSpPr/>
              <p:nvPr/>
            </p:nvSpPr>
            <p:spPr>
              <a:xfrm>
                <a:off x="1225193" y="3320119"/>
                <a:ext cx="246580" cy="328773"/>
              </a:xfrm>
              <a:prstGeom prst="ellipse">
                <a:avLst/>
              </a:prstGeom>
              <a:ln/>
            </p:spPr>
            <p:style>
              <a:lnRef idx="2">
                <a:schemeClr val="dk1"/>
              </a:lnRef>
              <a:fillRef idx="1">
                <a:schemeClr val="lt1"/>
              </a:fillRef>
              <a:effectRef idx="0">
                <a:schemeClr val="dk1"/>
              </a:effectRef>
              <a:fontRef idx="minor">
                <a:schemeClr val="dk1"/>
              </a:fontRef>
            </p:style>
            <p:txBody>
              <a:bodyPr rtlCol="0" anchor="t" anchorCtr="0"/>
              <a:lstStyle/>
              <a:p>
                <a:pPr algn="ctr"/>
                <a:endParaRPr lang="en-US" dirty="0"/>
              </a:p>
            </p:txBody>
          </p:sp>
          <p:cxnSp>
            <p:nvCxnSpPr>
              <p:cNvPr id="17" name="Straight Arrow Connector 16">
                <a:extLst>
                  <a:ext uri="{FF2B5EF4-FFF2-40B4-BE49-F238E27FC236}">
                    <a16:creationId xmlns:a16="http://schemas.microsoft.com/office/drawing/2014/main" id="{D889A6F8-1F28-4CAE-B1E5-810E81231961}"/>
                  </a:ext>
                </a:extLst>
              </p:cNvPr>
              <p:cNvCxnSpPr>
                <a:stCxn id="16" idx="6"/>
              </p:cNvCxnSpPr>
              <p:nvPr/>
            </p:nvCxnSpPr>
            <p:spPr>
              <a:xfrm>
                <a:off x="1471773" y="3484505"/>
                <a:ext cx="770563"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18" name="Oval 17">
                <a:extLst>
                  <a:ext uri="{FF2B5EF4-FFF2-40B4-BE49-F238E27FC236}">
                    <a16:creationId xmlns:a16="http://schemas.microsoft.com/office/drawing/2014/main" id="{D9F86A80-62D9-417E-9230-40B2ECEEB2B0}"/>
                  </a:ext>
                </a:extLst>
              </p:cNvPr>
              <p:cNvSpPr/>
              <p:nvPr/>
            </p:nvSpPr>
            <p:spPr>
              <a:xfrm>
                <a:off x="2271873" y="3357904"/>
                <a:ext cx="246580" cy="328773"/>
              </a:xfrm>
              <a:prstGeom prst="ellipse">
                <a:avLst/>
              </a:prstGeom>
              <a:ln/>
            </p:spPr>
            <p:style>
              <a:lnRef idx="2">
                <a:schemeClr val="dk1"/>
              </a:lnRef>
              <a:fillRef idx="1">
                <a:schemeClr val="lt1"/>
              </a:fillRef>
              <a:effectRef idx="0">
                <a:schemeClr val="dk1"/>
              </a:effectRef>
              <a:fontRef idx="minor">
                <a:schemeClr val="dk1"/>
              </a:fontRef>
            </p:style>
            <p:txBody>
              <a:bodyPr rtlCol="0" anchor="t" anchorCtr="0"/>
              <a:lstStyle/>
              <a:p>
                <a:pPr algn="ctr"/>
                <a:endParaRPr lang="en-US"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7CA58CA-7AA1-4DF3-8FA2-E435EB4C7D80}"/>
                      </a:ext>
                    </a:extLst>
                  </p:cNvPr>
                  <p:cNvSpPr txBox="1"/>
                  <p:nvPr/>
                </p:nvSpPr>
                <p:spPr>
                  <a:xfrm>
                    <a:off x="1167615" y="2786125"/>
                    <a:ext cx="4537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𝑢</m:t>
                          </m:r>
                        </m:oMath>
                      </m:oMathPara>
                    </a14:m>
                    <a:endParaRPr lang="en-US" sz="2400" dirty="0"/>
                  </a:p>
                </p:txBody>
              </p:sp>
            </mc:Choice>
            <mc:Fallback xmlns="">
              <p:sp>
                <p:nvSpPr>
                  <p:cNvPr id="19" name="TextBox 18">
                    <a:extLst>
                      <a:ext uri="{FF2B5EF4-FFF2-40B4-BE49-F238E27FC236}">
                        <a16:creationId xmlns:a16="http://schemas.microsoft.com/office/drawing/2014/main" xmlns="" xmlns:a14="http://schemas.microsoft.com/office/drawing/2010/main" id="{57CA58CA-7AA1-4DF3-8FA2-E435EB4C7D80}"/>
                      </a:ext>
                    </a:extLst>
                  </p:cNvPr>
                  <p:cNvSpPr txBox="1">
                    <a:spLocks noRot="1" noChangeAspect="1" noMove="1" noResize="1" noEditPoints="1" noAdjustHandles="1" noChangeArrowheads="1" noChangeShapeType="1" noTextEdit="1"/>
                  </p:cNvSpPr>
                  <p:nvPr/>
                </p:nvSpPr>
                <p:spPr>
                  <a:xfrm>
                    <a:off x="1167615" y="2786125"/>
                    <a:ext cx="453778"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E2393C0-0180-4DE4-82FD-E96F1AA8C888}"/>
                      </a:ext>
                    </a:extLst>
                  </p:cNvPr>
                  <p:cNvSpPr txBox="1"/>
                  <p:nvPr/>
                </p:nvSpPr>
                <p:spPr>
                  <a:xfrm>
                    <a:off x="2214296" y="2786125"/>
                    <a:ext cx="4453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𝑣</m:t>
                          </m:r>
                        </m:oMath>
                      </m:oMathPara>
                    </a14:m>
                    <a:endParaRPr lang="en-US" sz="2400" dirty="0"/>
                  </a:p>
                </p:txBody>
              </p:sp>
            </mc:Choice>
            <mc:Fallback xmlns="">
              <p:sp>
                <p:nvSpPr>
                  <p:cNvPr id="20" name="TextBox 19">
                    <a:extLst>
                      <a:ext uri="{FF2B5EF4-FFF2-40B4-BE49-F238E27FC236}">
                        <a16:creationId xmlns:a16="http://schemas.microsoft.com/office/drawing/2014/main" xmlns="" xmlns:a14="http://schemas.microsoft.com/office/drawing/2010/main" id="{9E2393C0-0180-4DE4-82FD-E96F1AA8C888}"/>
                      </a:ext>
                    </a:extLst>
                  </p:cNvPr>
                  <p:cNvSpPr txBox="1">
                    <a:spLocks noRot="1" noChangeAspect="1" noMove="1" noResize="1" noEditPoints="1" noAdjustHandles="1" noChangeArrowheads="1" noChangeShapeType="1" noTextEdit="1"/>
                  </p:cNvSpPr>
                  <p:nvPr/>
                </p:nvSpPr>
                <p:spPr>
                  <a:xfrm>
                    <a:off x="2214296" y="2786125"/>
                    <a:ext cx="445378" cy="461665"/>
                  </a:xfrm>
                  <a:prstGeom prst="rect">
                    <a:avLst/>
                  </a:prstGeom>
                  <a:blipFill rotWithShape="1">
                    <a:blip r:embed="rId7"/>
                    <a:stretch>
                      <a:fillRect/>
                    </a:stretch>
                  </a:blipFill>
                </p:spPr>
                <p:txBody>
                  <a:bodyPr/>
                  <a:lstStyle/>
                  <a:p>
                    <a:r>
                      <a:rPr lang="en-US">
                        <a:noFill/>
                      </a:rPr>
                      <a:t> </a:t>
                    </a:r>
                  </a:p>
                </p:txBody>
              </p:sp>
            </mc:Fallback>
          </mc:AlternateContent>
        </p:grpSp>
        <p:sp>
          <p:nvSpPr>
            <p:cNvPr id="23" name="Arrow: Right 7">
              <a:extLst>
                <a:ext uri="{FF2B5EF4-FFF2-40B4-BE49-F238E27FC236}">
                  <a16:creationId xmlns:a16="http://schemas.microsoft.com/office/drawing/2014/main" id="{4CFD1D7E-1A30-4434-8B1B-98322A8EB494}"/>
                </a:ext>
              </a:extLst>
            </p:cNvPr>
            <p:cNvSpPr/>
            <p:nvPr/>
          </p:nvSpPr>
          <p:spPr>
            <a:xfrm>
              <a:off x="4823254" y="3459420"/>
              <a:ext cx="452121" cy="484632"/>
            </a:xfrm>
            <a:prstGeom prst="rightArrow">
              <a:avLst/>
            </a:prstGeom>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87531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SNN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7314" y="1466625"/>
                <a:ext cx="4791936" cy="5162775"/>
              </a:xfrm>
            </p:spPr>
            <p:txBody>
              <a:bodyPr>
                <a:normAutofit/>
              </a:bodyPr>
              <a:lstStyle/>
              <a:p>
                <a:r>
                  <a:rPr lang="en-US" dirty="0"/>
                  <a:t>Network consists of:</a:t>
                </a:r>
                <a14:m>
                  <m:oMath xmlns:m="http://schemas.openxmlformats.org/officeDocument/2006/math">
                    <m:r>
                      <a:rPr lang="en-US" b="0" i="0" dirty="0" smtClean="0">
                        <a:latin typeface="Cambria Math" panose="02040503050406030204" pitchFamily="18" charset="0"/>
                      </a:rPr>
                      <m:t> </m:t>
                    </m:r>
                  </m:oMath>
                </a14:m>
                <a:endParaRPr lang="en-US" dirty="0"/>
              </a:p>
              <a:p>
                <a:pPr lvl="1"/>
                <a:r>
                  <a:rPr lang="en-US" sz="2400" dirty="0"/>
                  <a:t>Input, output, internal (auxiliary) neurons</a:t>
                </a:r>
              </a:p>
              <a:p>
                <a:pPr lvl="1"/>
                <a:r>
                  <a:rPr lang="en-US" sz="2400" dirty="0"/>
                  <a:t>Directed edges</a:t>
                </a:r>
              </a:p>
              <a:p>
                <a:pPr lvl="1"/>
                <a:r>
                  <a:rPr lang="en-US" sz="2400" dirty="0"/>
                  <a:t>Weights for edges</a:t>
                </a:r>
              </a:p>
              <a:p>
                <a:pPr lvl="1"/>
                <a:r>
                  <a:rPr lang="en-US" sz="2400" dirty="0"/>
                  <a:t>Activation bias for neurons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7314" y="1466625"/>
                <a:ext cx="4791936" cy="5162775"/>
              </a:xfrm>
              <a:blipFill>
                <a:blip r:embed="rId3"/>
                <a:stretch>
                  <a:fillRect l="-1145" t="-826"/>
                </a:stretch>
              </a:blipFill>
            </p:spPr>
            <p:txBody>
              <a:bodyPr/>
              <a:lstStyle/>
              <a:p>
                <a:r>
                  <a:rPr lang="en-US">
                    <a:noFill/>
                  </a:rPr>
                  <a:t> </a:t>
                </a:r>
              </a:p>
            </p:txBody>
          </p:sp>
        </mc:Fallback>
      </mc:AlternateContent>
      <p:grpSp>
        <p:nvGrpSpPr>
          <p:cNvPr id="61" name="Group 60"/>
          <p:cNvGrpSpPr/>
          <p:nvPr/>
        </p:nvGrpSpPr>
        <p:grpSpPr>
          <a:xfrm>
            <a:off x="4957405" y="511560"/>
            <a:ext cx="4016285" cy="3146040"/>
            <a:chOff x="3657599" y="2969792"/>
            <a:chExt cx="5295236" cy="3841074"/>
          </a:xfrm>
        </p:grpSpPr>
        <p:sp>
          <p:nvSpPr>
            <p:cNvPr id="4" name="TextBox 3"/>
            <p:cNvSpPr txBox="1"/>
            <p:nvPr/>
          </p:nvSpPr>
          <p:spPr>
            <a:xfrm>
              <a:off x="3657599" y="5802664"/>
              <a:ext cx="1134388" cy="488504"/>
            </a:xfrm>
            <a:prstGeom prst="rect">
              <a:avLst/>
            </a:prstGeom>
            <a:noFill/>
          </p:spPr>
          <p:txBody>
            <a:bodyPr wrap="square" rtlCol="0">
              <a:spAutoFit/>
            </a:bodyPr>
            <a:lstStyle/>
            <a:p>
              <a:endParaRPr lang="en-US" sz="2000" dirty="0">
                <a:latin typeface="Helvetica" charset="0"/>
                <a:ea typeface="Helvetica" charset="0"/>
                <a:cs typeface="Helvetica" charset="0"/>
              </a:endParaRPr>
            </a:p>
          </p:txBody>
        </p:sp>
        <mc:AlternateContent xmlns:mc="http://schemas.openxmlformats.org/markup-compatibility/2006" xmlns:a14="http://schemas.microsoft.com/office/drawing/2010/main">
          <mc:Choice Requires="a14">
            <p:sp>
              <p:nvSpPr>
                <p:cNvPr id="5" name="TextBox 4"/>
                <p:cNvSpPr txBox="1"/>
                <p:nvPr/>
              </p:nvSpPr>
              <p:spPr>
                <a:xfrm>
                  <a:off x="3942706" y="434016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3</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942706" y="4340166"/>
                  <a:ext cx="377026" cy="369332"/>
                </a:xfrm>
                <a:prstGeom prst="rect">
                  <a:avLst/>
                </a:prstGeom>
                <a:blipFill rotWithShape="1">
                  <a:blip r:embed="rId5"/>
                  <a:stretch>
                    <a:fillRect r="-4255" b="-26667"/>
                  </a:stretch>
                </a:blipFill>
              </p:spPr>
              <p:txBody>
                <a:bodyPr/>
                <a:lstStyle/>
                <a:p>
                  <a:r>
                    <a:rPr lang="en-US">
                      <a:noFill/>
                    </a:rPr>
                    <a:t> </a:t>
                  </a:r>
                </a:p>
              </p:txBody>
            </p:sp>
          </mc:Fallback>
        </mc:AlternateContent>
        <p:grpSp>
          <p:nvGrpSpPr>
            <p:cNvPr id="6" name="Group 5"/>
            <p:cNvGrpSpPr/>
            <p:nvPr/>
          </p:nvGrpSpPr>
          <p:grpSpPr>
            <a:xfrm>
              <a:off x="4241668" y="2969792"/>
              <a:ext cx="4711167" cy="3841074"/>
              <a:chOff x="4241668" y="2969792"/>
              <a:chExt cx="4711167" cy="3841074"/>
            </a:xfrm>
          </p:grpSpPr>
          <p:grpSp>
            <p:nvGrpSpPr>
              <p:cNvPr id="7" name="Group 6"/>
              <p:cNvGrpSpPr/>
              <p:nvPr/>
            </p:nvGrpSpPr>
            <p:grpSpPr>
              <a:xfrm>
                <a:off x="4241668" y="2969792"/>
                <a:ext cx="4711167" cy="3841074"/>
                <a:chOff x="4241668" y="2969792"/>
                <a:chExt cx="4711167" cy="3841074"/>
              </a:xfrm>
            </p:grpSpPr>
            <p:sp>
              <p:nvSpPr>
                <p:cNvPr id="9" name="TextBox 8"/>
                <p:cNvSpPr txBox="1"/>
                <p:nvPr/>
              </p:nvSpPr>
              <p:spPr>
                <a:xfrm>
                  <a:off x="4985986" y="6441534"/>
                  <a:ext cx="312906" cy="369332"/>
                </a:xfrm>
                <a:prstGeom prst="rect">
                  <a:avLst/>
                </a:prstGeom>
                <a:noFill/>
              </p:spPr>
              <p:txBody>
                <a:bodyPr wrap="none" rtlCol="0">
                  <a:spAutoFit/>
                </a:bodyPr>
                <a:lstStyle/>
                <a:p>
                  <a:r>
                    <a:rPr lang="en-US" dirty="0"/>
                    <a:t>2</a:t>
                  </a:r>
                </a:p>
              </p:txBody>
            </p:sp>
            <p:grpSp>
              <p:nvGrpSpPr>
                <p:cNvPr id="10" name="Group 9"/>
                <p:cNvGrpSpPr/>
                <p:nvPr/>
              </p:nvGrpSpPr>
              <p:grpSpPr>
                <a:xfrm>
                  <a:off x="4241668" y="2969792"/>
                  <a:ext cx="4711167" cy="3688475"/>
                  <a:chOff x="4241668" y="2969792"/>
                  <a:chExt cx="4711167" cy="3688475"/>
                </a:xfrm>
              </p:grpSpPr>
              <p:grpSp>
                <p:nvGrpSpPr>
                  <p:cNvPr id="11" name="Group 10"/>
                  <p:cNvGrpSpPr/>
                  <p:nvPr/>
                </p:nvGrpSpPr>
                <p:grpSpPr>
                  <a:xfrm>
                    <a:off x="4241668" y="2969792"/>
                    <a:ext cx="4711167" cy="3688475"/>
                    <a:chOff x="382189" y="218044"/>
                    <a:chExt cx="5351417" cy="4533946"/>
                  </a:xfrm>
                </p:grpSpPr>
                <p:grpSp>
                  <p:nvGrpSpPr>
                    <p:cNvPr id="16" name="Group 15"/>
                    <p:cNvGrpSpPr/>
                    <p:nvPr/>
                  </p:nvGrpSpPr>
                  <p:grpSpPr>
                    <a:xfrm>
                      <a:off x="786448" y="3468895"/>
                      <a:ext cx="4527621" cy="1283095"/>
                      <a:chOff x="786448" y="3468895"/>
                      <a:chExt cx="4527621" cy="1283095"/>
                    </a:xfrm>
                  </p:grpSpPr>
                  <p:sp>
                    <p:nvSpPr>
                      <p:cNvPr id="48" name="Oval 47"/>
                      <p:cNvSpPr/>
                      <p:nvPr/>
                    </p:nvSpPr>
                    <p:spPr>
                      <a:xfrm>
                        <a:off x="786448" y="3503352"/>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TextBox 48"/>
                          <p:cNvSpPr txBox="1"/>
                          <p:nvPr/>
                        </p:nvSpPr>
                        <p:spPr>
                          <a:xfrm>
                            <a:off x="877650" y="365760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877650" y="3657600"/>
                            <a:ext cx="610287" cy="400110"/>
                          </a:xfrm>
                          <a:prstGeom prst="rect">
                            <a:avLst/>
                          </a:prstGeom>
                          <a:blipFill rotWithShape="1">
                            <a:blip r:embed="rId7"/>
                            <a:stretch>
                              <a:fillRect b="-33333"/>
                            </a:stretch>
                          </a:blipFill>
                        </p:spPr>
                        <p:txBody>
                          <a:bodyPr/>
                          <a:lstStyle/>
                          <a:p>
                            <a:r>
                              <a:rPr lang="en-US">
                                <a:noFill/>
                              </a:rPr>
                              <a:t> </a:t>
                            </a:r>
                          </a:p>
                        </p:txBody>
                      </p:sp>
                    </mc:Fallback>
                  </mc:AlternateContent>
                  <p:sp>
                    <p:nvSpPr>
                      <p:cNvPr id="50" name="Oval 49"/>
                      <p:cNvSpPr/>
                      <p:nvPr/>
                    </p:nvSpPr>
                    <p:spPr>
                      <a:xfrm>
                        <a:off x="1791481" y="3507468"/>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Oval 50"/>
                      <p:cNvSpPr/>
                      <p:nvPr/>
                    </p:nvSpPr>
                    <p:spPr>
                      <a:xfrm>
                        <a:off x="2845942" y="351158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TextBox 51"/>
                      <p:cNvSpPr txBox="1"/>
                      <p:nvPr/>
                    </p:nvSpPr>
                    <p:spPr>
                      <a:xfrm>
                        <a:off x="3851353" y="3541418"/>
                        <a:ext cx="538930" cy="707886"/>
                      </a:xfrm>
                      <a:prstGeom prst="rect">
                        <a:avLst/>
                      </a:prstGeom>
                      <a:noFill/>
                    </p:spPr>
                    <p:txBody>
                      <a:bodyPr wrap="none" rtlCol="0">
                        <a:spAutoFit/>
                      </a:bodyPr>
                      <a:lstStyle/>
                      <a:p>
                        <a:r>
                          <a:rPr lang="en-US" sz="4000" dirty="0"/>
                          <a:t>…</a:t>
                        </a:r>
                      </a:p>
                    </p:txBody>
                  </p:sp>
                  <p:sp>
                    <p:nvSpPr>
                      <p:cNvPr id="53" name="Oval 52"/>
                      <p:cNvSpPr/>
                      <p:nvPr/>
                    </p:nvSpPr>
                    <p:spPr>
                      <a:xfrm>
                        <a:off x="4505851" y="3468895"/>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TextBox 53"/>
                          <p:cNvSpPr txBox="1"/>
                          <p:nvPr/>
                        </p:nvSpPr>
                        <p:spPr>
                          <a:xfrm>
                            <a:off x="1866230" y="3695306"/>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866230" y="3695306"/>
                            <a:ext cx="610287" cy="400110"/>
                          </a:xfrm>
                          <a:prstGeom prst="rect">
                            <a:avLst/>
                          </a:prstGeom>
                          <a:blipFill rotWithShape="1">
                            <a:blip r:embed="rId8"/>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2916136" y="3700266"/>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916136" y="3700266"/>
                            <a:ext cx="610287" cy="400110"/>
                          </a:xfrm>
                          <a:prstGeom prst="rect">
                            <a:avLst/>
                          </a:prstGeom>
                          <a:blipFill rotWithShape="1">
                            <a:blip r:embed="rId9"/>
                            <a:stretch>
                              <a:fillRect b="-35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4604816" y="368264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604816" y="3682640"/>
                            <a:ext cx="610287" cy="400110"/>
                          </a:xfrm>
                          <a:prstGeom prst="rect">
                            <a:avLst/>
                          </a:prstGeom>
                          <a:blipFill rotWithShape="1">
                            <a:blip r:embed="rId10"/>
                            <a:stretch>
                              <a:fillRect b="-35849"/>
                            </a:stretch>
                          </a:blipFill>
                        </p:spPr>
                        <p:txBody>
                          <a:bodyPr/>
                          <a:lstStyle/>
                          <a:p>
                            <a:r>
                              <a:rPr lang="en-US">
                                <a:noFill/>
                              </a:rPr>
                              <a:t> </a:t>
                            </a:r>
                          </a:p>
                        </p:txBody>
                      </p:sp>
                    </mc:Fallback>
                  </mc:AlternateContent>
                  <p:sp>
                    <p:nvSpPr>
                      <p:cNvPr id="57" name="Freeform 56"/>
                      <p:cNvSpPr/>
                      <p:nvPr/>
                    </p:nvSpPr>
                    <p:spPr>
                      <a:xfrm rot="5400000">
                        <a:off x="4685932" y="4383973"/>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Freeform 57"/>
                      <p:cNvSpPr/>
                      <p:nvPr/>
                    </p:nvSpPr>
                    <p:spPr>
                      <a:xfrm rot="5400000">
                        <a:off x="3027706" y="4394969"/>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Freeform 58"/>
                      <p:cNvSpPr/>
                      <p:nvPr/>
                    </p:nvSpPr>
                    <p:spPr>
                      <a:xfrm rot="5400000">
                        <a:off x="1949030" y="4414100"/>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Freeform 59"/>
                      <p:cNvSpPr/>
                      <p:nvPr/>
                    </p:nvSpPr>
                    <p:spPr>
                      <a:xfrm rot="5400000">
                        <a:off x="915640" y="4414100"/>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82189" y="218044"/>
                      <a:ext cx="5351417" cy="3439556"/>
                      <a:chOff x="382189" y="218044"/>
                      <a:chExt cx="5351417" cy="3439556"/>
                    </a:xfrm>
                  </p:grpSpPr>
                  <p:sp>
                    <p:nvSpPr>
                      <p:cNvPr id="18" name="Freeform 17"/>
                      <p:cNvSpPr/>
                      <p:nvPr/>
                    </p:nvSpPr>
                    <p:spPr>
                      <a:xfrm>
                        <a:off x="5288917" y="1284355"/>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382189" y="218044"/>
                        <a:ext cx="4931880" cy="3403679"/>
                        <a:chOff x="382189" y="218044"/>
                        <a:chExt cx="4931880" cy="3403679"/>
                      </a:xfrm>
                    </p:grpSpPr>
                    <p:cxnSp>
                      <p:nvCxnSpPr>
                        <p:cNvPr id="20" name="Straight Arrow Connector 19"/>
                        <p:cNvCxnSpPr/>
                        <p:nvPr/>
                      </p:nvCxnSpPr>
                      <p:spPr>
                        <a:xfrm>
                          <a:off x="2599700" y="2782579"/>
                          <a:ext cx="586497" cy="76180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27" idx="5"/>
                          <a:endCxn id="53" idx="0"/>
                        </p:cNvCxnSpPr>
                        <p:nvPr/>
                      </p:nvCxnSpPr>
                      <p:spPr>
                        <a:xfrm>
                          <a:off x="2664844" y="2646226"/>
                          <a:ext cx="2245117" cy="82266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29" idx="4"/>
                          <a:endCxn id="48" idx="7"/>
                        </p:cNvCxnSpPr>
                        <p:nvPr/>
                      </p:nvCxnSpPr>
                      <p:spPr>
                        <a:xfrm flipH="1">
                          <a:off x="1476305" y="2764597"/>
                          <a:ext cx="2379138" cy="85712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29" idx="4"/>
                          <a:endCxn id="50" idx="0"/>
                        </p:cNvCxnSpPr>
                        <p:nvPr/>
                      </p:nvCxnSpPr>
                      <p:spPr>
                        <a:xfrm flipH="1">
                          <a:off x="2195590" y="2764597"/>
                          <a:ext cx="1659853" cy="74287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9" idx="4"/>
                        </p:cNvCxnSpPr>
                        <p:nvPr/>
                      </p:nvCxnSpPr>
                      <p:spPr>
                        <a:xfrm flipH="1">
                          <a:off x="3186197" y="2764597"/>
                          <a:ext cx="669246" cy="7797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9" idx="4"/>
                          <a:endCxn id="53" idx="0"/>
                        </p:cNvCxnSpPr>
                        <p:nvPr/>
                      </p:nvCxnSpPr>
                      <p:spPr>
                        <a:xfrm>
                          <a:off x="3855443" y="2764597"/>
                          <a:ext cx="1054517" cy="70429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382189" y="218044"/>
                          <a:ext cx="4931880" cy="3391120"/>
                          <a:chOff x="382189" y="218044"/>
                          <a:chExt cx="4931880" cy="3391120"/>
                        </a:xfrm>
                      </p:grpSpPr>
                      <p:sp>
                        <p:nvSpPr>
                          <p:cNvPr id="27" name="Oval 26"/>
                          <p:cNvSpPr/>
                          <p:nvPr/>
                        </p:nvSpPr>
                        <p:spPr>
                          <a:xfrm>
                            <a:off x="1974986" y="1956318"/>
                            <a:ext cx="808218" cy="808279"/>
                          </a:xfrm>
                          <a:prstGeom prst="ellipse">
                            <a:avLst/>
                          </a:prstGeom>
                          <a:solidFill>
                            <a:schemeClr val="accent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p:cNvSpPr txBox="1"/>
                              <p:nvPr/>
                            </p:nvSpPr>
                            <p:spPr>
                              <a:xfrm>
                                <a:off x="2073950" y="2109125"/>
                                <a:ext cx="610286"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err="1">
                                          <a:latin typeface="Cambria Math"/>
                                          <a:ea typeface="Helvetica" charset="0"/>
                                          <a:cs typeface="Helvetica" charset="0"/>
                                        </a:rPr>
                                        <m:t>𝑠</m:t>
                                      </m:r>
                                    </m:oMath>
                                  </m:oMathPara>
                                </a14:m>
                                <a:endParaRPr lang="en-US" sz="2000" dirty="0">
                                  <a:latin typeface="Helvetica" charset="0"/>
                                  <a:ea typeface="Helvetica" charset="0"/>
                                  <a:cs typeface="Helvetica"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073950" y="2109125"/>
                                <a:ext cx="610286" cy="491823"/>
                              </a:xfrm>
                              <a:prstGeom prst="rect">
                                <a:avLst/>
                              </a:prstGeom>
                              <a:blipFill>
                                <a:blip r:embed="rId11"/>
                                <a:stretch>
                                  <a:fillRect b="-20755"/>
                                </a:stretch>
                              </a:blipFill>
                            </p:spPr>
                            <p:txBody>
                              <a:bodyPr/>
                              <a:lstStyle/>
                              <a:p>
                                <a:r>
                                  <a:rPr lang="en-US">
                                    <a:noFill/>
                                  </a:rPr>
                                  <a:t> </a:t>
                                </a:r>
                              </a:p>
                            </p:txBody>
                          </p:sp>
                        </mc:Fallback>
                      </mc:AlternateContent>
                      <p:sp>
                        <p:nvSpPr>
                          <p:cNvPr id="29" name="Oval 28"/>
                          <p:cNvSpPr/>
                          <p:nvPr/>
                        </p:nvSpPr>
                        <p:spPr>
                          <a:xfrm>
                            <a:off x="3451334" y="1956318"/>
                            <a:ext cx="808218" cy="808279"/>
                          </a:xfrm>
                          <a:prstGeom prst="ellipse">
                            <a:avLst/>
                          </a:prstGeom>
                          <a:solidFill>
                            <a:schemeClr val="accent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p:cNvSpPr txBox="1"/>
                              <p:nvPr/>
                            </p:nvSpPr>
                            <p:spPr>
                              <a:xfrm>
                                <a:off x="3550299" y="2110760"/>
                                <a:ext cx="610286"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err="1">
                                          <a:latin typeface="Cambria Math"/>
                                          <a:ea typeface="Helvetica" charset="0"/>
                                          <a:cs typeface="Helvetica" charset="0"/>
                                        </a:rPr>
                                        <m:t>𝑐</m:t>
                                      </m:r>
                                    </m:oMath>
                                  </m:oMathPara>
                                </a14:m>
                                <a:endParaRPr lang="en-US" sz="2000" dirty="0">
                                  <a:latin typeface="Helvetica" charset="0"/>
                                  <a:ea typeface="Helvetica" charset="0"/>
                                  <a:cs typeface="Helvetica"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550299" y="2110760"/>
                                <a:ext cx="610286" cy="491823"/>
                              </a:xfrm>
                              <a:prstGeom prst="rect">
                                <a:avLst/>
                              </a:prstGeom>
                              <a:blipFill>
                                <a:blip r:embed="rId12"/>
                                <a:stretch>
                                  <a:fillRect b="-18519"/>
                                </a:stretch>
                              </a:blipFill>
                            </p:spPr>
                            <p:txBody>
                              <a:bodyPr/>
                              <a:lstStyle/>
                              <a:p>
                                <a:r>
                                  <a:rPr lang="en-US">
                                    <a:noFill/>
                                  </a:rPr>
                                  <a:t> </a:t>
                                </a:r>
                              </a:p>
                            </p:txBody>
                          </p:sp>
                        </mc:Fallback>
                      </mc:AlternateContent>
                      <p:sp>
                        <p:nvSpPr>
                          <p:cNvPr id="31" name="TextBox 30"/>
                          <p:cNvSpPr txBox="1"/>
                          <p:nvPr/>
                        </p:nvSpPr>
                        <p:spPr>
                          <a:xfrm>
                            <a:off x="723381" y="1914489"/>
                            <a:ext cx="1567569" cy="600479"/>
                          </a:xfrm>
                          <a:prstGeom prst="rect">
                            <a:avLst/>
                          </a:prstGeom>
                          <a:noFill/>
                        </p:spPr>
                        <p:txBody>
                          <a:bodyPr wrap="square" rtlCol="0">
                            <a:spAutoFit/>
                          </a:bodyPr>
                          <a:lstStyle/>
                          <a:p>
                            <a:endParaRPr lang="en-US" sz="2000" dirty="0">
                              <a:latin typeface="Helvetica" charset="0"/>
                              <a:ea typeface="Helvetica" charset="0"/>
                              <a:cs typeface="Helvetica" charset="0"/>
                            </a:endParaRPr>
                          </a:p>
                        </p:txBody>
                      </p:sp>
                      <p:grpSp>
                        <p:nvGrpSpPr>
                          <p:cNvPr id="32" name="Group 31"/>
                          <p:cNvGrpSpPr/>
                          <p:nvPr/>
                        </p:nvGrpSpPr>
                        <p:grpSpPr>
                          <a:xfrm>
                            <a:off x="382189" y="218044"/>
                            <a:ext cx="4931880" cy="3391120"/>
                            <a:chOff x="382189" y="218044"/>
                            <a:chExt cx="4931880" cy="3391120"/>
                          </a:xfrm>
                        </p:grpSpPr>
                        <p:sp>
                          <p:nvSpPr>
                            <p:cNvPr id="33" name="Oval 32"/>
                            <p:cNvSpPr/>
                            <p:nvPr/>
                          </p:nvSpPr>
                          <p:spPr>
                            <a:xfrm>
                              <a:off x="786448" y="651144"/>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TextBox 33"/>
                                <p:cNvSpPr txBox="1"/>
                                <p:nvPr/>
                              </p:nvSpPr>
                              <p:spPr>
                                <a:xfrm>
                                  <a:off x="877651" y="820771"/>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877651" y="820771"/>
                                  <a:ext cx="610287" cy="400110"/>
                                </a:xfrm>
                                <a:prstGeom prst="rect">
                                  <a:avLst/>
                                </a:prstGeom>
                                <a:blipFill rotWithShape="1">
                                  <a:blip r:embed="rId14"/>
                                  <a:stretch>
                                    <a:fillRect b="-26415"/>
                                  </a:stretch>
                                </a:blipFill>
                              </p:spPr>
                              <p:txBody>
                                <a:bodyPr/>
                                <a:lstStyle/>
                                <a:p>
                                  <a:r>
                                    <a:rPr lang="en-US">
                                      <a:noFill/>
                                    </a:rPr>
                                    <a:t> </a:t>
                                  </a:r>
                                </a:p>
                              </p:txBody>
                            </p:sp>
                          </mc:Fallback>
                        </mc:AlternateContent>
                        <p:sp>
                          <p:nvSpPr>
                            <p:cNvPr id="35" name="Oval 34"/>
                            <p:cNvSpPr/>
                            <p:nvPr/>
                          </p:nvSpPr>
                          <p:spPr>
                            <a:xfrm>
                              <a:off x="1791481" y="655260"/>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2845942" y="65937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TextBox 36"/>
                            <p:cNvSpPr txBox="1"/>
                            <p:nvPr/>
                          </p:nvSpPr>
                          <p:spPr>
                            <a:xfrm>
                              <a:off x="3769448" y="538291"/>
                              <a:ext cx="538930" cy="707886"/>
                            </a:xfrm>
                            <a:prstGeom prst="rect">
                              <a:avLst/>
                            </a:prstGeom>
                            <a:noFill/>
                          </p:spPr>
                          <p:txBody>
                            <a:bodyPr wrap="none" rtlCol="0">
                              <a:spAutoFit/>
                            </a:bodyPr>
                            <a:lstStyle/>
                            <a:p>
                              <a:r>
                                <a:rPr lang="en-US" sz="4000" dirty="0"/>
                                <a:t>…</a:t>
                              </a:r>
                            </a:p>
                          </p:txBody>
                        </p:sp>
                        <p:sp>
                          <p:nvSpPr>
                            <p:cNvPr id="38" name="Oval 37"/>
                            <p:cNvSpPr/>
                            <p:nvPr/>
                          </p:nvSpPr>
                          <p:spPr>
                            <a:xfrm>
                              <a:off x="4505851" y="616687"/>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p:cNvSpPr txBox="1"/>
                                <p:nvPr/>
                              </p:nvSpPr>
                              <p:spPr>
                                <a:xfrm>
                                  <a:off x="1007298" y="247355"/>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007298" y="247355"/>
                                  <a:ext cx="480640" cy="491823"/>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050629" y="230514"/>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2050629" y="230514"/>
                                  <a:ext cx="480640" cy="491823"/>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087314" y="236720"/>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087314" y="236720"/>
                                  <a:ext cx="480640" cy="491823"/>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767437" y="218044"/>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767437" y="218044"/>
                                  <a:ext cx="480640" cy="491823"/>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912713" y="82313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912713" y="823138"/>
                                  <a:ext cx="610287" cy="400110"/>
                                </a:xfrm>
                                <a:prstGeom prst="rect">
                                  <a:avLst/>
                                </a:prstGeom>
                                <a:blipFill rotWithShape="1">
                                  <a:blip r:embed="rId19"/>
                                  <a:stretch>
                                    <a:fillRect b="-26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916136" y="82072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916136" y="820720"/>
                                  <a:ext cx="610287" cy="400110"/>
                                </a:xfrm>
                                <a:prstGeom prst="rect">
                                  <a:avLst/>
                                </a:prstGeom>
                                <a:blipFill rotWithShape="1">
                                  <a:blip r:embed="rId20"/>
                                  <a:stretch>
                                    <a:fillRect b="-26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604816" y="82313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604816" y="823138"/>
                                  <a:ext cx="610287" cy="400110"/>
                                </a:xfrm>
                                <a:prstGeom prst="rect">
                                  <a:avLst/>
                                </a:prstGeom>
                                <a:blipFill rotWithShape="1">
                                  <a:blip r:embed="rId21"/>
                                  <a:stretch>
                                    <a:fillRect b="-20755"/>
                                  </a:stretch>
                                </a:blipFill>
                              </p:spPr>
                              <p:txBody>
                                <a:bodyPr/>
                                <a:lstStyle/>
                                <a:p>
                                  <a:r>
                                    <a:rPr lang="en-US">
                                      <a:noFill/>
                                    </a:rPr>
                                    <a:t> </a:t>
                                  </a:r>
                                </a:p>
                              </p:txBody>
                            </p:sp>
                          </mc:Fallback>
                        </mc:AlternateContent>
                        <p:sp>
                          <p:nvSpPr>
                            <p:cNvPr id="47" name="Freeform 46"/>
                            <p:cNvSpPr/>
                            <p:nvPr/>
                          </p:nvSpPr>
                          <p:spPr>
                            <a:xfrm flipH="1">
                              <a:off x="382189" y="1235919"/>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grpSp>
              <p:sp>
                <p:nvSpPr>
                  <p:cNvPr id="12" name="TextBox 11"/>
                  <p:cNvSpPr txBox="1"/>
                  <p:nvPr/>
                </p:nvSpPr>
                <p:spPr>
                  <a:xfrm>
                    <a:off x="5075597" y="4871437"/>
                    <a:ext cx="312906" cy="369332"/>
                  </a:xfrm>
                  <a:prstGeom prst="rect">
                    <a:avLst/>
                  </a:prstGeom>
                  <a:noFill/>
                </p:spPr>
                <p:txBody>
                  <a:bodyPr wrap="none" rtlCol="0">
                    <a:spAutoFit/>
                  </a:bodyPr>
                  <a:lstStyle/>
                  <a:p>
                    <a:r>
                      <a:rPr lang="en-US" dirty="0"/>
                      <a:t>1</a:t>
                    </a:r>
                  </a:p>
                </p:txBody>
              </p:sp>
              <p:cxnSp>
                <p:nvCxnSpPr>
                  <p:cNvPr id="13" name="Straight Arrow Connector 12"/>
                  <p:cNvCxnSpPr>
                    <a:stCxn id="48" idx="0"/>
                  </p:cNvCxnSpPr>
                  <p:nvPr/>
                </p:nvCxnSpPr>
                <p:spPr>
                  <a:xfrm flipV="1">
                    <a:off x="4953322" y="4835061"/>
                    <a:ext cx="757172" cy="807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27" idx="3"/>
                  </p:cNvCxnSpPr>
                  <p:nvPr/>
                </p:nvCxnSpPr>
                <p:spPr>
                  <a:xfrm flipH="1">
                    <a:off x="5008761" y="4945177"/>
                    <a:ext cx="739340" cy="783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426943" y="5143289"/>
                    <a:ext cx="389850" cy="369332"/>
                  </a:xfrm>
                  <a:prstGeom prst="rect">
                    <a:avLst/>
                  </a:prstGeom>
                  <a:noFill/>
                </p:spPr>
                <p:txBody>
                  <a:bodyPr wrap="none" rtlCol="0">
                    <a:spAutoFit/>
                  </a:bodyPr>
                  <a:lstStyle/>
                  <a:p>
                    <a:r>
                      <a:rPr lang="en-US" dirty="0"/>
                      <a:t>-1</a:t>
                    </a:r>
                  </a:p>
                </p:txBody>
              </p:sp>
            </p:grpSp>
          </p:grpSp>
          <p:cxnSp>
            <p:nvCxnSpPr>
              <p:cNvPr id="8" name="Straight Arrow Connector 7"/>
              <p:cNvCxnSpPr>
                <a:endCxn id="50" idx="0"/>
              </p:cNvCxnSpPr>
              <p:nvPr/>
            </p:nvCxnSpPr>
            <p:spPr>
              <a:xfrm flipH="1">
                <a:off x="5838112" y="4969932"/>
                <a:ext cx="83950" cy="6758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grpSp>
      <p:sp>
        <p:nvSpPr>
          <p:cNvPr id="62" name="Content Placeholder 2">
            <a:extLst>
              <a:ext uri="{FF2B5EF4-FFF2-40B4-BE49-F238E27FC236}">
                <a16:creationId xmlns:a16="http://schemas.microsoft.com/office/drawing/2014/main" id="{52A7CEAF-11D1-4EE1-8BFC-8BAD5DC9481F}"/>
              </a:ext>
            </a:extLst>
          </p:cNvPr>
          <p:cNvSpPr txBox="1">
            <a:spLocks/>
          </p:cNvSpPr>
          <p:nvPr/>
        </p:nvSpPr>
        <p:spPr>
          <a:xfrm>
            <a:off x="247314" y="4134552"/>
            <a:ext cx="8591886" cy="264724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Neurons have </a:t>
            </a:r>
            <a:r>
              <a:rPr lang="en-US" dirty="0">
                <a:solidFill>
                  <a:schemeClr val="tx2">
                    <a:lumMod val="75000"/>
                  </a:schemeClr>
                </a:solidFill>
              </a:rPr>
              <a:t>state.</a:t>
            </a:r>
            <a:endParaRPr lang="en-US" dirty="0"/>
          </a:p>
          <a:p>
            <a:r>
              <a:rPr lang="en-US" dirty="0"/>
              <a:t>In our basic model this is just the (Boolean) firing status. </a:t>
            </a:r>
          </a:p>
          <a:p>
            <a:r>
              <a:rPr lang="en-US" dirty="0"/>
              <a:t>Ignores biological features such as accumulated potential and refractory periods after firing.</a:t>
            </a:r>
          </a:p>
          <a:p>
            <a:r>
              <a:rPr lang="en-US" dirty="0"/>
              <a:t>Sometimes we add other state information (memory, modes).</a:t>
            </a:r>
          </a:p>
          <a:p>
            <a:endParaRPr lang="en-US" dirty="0"/>
          </a:p>
          <a:p>
            <a:pPr lvl="1"/>
            <a:endParaRPr lang="en-US" dirty="0"/>
          </a:p>
        </p:txBody>
      </p:sp>
    </p:spTree>
    <p:extLst>
      <p:ext uri="{BB962C8B-B14F-4D97-AF65-F5344CB8AC3E}">
        <p14:creationId xmlns:p14="http://schemas.microsoft.com/office/powerpoint/2010/main" val="171874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SNN model dynamics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524000"/>
                <a:ext cx="8839200" cy="5105400"/>
              </a:xfrm>
            </p:spPr>
            <p:txBody>
              <a:bodyPr>
                <a:normAutofit/>
              </a:bodyPr>
              <a:lstStyle/>
              <a:p>
                <a:r>
                  <a:rPr lang="en-US" dirty="0"/>
                  <a:t>Synchronous rounds.</a:t>
                </a:r>
              </a:p>
              <a:p>
                <a:r>
                  <a:rPr lang="en-US" dirty="0"/>
                  <a:t>Firing probability of a neuron at time </a:t>
                </a:r>
                <a14:m>
                  <m:oMath xmlns:m="http://schemas.openxmlformats.org/officeDocument/2006/math">
                    <m:r>
                      <a:rPr lang="en-US" i="1" dirty="0" smtClean="0">
                        <a:latin typeface="Cambria Math"/>
                      </a:rPr>
                      <m:t>𝑡</m:t>
                    </m:r>
                  </m:oMath>
                </a14:m>
                <a:r>
                  <a:rPr lang="en-US" dirty="0"/>
                  <a:t> depends on firing of incoming neighbors at time </a:t>
                </a:r>
                <a14:m>
                  <m:oMath xmlns:m="http://schemas.openxmlformats.org/officeDocument/2006/math">
                    <m:r>
                      <a:rPr lang="en-US" i="1" dirty="0" smtClean="0">
                        <a:latin typeface="Cambria Math"/>
                      </a:rPr>
                      <m:t>𝑡</m:t>
                    </m:r>
                    <m:r>
                      <a:rPr lang="en-US" i="1" dirty="0" smtClean="0">
                        <a:latin typeface="Cambria Math"/>
                      </a:rPr>
                      <m:t>−1</m:t>
                    </m:r>
                  </m:oMath>
                </a14:m>
                <a:r>
                  <a:rPr lang="en-US" dirty="0"/>
                  <a:t>:</a:t>
                </a:r>
              </a:p>
              <a:p>
                <a:pPr lvl="1"/>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𝑢</m:t>
                        </m:r>
                      </m:e>
                      <m:sub>
                        <m:r>
                          <a:rPr lang="en-US" sz="2400" b="0" i="1" smtClean="0">
                            <a:latin typeface="Cambria Math"/>
                          </a:rPr>
                          <m:t>𝑡</m:t>
                        </m:r>
                      </m:sub>
                    </m:sSub>
                    <m:r>
                      <a:rPr lang="en-US" sz="2400" i="1">
                        <a:latin typeface="Cambria Math"/>
                      </a:rPr>
                      <m:t>=1</m:t>
                    </m:r>
                    <m:r>
                      <a:rPr lang="en-US" sz="2400" b="0" i="1" smtClean="0">
                        <a:latin typeface="Cambria Math" panose="02040503050406030204" pitchFamily="18" charset="0"/>
                      </a:rPr>
                      <m:t>: </m:t>
                    </m:r>
                    <m:r>
                      <a:rPr lang="en-US" sz="2400" b="0" i="1" dirty="0" smtClean="0">
                        <a:latin typeface="Cambria Math"/>
                      </a:rPr>
                      <m:t>𝑢</m:t>
                    </m:r>
                  </m:oMath>
                </a14:m>
                <a:r>
                  <a:rPr lang="en-US" sz="2400" dirty="0"/>
                  <a:t> fires at time </a:t>
                </a:r>
                <a14:m>
                  <m:oMath xmlns:m="http://schemas.openxmlformats.org/officeDocument/2006/math">
                    <m:r>
                      <a:rPr lang="en-US" sz="2400" i="1">
                        <a:latin typeface="Cambria Math"/>
                      </a:rPr>
                      <m:t>𝑡</m:t>
                    </m:r>
                    <m:r>
                      <a:rPr lang="en-US" sz="2400" i="1">
                        <a:latin typeface="Cambria Math"/>
                      </a:rPr>
                      <m:t>.</m:t>
                    </m:r>
                  </m:oMath>
                </a14:m>
                <a:endParaRPr lang="en-US" sz="2400" dirty="0"/>
              </a:p>
              <a:p>
                <a:pPr lvl="1"/>
                <a14:m>
                  <m:oMath xmlns:m="http://schemas.openxmlformats.org/officeDocument/2006/math">
                    <m:r>
                      <a:rPr lang="en-US" sz="2400" b="0" i="1" smtClean="0">
                        <a:latin typeface="Cambria Math" panose="02040503050406030204" pitchFamily="18" charset="0"/>
                      </a:rPr>
                      <m:t>𝑝𝑜𝑡</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𝑡</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Σ</m:t>
                        </m:r>
                      </m:e>
                      <m:sub>
                        <m:r>
                          <a:rPr lang="en-US" sz="2400" b="0" i="1" smtClean="0">
                            <a:latin typeface="Cambria Math" panose="02040503050406030204" pitchFamily="18" charset="0"/>
                          </a:rPr>
                          <m:t>𝑣</m:t>
                        </m:r>
                      </m:sub>
                    </m:sSub>
                    <m:r>
                      <a:rPr lang="en-US" sz="2400" b="0" i="1" smtClean="0">
                        <a:latin typeface="Cambria Math" panose="02040503050406030204" pitchFamily="18" charset="0"/>
                      </a:rPr>
                      <m:t> </m:t>
                    </m:r>
                    <m:r>
                      <a:rPr lang="en-US" sz="2400" b="0" i="1" smtClean="0">
                        <a:latin typeface="Cambria Math" panose="02040503050406030204" pitchFamily="18" charset="0"/>
                      </a:rPr>
                      <m:t>𝑤𝑒𝑖𝑔h𝑡</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𝑢</m:t>
                        </m:r>
                      </m:e>
                    </m:d>
                    <m:r>
                      <a:rPr lang="en-US" sz="2400" b="0" i="1" smtClean="0">
                        <a:latin typeface="Cambria Math" panose="02040503050406030204" pitchFamily="18" charset="0"/>
                      </a:rPr>
                      <m:t> </m:t>
                    </m:r>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𝑣</m:t>
                        </m:r>
                      </m:e>
                      <m:sub>
                        <m:r>
                          <a:rPr lang="en-US" sz="2400" i="1" dirty="0">
                            <a:latin typeface="Cambria Math" panose="02040503050406030204" pitchFamily="18" charset="0"/>
                          </a:rPr>
                          <m:t>𝑡</m:t>
                        </m:r>
                        <m:r>
                          <a:rPr lang="en-US" sz="2400" b="0" i="1" dirty="0" smtClean="0">
                            <a:latin typeface="Cambria Math" panose="02040503050406030204" pitchFamily="18" charset="0"/>
                          </a:rPr>
                          <m:t>−1 </m:t>
                        </m:r>
                      </m:sub>
                    </m:sSub>
                    <m:r>
                      <a:rPr lang="en-US" sz="2400" i="1" dirty="0">
                        <a:latin typeface="Cambria Math"/>
                      </a:rPr>
                      <m:t>– </m:t>
                    </m:r>
                    <m:r>
                      <a:rPr lang="en-US" sz="2400" i="1" dirty="0">
                        <a:latin typeface="Cambria Math"/>
                      </a:rPr>
                      <m:t>𝑏𝑖𝑎𝑠</m:t>
                    </m:r>
                    <m:r>
                      <a:rPr lang="en-US" sz="2400" i="1" dirty="0">
                        <a:latin typeface="Cambria Math"/>
                      </a:rPr>
                      <m:t>(</m:t>
                    </m:r>
                    <m:r>
                      <a:rPr lang="en-US" sz="2400" b="0" i="1" dirty="0" smtClean="0">
                        <a:latin typeface="Cambria Math"/>
                      </a:rPr>
                      <m:t>𝑢</m:t>
                    </m:r>
                    <m:r>
                      <a:rPr lang="en-US" sz="2400" i="1" dirty="0">
                        <a:latin typeface="Cambria Math"/>
                      </a:rPr>
                      <m:t>)</m:t>
                    </m:r>
                  </m:oMath>
                </a14:m>
                <a:endParaRPr lang="en-US" sz="2400" dirty="0"/>
              </a:p>
              <a:p>
                <a:pPr lvl="1"/>
                <a14:m>
                  <m:oMath xmlns:m="http://schemas.openxmlformats.org/officeDocument/2006/math">
                    <m:r>
                      <m:rPr>
                        <m:sty m:val="p"/>
                      </m:rPr>
                      <a:rPr lang="en-US" sz="2400" i="1" dirty="0" smtClean="0">
                        <a:latin typeface="Cambria Math"/>
                      </a:rPr>
                      <m:t>Pr</m:t>
                    </m:r>
                    <m:r>
                      <a:rPr lang="en-US" sz="2400" i="1" dirty="0" smtClean="0">
                        <a:latin typeface="Cambria Math"/>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𝑢</m:t>
                        </m:r>
                      </m:e>
                      <m:sub>
                        <m:r>
                          <a:rPr lang="en-US" sz="2400" b="0" i="1" dirty="0" smtClean="0">
                            <a:latin typeface="Cambria Math" panose="02040503050406030204" pitchFamily="18" charset="0"/>
                          </a:rPr>
                          <m:t>𝑡</m:t>
                        </m:r>
                      </m:sub>
                    </m:sSub>
                    <m:r>
                      <a:rPr lang="en-US" sz="2400" b="0" i="1" dirty="0" smtClean="0">
                        <a:latin typeface="Cambria Math" panose="02040503050406030204" pitchFamily="18" charset="0"/>
                      </a:rPr>
                      <m:t>=1</m:t>
                    </m:r>
                    <m:r>
                      <a:rPr lang="en-US" sz="2400" i="1" dirty="0">
                        <a:latin typeface="Cambria Math"/>
                      </a:rPr>
                      <m:t>]</m:t>
                    </m:r>
                  </m:oMath>
                </a14:m>
                <a:r>
                  <a:rPr lang="en-US" sz="2400" dirty="0"/>
                  <a:t> </a:t>
                </a:r>
                <a14:m>
                  <m:oMath xmlns:m="http://schemas.openxmlformats.org/officeDocument/2006/math">
                    <m:r>
                      <a:rPr lang="en-US" sz="2400" i="1" dirty="0">
                        <a:latin typeface="Cambria Math"/>
                      </a:rPr>
                      <m:t>= 1/(1+</m:t>
                    </m:r>
                    <m:sSup>
                      <m:sSupPr>
                        <m:ctrlPr>
                          <a:rPr lang="en-US" sz="2400" i="1" dirty="0">
                            <a:latin typeface="Cambria Math" panose="02040503050406030204" pitchFamily="18" charset="0"/>
                          </a:rPr>
                        </m:ctrlPr>
                      </m:sSupPr>
                      <m:e>
                        <m:r>
                          <a:rPr lang="en-US" sz="2400" i="1" dirty="0">
                            <a:latin typeface="Cambria Math"/>
                          </a:rPr>
                          <m:t>𝑒</m:t>
                        </m:r>
                      </m:e>
                      <m:sup>
                        <m:r>
                          <a:rPr lang="en-US" sz="2400" i="1" dirty="0">
                            <a:latin typeface="Cambria Math"/>
                          </a:rPr>
                          <m:t>−</m:t>
                        </m:r>
                        <m:r>
                          <a:rPr lang="en-US" sz="2400" i="1" dirty="0">
                            <a:latin typeface="Cambria Math"/>
                          </a:rPr>
                          <m:t>𝑝𝑜𝑡</m:t>
                        </m:r>
                        <m:d>
                          <m:dPr>
                            <m:ctrlPr>
                              <a:rPr lang="en-US" sz="2400" i="1" dirty="0">
                                <a:latin typeface="Cambria Math" panose="02040503050406030204" pitchFamily="18" charset="0"/>
                              </a:rPr>
                            </m:ctrlPr>
                          </m:dPr>
                          <m:e>
                            <m:r>
                              <a:rPr lang="en-US" sz="2400" b="0" i="1" dirty="0" smtClean="0">
                                <a:latin typeface="Cambria Math" panose="02040503050406030204" pitchFamily="18" charset="0"/>
                              </a:rPr>
                              <m:t>𝑢</m:t>
                            </m:r>
                            <m:r>
                              <a:rPr lang="en-US" sz="2400" i="1" dirty="0">
                                <a:latin typeface="Cambria Math"/>
                              </a:rPr>
                              <m:t>,</m:t>
                            </m:r>
                            <m:r>
                              <a:rPr lang="en-US" sz="2400" i="1" dirty="0">
                                <a:latin typeface="Cambria Math"/>
                              </a:rPr>
                              <m:t>𝑡</m:t>
                            </m:r>
                          </m:e>
                        </m:d>
                        <m:r>
                          <a:rPr lang="en-US" sz="2400" b="0" i="1" dirty="0" smtClean="0">
                            <a:latin typeface="Cambria Math"/>
                          </a:rPr>
                          <m:t>/</m:t>
                        </m:r>
                        <m:r>
                          <a:rPr lang="en-US" sz="2400" b="0" i="1" dirty="0" smtClean="0">
                            <a:latin typeface="Cambria Math"/>
                          </a:rPr>
                          <m:t>𝜆</m:t>
                        </m:r>
                      </m:sup>
                    </m:sSup>
                    <m:r>
                      <a:rPr lang="en-US" sz="2400" i="1" dirty="0">
                        <a:latin typeface="Cambria Math"/>
                      </a:rPr>
                      <m:t>)</m:t>
                    </m:r>
                  </m:oMath>
                </a14:m>
                <a:endParaRPr lang="en-US" sz="2400" dirty="0"/>
              </a:p>
              <a:p>
                <a:pPr lvl="1"/>
                <a14:m>
                  <m:oMath xmlns:m="http://schemas.openxmlformats.org/officeDocument/2006/math">
                    <m:r>
                      <a:rPr lang="en-US" sz="2400" b="0" i="1" smtClean="0">
                        <a:latin typeface="Cambria Math"/>
                      </a:rPr>
                      <m:t>𝜆</m:t>
                    </m:r>
                    <m:r>
                      <a:rPr lang="en-US" sz="2400" b="0" i="1" smtClean="0">
                        <a:latin typeface="Cambria Math"/>
                      </a:rPr>
                      <m:t>=</m:t>
                    </m:r>
                  </m:oMath>
                </a14:m>
                <a:r>
                  <a:rPr lang="en-US" sz="2400" dirty="0"/>
                  <a:t> temperature (steepness)</a:t>
                </a:r>
              </a:p>
              <a:p>
                <a:pPr marL="0" indent="0">
                  <a:buNone/>
                </a:pPr>
                <a:endParaRPr lang="en-US" dirty="0"/>
              </a:p>
              <a:p>
                <a:r>
                  <a:rPr lang="en-US" dirty="0"/>
                  <a:t>Input is an infinite sequence of firing patterns of input neurons.</a:t>
                </a:r>
              </a:p>
              <a:p>
                <a:r>
                  <a:rPr lang="en-US" dirty="0"/>
                  <a:t>For a given input, network produces a probability distribution on executions.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524000"/>
                <a:ext cx="8839200" cy="5105400"/>
              </a:xfrm>
              <a:blipFill>
                <a:blip r:embed="rId3"/>
                <a:stretch>
                  <a:fillRect l="-621" t="-835" r="-345"/>
                </a:stretch>
              </a:blipFill>
            </p:spPr>
            <p:txBody>
              <a:bodyPr/>
              <a:lstStyle/>
              <a:p>
                <a:r>
                  <a:rPr lang="en-US">
                    <a:noFill/>
                  </a:rPr>
                  <a:t> </a:t>
                </a:r>
              </a:p>
            </p:txBody>
          </p:sp>
        </mc:Fallback>
      </mc:AlternateContent>
      <p:grpSp>
        <p:nvGrpSpPr>
          <p:cNvPr id="62" name="Group 61"/>
          <p:cNvGrpSpPr/>
          <p:nvPr/>
        </p:nvGrpSpPr>
        <p:grpSpPr>
          <a:xfrm>
            <a:off x="6248400" y="2590800"/>
            <a:ext cx="2898806" cy="1967785"/>
            <a:chOff x="1109133" y="1742857"/>
            <a:chExt cx="2898806" cy="1967785"/>
          </a:xfrm>
        </p:grpSpPr>
        <p:grpSp>
          <p:nvGrpSpPr>
            <p:cNvPr id="63" name="Group 62"/>
            <p:cNvGrpSpPr/>
            <p:nvPr/>
          </p:nvGrpSpPr>
          <p:grpSpPr>
            <a:xfrm>
              <a:off x="1109133" y="1742857"/>
              <a:ext cx="2898806" cy="1967785"/>
              <a:chOff x="1109133" y="1742857"/>
              <a:chExt cx="2898806" cy="1967785"/>
            </a:xfrm>
          </p:grpSpPr>
          <p:sp>
            <p:nvSpPr>
              <p:cNvPr id="66" name="TextBox 65"/>
              <p:cNvSpPr txBox="1"/>
              <p:nvPr/>
            </p:nvSpPr>
            <p:spPr>
              <a:xfrm>
                <a:off x="2450981" y="2126735"/>
                <a:ext cx="486947" cy="276999"/>
              </a:xfrm>
              <a:prstGeom prst="rect">
                <a:avLst/>
              </a:prstGeom>
              <a:noFill/>
            </p:spPr>
            <p:txBody>
              <a:bodyPr wrap="square" rtlCol="0">
                <a:spAutoFit/>
              </a:bodyPr>
              <a:lstStyle/>
              <a:p>
                <a:r>
                  <a:rPr lang="en-US" sz="1200" dirty="0">
                    <a:latin typeface="Helvetica" charset="0"/>
                    <a:ea typeface="Helvetica" charset="0"/>
                    <a:cs typeface="Helvetica" charset="0"/>
                  </a:rPr>
                  <a:t>1</a:t>
                </a:r>
              </a:p>
            </p:txBody>
          </p:sp>
          <p:grpSp>
            <p:nvGrpSpPr>
              <p:cNvPr id="67" name="Group 66"/>
              <p:cNvGrpSpPr/>
              <p:nvPr/>
            </p:nvGrpSpPr>
            <p:grpSpPr>
              <a:xfrm>
                <a:off x="1109133" y="1742857"/>
                <a:ext cx="2898806" cy="1967785"/>
                <a:chOff x="1109133" y="1742857"/>
                <a:chExt cx="2898806" cy="1967785"/>
              </a:xfrm>
            </p:grpSpPr>
            <p:cxnSp>
              <p:nvCxnSpPr>
                <p:cNvPr id="68" name="Straight Connector 67"/>
                <p:cNvCxnSpPr/>
                <p:nvPr/>
              </p:nvCxnSpPr>
              <p:spPr>
                <a:xfrm flipH="1">
                  <a:off x="2431085" y="2190307"/>
                  <a:ext cx="22870" cy="11915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109133" y="3331016"/>
                  <a:ext cx="265853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404082" y="1742857"/>
                  <a:ext cx="1253066" cy="584775"/>
                </a:xfrm>
                <a:prstGeom prst="rect">
                  <a:avLst/>
                </a:prstGeom>
                <a:noFill/>
              </p:spPr>
              <p:txBody>
                <a:bodyPr wrap="square" rtlCol="0">
                  <a:spAutoFit/>
                </a:bodyPr>
                <a:lstStyle/>
                <a:p>
                  <a:r>
                    <a:rPr lang="en-US" sz="1600" dirty="0">
                      <a:latin typeface="Helvetica" charset="0"/>
                      <a:ea typeface="Helvetica" charset="0"/>
                      <a:cs typeface="Helvetica" charset="0"/>
                    </a:rPr>
                    <a:t>Firing probability</a:t>
                  </a:r>
                </a:p>
              </p:txBody>
            </p:sp>
            <mc:AlternateContent xmlns:mc="http://schemas.openxmlformats.org/markup-compatibility/2006" xmlns:a14="http://schemas.microsoft.com/office/drawing/2010/main">
              <mc:Choice Requires="a14">
                <p:sp>
                  <p:nvSpPr>
                    <p:cNvPr id="71" name="TextBox 70"/>
                    <p:cNvSpPr txBox="1"/>
                    <p:nvPr/>
                  </p:nvSpPr>
                  <p:spPr>
                    <a:xfrm>
                      <a:off x="2694454" y="3372088"/>
                      <a:ext cx="131348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ea typeface="Helvetica" charset="0"/>
                                <a:cs typeface="Helvetica" charset="0"/>
                              </a:rPr>
                              <m:t>Potential</m:t>
                            </m:r>
                          </m:oMath>
                        </m:oMathPara>
                      </a14:m>
                      <a:endParaRPr lang="en-US" sz="1600" dirty="0">
                        <a:latin typeface="Helvetica" charset="0"/>
                        <a:ea typeface="Helvetica" charset="0"/>
                        <a:cs typeface="Helvetica"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2694454" y="3372088"/>
                      <a:ext cx="1313485" cy="338554"/>
                    </a:xfrm>
                    <a:prstGeom prst="rect">
                      <a:avLst/>
                    </a:prstGeom>
                    <a:blipFill>
                      <a:blip r:embed="rId4"/>
                      <a:stretch>
                        <a:fillRect/>
                      </a:stretch>
                    </a:blipFill>
                  </p:spPr>
                  <p:txBody>
                    <a:bodyPr/>
                    <a:lstStyle/>
                    <a:p>
                      <a:r>
                        <a:rPr lang="en-US">
                          <a:noFill/>
                        </a:rPr>
                        <a:t> </a:t>
                      </a:r>
                    </a:p>
                  </p:txBody>
                </p:sp>
              </mc:Fallback>
            </mc:AlternateContent>
            <p:sp>
              <p:nvSpPr>
                <p:cNvPr id="72" name="TextBox 71"/>
                <p:cNvSpPr txBox="1"/>
                <p:nvPr/>
              </p:nvSpPr>
              <p:spPr>
                <a:xfrm>
                  <a:off x="2442520" y="2660134"/>
                  <a:ext cx="486947" cy="276999"/>
                </a:xfrm>
                <a:prstGeom prst="rect">
                  <a:avLst/>
                </a:prstGeom>
                <a:noFill/>
              </p:spPr>
              <p:txBody>
                <a:bodyPr wrap="square" rtlCol="0">
                  <a:spAutoFit/>
                </a:bodyPr>
                <a:lstStyle/>
                <a:p>
                  <a:r>
                    <a:rPr lang="en-US" sz="1200" dirty="0">
                      <a:latin typeface="Helvetica" charset="0"/>
                      <a:ea typeface="Helvetica" charset="0"/>
                      <a:cs typeface="Helvetica" charset="0"/>
                    </a:rPr>
                    <a:t>1/2</a:t>
                  </a:r>
                </a:p>
              </p:txBody>
            </p:sp>
            <p:sp>
              <p:nvSpPr>
                <p:cNvPr id="73" name="Freeform 72"/>
                <p:cNvSpPr/>
                <p:nvPr/>
              </p:nvSpPr>
              <p:spPr>
                <a:xfrm>
                  <a:off x="1126067" y="2269067"/>
                  <a:ext cx="2565400" cy="990600"/>
                </a:xfrm>
                <a:custGeom>
                  <a:avLst/>
                  <a:gdLst>
                    <a:gd name="connsiteX0" fmla="*/ 0 w 2565400"/>
                    <a:gd name="connsiteY0" fmla="*/ 990600 h 990600"/>
                    <a:gd name="connsiteX1" fmla="*/ 702733 w 2565400"/>
                    <a:gd name="connsiteY1" fmla="*/ 956733 h 990600"/>
                    <a:gd name="connsiteX2" fmla="*/ 1083733 w 2565400"/>
                    <a:gd name="connsiteY2" fmla="*/ 795866 h 990600"/>
                    <a:gd name="connsiteX3" fmla="*/ 1557866 w 2565400"/>
                    <a:gd name="connsiteY3" fmla="*/ 237066 h 990600"/>
                    <a:gd name="connsiteX4" fmla="*/ 1845733 w 2565400"/>
                    <a:gd name="connsiteY4" fmla="*/ 76200 h 990600"/>
                    <a:gd name="connsiteX5" fmla="*/ 2218266 w 2565400"/>
                    <a:gd name="connsiteY5" fmla="*/ 25400 h 990600"/>
                    <a:gd name="connsiteX6" fmla="*/ 2565400 w 2565400"/>
                    <a:gd name="connsiteY6"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5400" h="990600">
                      <a:moveTo>
                        <a:pt x="0" y="990600"/>
                      </a:moveTo>
                      <a:cubicBezTo>
                        <a:pt x="261055" y="989894"/>
                        <a:pt x="522111" y="989189"/>
                        <a:pt x="702733" y="956733"/>
                      </a:cubicBezTo>
                      <a:cubicBezTo>
                        <a:pt x="883355" y="924277"/>
                        <a:pt x="941211" y="915811"/>
                        <a:pt x="1083733" y="795866"/>
                      </a:cubicBezTo>
                      <a:cubicBezTo>
                        <a:pt x="1226255" y="675921"/>
                        <a:pt x="1430866" y="357010"/>
                        <a:pt x="1557866" y="237066"/>
                      </a:cubicBezTo>
                      <a:cubicBezTo>
                        <a:pt x="1684866" y="117122"/>
                        <a:pt x="1735666" y="111478"/>
                        <a:pt x="1845733" y="76200"/>
                      </a:cubicBezTo>
                      <a:cubicBezTo>
                        <a:pt x="1955800" y="40922"/>
                        <a:pt x="2098322" y="38100"/>
                        <a:pt x="2218266" y="25400"/>
                      </a:cubicBezTo>
                      <a:cubicBezTo>
                        <a:pt x="2338210" y="12700"/>
                        <a:pt x="2565400" y="0"/>
                        <a:pt x="2565400" y="0"/>
                      </a:cubicBezTo>
                    </a:path>
                  </a:pathLst>
                </a:cu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64" name="Straight Connector 63"/>
            <p:cNvCxnSpPr/>
            <p:nvPr/>
          </p:nvCxnSpPr>
          <p:spPr>
            <a:xfrm>
              <a:off x="2380283" y="2810932"/>
              <a:ext cx="12584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2388744" y="2277533"/>
              <a:ext cx="12584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4616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7138</TotalTime>
  <Words>19099</Words>
  <Application>Microsoft Office PowerPoint</Application>
  <PresentationFormat>On-screen Show (4:3)</PresentationFormat>
  <Paragraphs>1481</Paragraphs>
  <Slides>64</Slides>
  <Notes>64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Cambria Math</vt:lpstr>
      <vt:lpstr>Courier New</vt:lpstr>
      <vt:lpstr>Helvetica</vt:lpstr>
      <vt:lpstr>Clarity</vt:lpstr>
      <vt:lpstr>Brain Algorithms READING GROUP SPRING, 2023</vt:lpstr>
      <vt:lpstr>Symbolic Knowledge Structures and Intuitive Knowledge Structures </vt:lpstr>
      <vt:lpstr>1.  Introduction</vt:lpstr>
      <vt:lpstr>Introduction</vt:lpstr>
      <vt:lpstr>References</vt:lpstr>
      <vt:lpstr>Spiking Neural Networks</vt:lpstr>
      <vt:lpstr>Our Basic SNN Model</vt:lpstr>
      <vt:lpstr>SNN model</vt:lpstr>
      <vt:lpstr>SNN model dynamics</vt:lpstr>
      <vt:lpstr>Compositional Model for SNNs</vt:lpstr>
      <vt:lpstr>Composition Operator </vt:lpstr>
      <vt:lpstr>SNN Model</vt:lpstr>
      <vt:lpstr>Executions</vt:lpstr>
      <vt:lpstr>Probabilistic Executions</vt:lpstr>
      <vt:lpstr>External Behavior</vt:lpstr>
      <vt:lpstr>Composition of SNNs N^1  and N^2:</vt:lpstr>
      <vt:lpstr>Compositionality</vt:lpstr>
      <vt:lpstr>2.  Model:  Symbolic and Intuitive Knowledge</vt:lpstr>
      <vt:lpstr>Model</vt:lpstr>
      <vt:lpstr>Model</vt:lpstr>
      <vt:lpstr>2.1.  IKS Model</vt:lpstr>
      <vt:lpstr>Higher-level IKS model</vt:lpstr>
      <vt:lpstr>Operations on higher-level IKS model</vt:lpstr>
      <vt:lpstr>Remarks:</vt:lpstr>
      <vt:lpstr>Lower-level IKS model</vt:lpstr>
      <vt:lpstr>Relationship between the two levels</vt:lpstr>
      <vt:lpstr>2.2. Lexicon</vt:lpstr>
      <vt:lpstr>2.3. SKS Model</vt:lpstr>
      <vt:lpstr>Higher-level SKS model</vt:lpstr>
      <vt:lpstr>SKS inputs/outputs</vt:lpstr>
      <vt:lpstr>Operations on the SKS model</vt:lpstr>
      <vt:lpstr>Operations:  Multistep symbolic computation</vt:lpstr>
      <vt:lpstr> Ops:  Computation involving SKS and IKS</vt:lpstr>
      <vt:lpstr>   Ops:  Learning concepts or relationships</vt:lpstr>
      <vt:lpstr>Remarks:  SKS</vt:lpstr>
      <vt:lpstr>2.4.  Input and Output</vt:lpstr>
      <vt:lpstr>2.5.  Working Memory</vt:lpstr>
      <vt:lpstr>Implementing Working Memory</vt:lpstr>
      <vt:lpstr>2.6.  Humans vs. other primates</vt:lpstr>
      <vt:lpstr>Language processing</vt:lpstr>
      <vt:lpstr>Difference between humans, other primates</vt:lpstr>
      <vt:lpstr>3.  Example 1:  Sequences</vt:lpstr>
      <vt:lpstr>3.1.  Representation</vt:lpstr>
      <vt:lpstr>Example:  Greek alphabet and virus variants</vt:lpstr>
      <vt:lpstr>3.2.  Example queries</vt:lpstr>
      <vt:lpstr>Answering the queries</vt:lpstr>
      <vt:lpstr>Answering the queries</vt:lpstr>
      <vt:lpstr>4.  More Details</vt:lpstr>
      <vt:lpstr>4.1.  Incrementing the count</vt:lpstr>
      <vt:lpstr>4.2.  Starting and stopping the count</vt:lpstr>
      <vt:lpstr>4.3.  Answering the queries</vt:lpstr>
      <vt:lpstr>5.  Example 2:  Simple Parse Trees</vt:lpstr>
      <vt:lpstr>Example:  3-word sentences</vt:lpstr>
      <vt:lpstr>5.1.  Representation, computation in SKS</vt:lpstr>
      <vt:lpstr>Choose structure, fill in terminals</vt:lpstr>
      <vt:lpstr>Output of the SKS</vt:lpstr>
      <vt:lpstr>5.2.  Representation, computation in IKS</vt:lpstr>
      <vt:lpstr>Communication from SKS to IKS</vt:lpstr>
      <vt:lpstr>6.  Learning the representations</vt:lpstr>
      <vt:lpstr>6.  Conclusions</vt:lpstr>
      <vt:lpstr>Some thoughts…about plumbing</vt:lpstr>
      <vt:lpstr>Some thoughts…about plumbing</vt:lpstr>
      <vt:lpstr>Some thoughts…about plumbing</vt:lpstr>
      <vt:lpstr>Some thoughts…about plumbing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Algorithms Fall, 2021</dc:title>
  <dc:creator>Nancy Lynch</dc:creator>
  <cp:lastModifiedBy>Nancy</cp:lastModifiedBy>
  <cp:revision>531</cp:revision>
  <dcterms:created xsi:type="dcterms:W3CDTF">2006-08-16T00:00:00Z</dcterms:created>
  <dcterms:modified xsi:type="dcterms:W3CDTF">2023-05-08T18:41:56Z</dcterms:modified>
</cp:coreProperties>
</file>